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318" r:id="rId2"/>
    <p:sldId id="365" r:id="rId3"/>
    <p:sldId id="366" r:id="rId4"/>
    <p:sldId id="367" r:id="rId5"/>
    <p:sldId id="368" r:id="rId6"/>
    <p:sldId id="369" r:id="rId7"/>
    <p:sldId id="370" r:id="rId8"/>
    <p:sldId id="371" r:id="rId9"/>
    <p:sldId id="327" r:id="rId10"/>
    <p:sldId id="328" r:id="rId11"/>
    <p:sldId id="322" r:id="rId12"/>
    <p:sldId id="325" r:id="rId13"/>
    <p:sldId id="326" r:id="rId14"/>
    <p:sldId id="260" r:id="rId15"/>
    <p:sldId id="330" r:id="rId16"/>
    <p:sldId id="329" r:id="rId17"/>
    <p:sldId id="356" r:id="rId18"/>
    <p:sldId id="331" r:id="rId19"/>
    <p:sldId id="332" r:id="rId20"/>
    <p:sldId id="333" r:id="rId21"/>
    <p:sldId id="334" r:id="rId22"/>
    <p:sldId id="335" r:id="rId23"/>
    <p:sldId id="336" r:id="rId24"/>
    <p:sldId id="337" r:id="rId25"/>
    <p:sldId id="338" r:id="rId26"/>
    <p:sldId id="339" r:id="rId27"/>
    <p:sldId id="340" r:id="rId28"/>
    <p:sldId id="341" r:id="rId29"/>
    <p:sldId id="357" r:id="rId30"/>
    <p:sldId id="342" r:id="rId31"/>
    <p:sldId id="343" r:id="rId32"/>
    <p:sldId id="346" r:id="rId33"/>
    <p:sldId id="347" r:id="rId34"/>
    <p:sldId id="351" r:id="rId35"/>
    <p:sldId id="364" r:id="rId36"/>
    <p:sldId id="358" r:id="rId37"/>
    <p:sldId id="352" r:id="rId38"/>
    <p:sldId id="353" r:id="rId39"/>
    <p:sldId id="363" r:id="rId40"/>
    <p:sldId id="359" r:id="rId41"/>
    <p:sldId id="360" r:id="rId42"/>
    <p:sldId id="361" r:id="rId43"/>
    <p:sldId id="362" r:id="rId44"/>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00" autoAdjust="0"/>
  </p:normalViewPr>
  <p:slideViewPr>
    <p:cSldViewPr>
      <p:cViewPr varScale="1">
        <p:scale>
          <a:sx n="102" d="100"/>
          <a:sy n="102" d="100"/>
        </p:scale>
        <p:origin x="1164" y="108"/>
      </p:cViewPr>
      <p:guideLst>
        <p:guide orient="horz" pos="2160"/>
        <p:guide pos="2880"/>
      </p:guideLst>
    </p:cSldViewPr>
  </p:slideViewPr>
  <p:notesTextViewPr>
    <p:cViewPr>
      <p:scale>
        <a:sx n="1" d="1"/>
        <a:sy n="1" d="1"/>
      </p:scale>
      <p:origin x="0" y="0"/>
    </p:cViewPr>
  </p:notesTextViewPr>
  <p:notesViewPr>
    <p:cSldViewPr>
      <p:cViewPr varScale="1">
        <p:scale>
          <a:sx n="79" d="100"/>
          <a:sy n="79" d="100"/>
        </p:scale>
        <p:origin x="-393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5AF85-7EED-4E7A-9CF4-003EA781472D}"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fr-FR"/>
        </a:p>
      </dgm:t>
    </dgm:pt>
    <dgm:pt modelId="{36A3602E-A081-46D0-99D4-43F3DAD372FA}">
      <dgm:prSet phldrT="[Texte]" custT="1"/>
      <dgm:spPr/>
      <dgm:t>
        <a:bodyPr/>
        <a:lstStyle/>
        <a:p>
          <a:r>
            <a:rPr lang="fr-FR" sz="1600" b="1" dirty="0" smtClean="0"/>
            <a:t>Politique Européenne</a:t>
          </a:r>
          <a:endParaRPr lang="fr-FR" sz="1600" b="1" dirty="0"/>
        </a:p>
      </dgm:t>
    </dgm:pt>
    <dgm:pt modelId="{B83EC9C9-84B7-41D8-8938-513CA2851769}" type="parTrans" cxnId="{6AAAF4B2-9AA6-4D2C-BEBC-8C1D56A92155}">
      <dgm:prSet/>
      <dgm:spPr/>
      <dgm:t>
        <a:bodyPr/>
        <a:lstStyle/>
        <a:p>
          <a:endParaRPr lang="fr-FR"/>
        </a:p>
      </dgm:t>
    </dgm:pt>
    <dgm:pt modelId="{E3083B04-2BC8-421F-89F1-A535D5BA9E77}" type="sibTrans" cxnId="{6AAAF4B2-9AA6-4D2C-BEBC-8C1D56A92155}">
      <dgm:prSet/>
      <dgm:spPr/>
      <dgm:t>
        <a:bodyPr/>
        <a:lstStyle/>
        <a:p>
          <a:endParaRPr lang="fr-FR"/>
        </a:p>
      </dgm:t>
    </dgm:pt>
    <dgm:pt modelId="{448F8FFD-B331-404E-9DA3-3CE6321C9373}">
      <dgm:prSet phldrT="[Texte]" phldr="1"/>
      <dgm:spPr/>
      <dgm:t>
        <a:bodyPr/>
        <a:lstStyle/>
        <a:p>
          <a:endParaRPr lang="fr-FR"/>
        </a:p>
      </dgm:t>
    </dgm:pt>
    <dgm:pt modelId="{368E4CE3-5020-412D-8544-987057B96913}" type="parTrans" cxnId="{6DD4243F-AD12-4031-83A1-510C0FC40771}">
      <dgm:prSet/>
      <dgm:spPr/>
      <dgm:t>
        <a:bodyPr/>
        <a:lstStyle/>
        <a:p>
          <a:endParaRPr lang="fr-FR"/>
        </a:p>
      </dgm:t>
    </dgm:pt>
    <dgm:pt modelId="{F32AC26D-6024-4291-82EE-874C0D4463F1}" type="sibTrans" cxnId="{6DD4243F-AD12-4031-83A1-510C0FC40771}">
      <dgm:prSet/>
      <dgm:spPr/>
      <dgm:t>
        <a:bodyPr/>
        <a:lstStyle/>
        <a:p>
          <a:endParaRPr lang="fr-FR"/>
        </a:p>
      </dgm:t>
    </dgm:pt>
    <dgm:pt modelId="{C4B8BC9E-66B2-4AF8-8D2F-71F7075D635C}">
      <dgm:prSet phldrT="[Texte]" custT="1"/>
      <dgm:spPr/>
      <dgm:t>
        <a:bodyPr/>
        <a:lstStyle/>
        <a:p>
          <a:r>
            <a:rPr lang="fr-FR" sz="1600" b="1" dirty="0" smtClean="0"/>
            <a:t>Politique nationale</a:t>
          </a:r>
          <a:endParaRPr lang="fr-FR" sz="1600" b="1" dirty="0"/>
        </a:p>
      </dgm:t>
    </dgm:pt>
    <dgm:pt modelId="{D2D2C668-FD97-4C0E-8117-DAA98B79DF3A}" type="parTrans" cxnId="{BDE6EB03-D41C-42BA-B7EE-3FA4592BE2A0}">
      <dgm:prSet/>
      <dgm:spPr/>
      <dgm:t>
        <a:bodyPr/>
        <a:lstStyle/>
        <a:p>
          <a:endParaRPr lang="fr-FR"/>
        </a:p>
      </dgm:t>
    </dgm:pt>
    <dgm:pt modelId="{117E9103-FCC7-4905-80B7-80E8E3536DA4}" type="sibTrans" cxnId="{BDE6EB03-D41C-42BA-B7EE-3FA4592BE2A0}">
      <dgm:prSet/>
      <dgm:spPr/>
      <dgm:t>
        <a:bodyPr/>
        <a:lstStyle/>
        <a:p>
          <a:endParaRPr lang="fr-FR"/>
        </a:p>
      </dgm:t>
    </dgm:pt>
    <dgm:pt modelId="{243F9C2C-7BF8-43F7-AAF3-9BC84F3472E8}">
      <dgm:prSet phldrT="[Texte]" phldr="1"/>
      <dgm:spPr/>
      <dgm:t>
        <a:bodyPr/>
        <a:lstStyle/>
        <a:p>
          <a:endParaRPr lang="fr-FR"/>
        </a:p>
      </dgm:t>
    </dgm:pt>
    <dgm:pt modelId="{2C6E9962-8B22-4923-8114-86A1B3DAD2C9}" type="parTrans" cxnId="{B51538F2-B8BA-4EC8-BBA8-B04728328174}">
      <dgm:prSet/>
      <dgm:spPr/>
      <dgm:t>
        <a:bodyPr/>
        <a:lstStyle/>
        <a:p>
          <a:endParaRPr lang="fr-FR"/>
        </a:p>
      </dgm:t>
    </dgm:pt>
    <dgm:pt modelId="{42F5D1DB-45C2-40CE-BE49-5C6E4099EBB2}" type="sibTrans" cxnId="{B51538F2-B8BA-4EC8-BBA8-B04728328174}">
      <dgm:prSet/>
      <dgm:spPr/>
      <dgm:t>
        <a:bodyPr/>
        <a:lstStyle/>
        <a:p>
          <a:endParaRPr lang="fr-FR"/>
        </a:p>
      </dgm:t>
    </dgm:pt>
    <dgm:pt modelId="{5190F9C9-A262-4AA5-B4B8-274567B62908}">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b="1" dirty="0" smtClean="0"/>
            <a:t>Politique par Bassin hydrographique</a:t>
          </a:r>
          <a:endParaRPr lang="fr-FR" sz="1600" b="1" dirty="0"/>
        </a:p>
      </dgm:t>
    </dgm:pt>
    <dgm:pt modelId="{7B106C38-FA34-42A7-A381-00E74BAD0B86}" type="parTrans" cxnId="{61F58699-E5BF-4BE7-9984-1AF12C5E8F39}">
      <dgm:prSet/>
      <dgm:spPr/>
      <dgm:t>
        <a:bodyPr/>
        <a:lstStyle/>
        <a:p>
          <a:endParaRPr lang="fr-FR"/>
        </a:p>
      </dgm:t>
    </dgm:pt>
    <dgm:pt modelId="{7292919B-48FD-40ED-AAFB-DCB4B73EF4ED}" type="sibTrans" cxnId="{61F58699-E5BF-4BE7-9984-1AF12C5E8F39}">
      <dgm:prSet/>
      <dgm:spPr/>
      <dgm:t>
        <a:bodyPr/>
        <a:lstStyle/>
        <a:p>
          <a:endParaRPr lang="fr-FR"/>
        </a:p>
      </dgm:t>
    </dgm:pt>
    <dgm:pt modelId="{2EEB5466-BFEE-4AFB-AAF4-2E765E74C5F3}">
      <dgm:prSet phldrT="[Texte]"/>
      <dgm:spPr/>
      <dgm:t>
        <a:bodyPr/>
        <a:lstStyle/>
        <a:p>
          <a:r>
            <a:rPr lang="fr-FR" sz="1300" dirty="0" smtClean="0"/>
            <a:t>Directive Cadre sur l’Eau (DCE)</a:t>
          </a:r>
          <a:endParaRPr lang="fr-FR" sz="1300" dirty="0"/>
        </a:p>
      </dgm:t>
    </dgm:pt>
    <dgm:pt modelId="{0CAADEF7-E864-47EC-AB65-CC8CFEDE7FD4}" type="parTrans" cxnId="{74176E77-D1F1-44EC-90A7-8AAA11701EAF}">
      <dgm:prSet/>
      <dgm:spPr/>
      <dgm:t>
        <a:bodyPr/>
        <a:lstStyle/>
        <a:p>
          <a:endParaRPr lang="fr-FR"/>
        </a:p>
      </dgm:t>
    </dgm:pt>
    <dgm:pt modelId="{ACB73692-3E6D-4A62-96F7-76FB9D54FC4B}" type="sibTrans" cxnId="{74176E77-D1F1-44EC-90A7-8AAA11701EAF}">
      <dgm:prSet/>
      <dgm:spPr/>
      <dgm:t>
        <a:bodyPr/>
        <a:lstStyle/>
        <a:p>
          <a:endParaRPr lang="fr-FR"/>
        </a:p>
      </dgm:t>
    </dgm:pt>
    <dgm:pt modelId="{47FBD3C6-AF94-4630-9830-C50C89C094C4}">
      <dgm:prSet phldrT="[Texte]"/>
      <dgm:spPr/>
      <dgm:t>
        <a:bodyPr/>
        <a:lstStyle/>
        <a:p>
          <a:endParaRPr lang="fr-FR" sz="1300" dirty="0"/>
        </a:p>
      </dgm:t>
    </dgm:pt>
    <dgm:pt modelId="{99C16586-A072-4877-9F30-C08F7ACD512A}" type="parTrans" cxnId="{84EA68FB-DB8A-4914-88CA-F3EBF7445AF7}">
      <dgm:prSet/>
      <dgm:spPr/>
      <dgm:t>
        <a:bodyPr/>
        <a:lstStyle/>
        <a:p>
          <a:endParaRPr lang="fr-FR"/>
        </a:p>
      </dgm:t>
    </dgm:pt>
    <dgm:pt modelId="{78E324D4-D2C7-4AB8-A83C-76F7F54C9EF8}" type="sibTrans" cxnId="{84EA68FB-DB8A-4914-88CA-F3EBF7445AF7}">
      <dgm:prSet/>
      <dgm:spPr/>
      <dgm:t>
        <a:bodyPr/>
        <a:lstStyle/>
        <a:p>
          <a:endParaRPr lang="fr-FR"/>
        </a:p>
      </dgm:t>
    </dgm:pt>
    <dgm:pt modelId="{516E1177-477D-4D2C-86CE-1BA6C998D77A}">
      <dgm:prSet phldrT="[Texte]"/>
      <dgm:spPr/>
      <dgm:t>
        <a:bodyPr/>
        <a:lstStyle/>
        <a:p>
          <a:endParaRPr lang="fr-FR" sz="1300" dirty="0"/>
        </a:p>
      </dgm:t>
    </dgm:pt>
    <dgm:pt modelId="{55572D2E-EA69-406C-8FBD-D6C8FAA87D51}" type="parTrans" cxnId="{56966EFA-4179-41FF-9922-1802B45F39DB}">
      <dgm:prSet/>
      <dgm:spPr/>
      <dgm:t>
        <a:bodyPr/>
        <a:lstStyle/>
        <a:p>
          <a:endParaRPr lang="fr-FR"/>
        </a:p>
      </dgm:t>
    </dgm:pt>
    <dgm:pt modelId="{1026BE4C-C10E-49E9-88C2-C06A3BA13550}" type="sibTrans" cxnId="{56966EFA-4179-41FF-9922-1802B45F39DB}">
      <dgm:prSet/>
      <dgm:spPr/>
      <dgm:t>
        <a:bodyPr/>
        <a:lstStyle/>
        <a:p>
          <a:endParaRPr lang="fr-FR"/>
        </a:p>
      </dgm:t>
    </dgm:pt>
    <dgm:pt modelId="{5F27C91D-9C28-4EC6-A281-59008C3A9FEC}">
      <dgm:prSet phldrT="[Texte]"/>
      <dgm:spPr/>
      <dgm:t>
        <a:bodyPr/>
        <a:lstStyle/>
        <a:p>
          <a:r>
            <a:rPr lang="fr-FR" sz="1300" dirty="0" smtClean="0"/>
            <a:t>Lois sur l’Eau</a:t>
          </a:r>
          <a:endParaRPr lang="fr-FR" sz="1300" dirty="0"/>
        </a:p>
      </dgm:t>
    </dgm:pt>
    <dgm:pt modelId="{0925C700-EEE0-4D0B-A89B-7E7F7F436950}" type="parTrans" cxnId="{7B4812BE-AFE8-44B6-BF76-6E17185901DA}">
      <dgm:prSet/>
      <dgm:spPr/>
      <dgm:t>
        <a:bodyPr/>
        <a:lstStyle/>
        <a:p>
          <a:endParaRPr lang="fr-FR"/>
        </a:p>
      </dgm:t>
    </dgm:pt>
    <dgm:pt modelId="{77A98637-82A5-42C3-AB84-7E6A54730599}" type="sibTrans" cxnId="{7B4812BE-AFE8-44B6-BF76-6E17185901DA}">
      <dgm:prSet/>
      <dgm:spPr/>
      <dgm:t>
        <a:bodyPr/>
        <a:lstStyle/>
        <a:p>
          <a:endParaRPr lang="fr-FR"/>
        </a:p>
      </dgm:t>
    </dgm:pt>
    <dgm:pt modelId="{8B87D7CD-8ADF-448D-8713-882FA5CF4B16}">
      <dgm:prSet phldrT="[Texte]"/>
      <dgm:spPr/>
      <dgm:t>
        <a:bodyPr/>
        <a:lstStyle/>
        <a:p>
          <a:endParaRPr lang="fr-FR" sz="1300" dirty="0"/>
        </a:p>
      </dgm:t>
    </dgm:pt>
    <dgm:pt modelId="{DB8C0E19-7750-43BB-A1F3-E0FCB5FB54AF}" type="parTrans" cxnId="{1CB76828-4D59-47DF-95B1-A0F0FC63E7B5}">
      <dgm:prSet/>
      <dgm:spPr/>
      <dgm:t>
        <a:bodyPr/>
        <a:lstStyle/>
        <a:p>
          <a:endParaRPr lang="fr-FR"/>
        </a:p>
      </dgm:t>
    </dgm:pt>
    <dgm:pt modelId="{F4283D19-5532-4666-AEB9-0E6FA93AB3C4}" type="sibTrans" cxnId="{1CB76828-4D59-47DF-95B1-A0F0FC63E7B5}">
      <dgm:prSet/>
      <dgm:spPr/>
      <dgm:t>
        <a:bodyPr/>
        <a:lstStyle/>
        <a:p>
          <a:endParaRPr lang="fr-FR"/>
        </a:p>
      </dgm:t>
    </dgm:pt>
    <dgm:pt modelId="{87227D77-0D89-477C-9688-C8A146CC21C8}">
      <dgm:prSet phldrT="[Texte]"/>
      <dgm:spPr/>
      <dgm:t>
        <a:bodyPr/>
        <a:lstStyle/>
        <a:p>
          <a:endParaRPr lang="fr-FR" dirty="0"/>
        </a:p>
      </dgm:t>
    </dgm:pt>
    <dgm:pt modelId="{C6FE6DC4-4F40-497B-9FF7-8F680BE86359}" type="sibTrans" cxnId="{107952DF-C6D9-4D98-BEDB-ADF8909C3430}">
      <dgm:prSet/>
      <dgm:spPr/>
      <dgm:t>
        <a:bodyPr/>
        <a:lstStyle/>
        <a:p>
          <a:endParaRPr lang="fr-FR"/>
        </a:p>
      </dgm:t>
    </dgm:pt>
    <dgm:pt modelId="{8F20E126-7724-497D-8205-A096E7FA753C}" type="parTrans" cxnId="{107952DF-C6D9-4D98-BEDB-ADF8909C3430}">
      <dgm:prSet/>
      <dgm:spPr/>
      <dgm:t>
        <a:bodyPr/>
        <a:lstStyle/>
        <a:p>
          <a:endParaRPr lang="fr-FR"/>
        </a:p>
      </dgm:t>
    </dgm:pt>
    <dgm:pt modelId="{E1A59D0D-AD3B-4C22-9EF5-AB4BD9654267}">
      <dgm:prSet phldrT="[Texte]"/>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300" b="0" dirty="0" smtClean="0"/>
            <a:t>SDAGE et Programme de Mesures (PDM)</a:t>
          </a:r>
        </a:p>
        <a:p>
          <a:pPr marL="0" marR="0" lvl="0" indent="0" defTabSz="914400" eaLnBrk="1" fontAlgn="auto" latinLnBrk="0" hangingPunct="1">
            <a:lnSpc>
              <a:spcPct val="100000"/>
            </a:lnSpc>
            <a:spcBef>
              <a:spcPts val="0"/>
            </a:spcBef>
            <a:spcAft>
              <a:spcPts val="0"/>
            </a:spcAft>
            <a:buClrTx/>
            <a:buSzTx/>
            <a:buFontTx/>
            <a:buNone/>
            <a:tabLst/>
            <a:defRPr/>
          </a:pPr>
          <a:endParaRPr lang="fr-FR" sz="1300" b="1" dirty="0"/>
        </a:p>
      </dgm:t>
    </dgm:pt>
    <dgm:pt modelId="{0613B965-7657-4376-B451-6395B7B142E6}" type="parTrans" cxnId="{38A03A07-193F-4A87-9D9B-EC3ADACE1800}">
      <dgm:prSet/>
      <dgm:spPr/>
      <dgm:t>
        <a:bodyPr/>
        <a:lstStyle/>
        <a:p>
          <a:endParaRPr lang="fr-FR"/>
        </a:p>
      </dgm:t>
    </dgm:pt>
    <dgm:pt modelId="{23AB828E-A81E-4C9F-BF17-DFEA97C021E6}" type="sibTrans" cxnId="{38A03A07-193F-4A87-9D9B-EC3ADACE1800}">
      <dgm:prSet/>
      <dgm:spPr/>
      <dgm:t>
        <a:bodyPr/>
        <a:lstStyle/>
        <a:p>
          <a:endParaRPr lang="fr-FR"/>
        </a:p>
      </dgm:t>
    </dgm:pt>
    <dgm:pt modelId="{0488E3DB-EB18-4028-838E-F7F35F6DDF64}">
      <dgm:prSet phldrT="[Texte]"/>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fr-FR" sz="1300" b="1" dirty="0"/>
        </a:p>
      </dgm:t>
    </dgm:pt>
    <dgm:pt modelId="{ADFC416A-1B84-4109-A384-BA608C056B4F}" type="parTrans" cxnId="{7DBC73A1-2C49-4DD3-AD4A-B23D14F6EEB1}">
      <dgm:prSet/>
      <dgm:spPr/>
      <dgm:t>
        <a:bodyPr/>
        <a:lstStyle/>
        <a:p>
          <a:endParaRPr lang="fr-FR"/>
        </a:p>
      </dgm:t>
    </dgm:pt>
    <dgm:pt modelId="{D25E6EEE-01A0-4037-9594-978F821E9B73}" type="sibTrans" cxnId="{7DBC73A1-2C49-4DD3-AD4A-B23D14F6EEB1}">
      <dgm:prSet/>
      <dgm:spPr/>
      <dgm:t>
        <a:bodyPr/>
        <a:lstStyle/>
        <a:p>
          <a:endParaRPr lang="fr-FR"/>
        </a:p>
      </dgm:t>
    </dgm:pt>
    <dgm:pt modelId="{6788CB2A-5407-44D1-94CB-5226A912A995}">
      <dgm:prSet phldrT="[Texte]"/>
      <dgm:spPr/>
      <dgm:t>
        <a:bodyPr/>
        <a:lstStyle/>
        <a:p>
          <a:r>
            <a:rPr lang="fr-FR" sz="1300" dirty="0" smtClean="0"/>
            <a:t>Fixe l’objectif d’atteinte de Bon Etat entre 2021 et 2027</a:t>
          </a:r>
          <a:endParaRPr lang="fr-FR" sz="1300" dirty="0"/>
        </a:p>
      </dgm:t>
    </dgm:pt>
    <dgm:pt modelId="{313F1A84-8B06-4E15-8038-FE731BC09439}" type="parTrans" cxnId="{6C6FC0DB-F2F5-4CC0-857B-2B45558D56B6}">
      <dgm:prSet/>
      <dgm:spPr/>
      <dgm:t>
        <a:bodyPr/>
        <a:lstStyle/>
        <a:p>
          <a:endParaRPr lang="fr-FR"/>
        </a:p>
      </dgm:t>
    </dgm:pt>
    <dgm:pt modelId="{360141A6-796E-4D3B-87DD-4EDC08824935}" type="sibTrans" cxnId="{6C6FC0DB-F2F5-4CC0-857B-2B45558D56B6}">
      <dgm:prSet/>
      <dgm:spPr/>
      <dgm:t>
        <a:bodyPr/>
        <a:lstStyle/>
        <a:p>
          <a:endParaRPr lang="fr-FR"/>
        </a:p>
      </dgm:t>
    </dgm:pt>
    <dgm:pt modelId="{7A63AB46-675F-43FE-8BB7-9EC22EFE236A}">
      <dgm:prSet phldrT="[Texte]"/>
      <dgm:spPr/>
      <dgm:t>
        <a:bodyPr/>
        <a:lstStyle/>
        <a:p>
          <a:endParaRPr lang="fr-FR" sz="1300" dirty="0"/>
        </a:p>
      </dgm:t>
    </dgm:pt>
    <dgm:pt modelId="{9CBA6E22-351F-4D61-9139-1A271616D6BA}" type="parTrans" cxnId="{41A92B62-5B5B-4924-BE76-86E5EE1839F3}">
      <dgm:prSet/>
      <dgm:spPr/>
      <dgm:t>
        <a:bodyPr/>
        <a:lstStyle/>
        <a:p>
          <a:endParaRPr lang="fr-FR"/>
        </a:p>
      </dgm:t>
    </dgm:pt>
    <dgm:pt modelId="{B408363D-0FD2-43BC-BFED-315FF6A186E8}" type="sibTrans" cxnId="{41A92B62-5B5B-4924-BE76-86E5EE1839F3}">
      <dgm:prSet/>
      <dgm:spPr/>
      <dgm:t>
        <a:bodyPr/>
        <a:lstStyle/>
        <a:p>
          <a:endParaRPr lang="fr-FR"/>
        </a:p>
      </dgm:t>
    </dgm:pt>
    <dgm:pt modelId="{BB324B25-F20E-4A69-A59A-A37F0B207C17}">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400" b="0" dirty="0" smtClean="0"/>
            <a:t>Moyens techniques/juridiques et financiers</a:t>
          </a:r>
          <a:endParaRPr lang="fr-FR" sz="1400" b="0" dirty="0"/>
        </a:p>
      </dgm:t>
    </dgm:pt>
    <dgm:pt modelId="{4D5F61A7-F42F-4D1B-8826-2C2F117CC35C}" type="parTrans" cxnId="{5111C291-6314-4865-82EE-38CF38B1330B}">
      <dgm:prSet/>
      <dgm:spPr/>
      <dgm:t>
        <a:bodyPr/>
        <a:lstStyle/>
        <a:p>
          <a:endParaRPr lang="fr-FR"/>
        </a:p>
      </dgm:t>
    </dgm:pt>
    <dgm:pt modelId="{65DE82B7-4D4F-4AD9-BE9D-4FBF494D23EB}" type="sibTrans" cxnId="{5111C291-6314-4865-82EE-38CF38B1330B}">
      <dgm:prSet/>
      <dgm:spPr/>
      <dgm:t>
        <a:bodyPr/>
        <a:lstStyle/>
        <a:p>
          <a:endParaRPr lang="fr-FR"/>
        </a:p>
      </dgm:t>
    </dgm:pt>
    <dgm:pt modelId="{80CD1950-F95D-4F5E-9A58-6756E7DE4D6B}">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fr-FR" sz="1600" b="1" dirty="0"/>
        </a:p>
      </dgm:t>
    </dgm:pt>
    <dgm:pt modelId="{7FD3E35D-17CE-4019-BFDA-1449B1736752}" type="parTrans" cxnId="{41D7FE89-9E1F-4FE6-88EE-D57AB5EF5B81}">
      <dgm:prSet/>
      <dgm:spPr/>
      <dgm:t>
        <a:bodyPr/>
        <a:lstStyle/>
        <a:p>
          <a:endParaRPr lang="fr-FR"/>
        </a:p>
      </dgm:t>
    </dgm:pt>
    <dgm:pt modelId="{77F5E244-F462-464C-BF67-EBBF5FACAC30}" type="sibTrans" cxnId="{41D7FE89-9E1F-4FE6-88EE-D57AB5EF5B81}">
      <dgm:prSet/>
      <dgm:spPr/>
      <dgm:t>
        <a:bodyPr/>
        <a:lstStyle/>
        <a:p>
          <a:endParaRPr lang="fr-FR"/>
        </a:p>
      </dgm:t>
    </dgm:pt>
    <dgm:pt modelId="{B96E2473-8561-4A80-8E3C-8415A7002E17}" type="pres">
      <dgm:prSet presAssocID="{3F45AF85-7EED-4E7A-9CF4-003EA781472D}" presName="linearFlow" presStyleCnt="0">
        <dgm:presLayoutVars>
          <dgm:dir/>
          <dgm:animLvl val="lvl"/>
          <dgm:resizeHandles/>
        </dgm:presLayoutVars>
      </dgm:prSet>
      <dgm:spPr/>
      <dgm:t>
        <a:bodyPr/>
        <a:lstStyle/>
        <a:p>
          <a:endParaRPr lang="fr-FR"/>
        </a:p>
      </dgm:t>
    </dgm:pt>
    <dgm:pt modelId="{D910E304-C197-4DC5-86B6-B471FA62B4D8}" type="pres">
      <dgm:prSet presAssocID="{87227D77-0D89-477C-9688-C8A146CC21C8}" presName="compositeNode" presStyleCnt="0">
        <dgm:presLayoutVars>
          <dgm:bulletEnabled val="1"/>
        </dgm:presLayoutVars>
      </dgm:prSet>
      <dgm:spPr/>
    </dgm:pt>
    <dgm:pt modelId="{1D645FBA-A2D9-49D8-81F1-F430347A4785}" type="pres">
      <dgm:prSet presAssocID="{87227D77-0D89-477C-9688-C8A146CC21C8}" presName="image" presStyleLbl="fgImgPlace1" presStyleIdx="0" presStyleCnt="3"/>
      <dgm:spPr/>
    </dgm:pt>
    <dgm:pt modelId="{DE59E579-5DD8-410A-BE06-D3900DF39CA3}" type="pres">
      <dgm:prSet presAssocID="{87227D77-0D89-477C-9688-C8A146CC21C8}" presName="childNode" presStyleLbl="node1" presStyleIdx="0" presStyleCnt="3" custScaleX="263953" custLinFactNeighborX="-25431" custLinFactNeighborY="1857">
        <dgm:presLayoutVars>
          <dgm:bulletEnabled val="1"/>
        </dgm:presLayoutVars>
      </dgm:prSet>
      <dgm:spPr/>
      <dgm:t>
        <a:bodyPr/>
        <a:lstStyle/>
        <a:p>
          <a:endParaRPr lang="fr-FR"/>
        </a:p>
      </dgm:t>
    </dgm:pt>
    <dgm:pt modelId="{6AD16B27-1156-4EFA-822B-BAE00395C275}" type="pres">
      <dgm:prSet presAssocID="{87227D77-0D89-477C-9688-C8A146CC21C8}" presName="parentNode" presStyleLbl="revTx" presStyleIdx="0" presStyleCnt="3" custScaleX="184394" custScaleY="46949" custLinFactNeighborX="60960" custLinFactNeighborY="-1539">
        <dgm:presLayoutVars>
          <dgm:chMax val="0"/>
          <dgm:bulletEnabled val="1"/>
        </dgm:presLayoutVars>
      </dgm:prSet>
      <dgm:spPr/>
      <dgm:t>
        <a:bodyPr/>
        <a:lstStyle/>
        <a:p>
          <a:endParaRPr lang="fr-FR"/>
        </a:p>
      </dgm:t>
    </dgm:pt>
    <dgm:pt modelId="{BAA649A2-8F73-499A-80E9-641FF9188692}" type="pres">
      <dgm:prSet presAssocID="{C6FE6DC4-4F40-497B-9FF7-8F680BE86359}" presName="sibTrans" presStyleCnt="0"/>
      <dgm:spPr/>
    </dgm:pt>
    <dgm:pt modelId="{6410482D-1118-4137-936D-4923CABFA5A9}" type="pres">
      <dgm:prSet presAssocID="{448F8FFD-B331-404E-9DA3-3CE6321C9373}" presName="compositeNode" presStyleCnt="0">
        <dgm:presLayoutVars>
          <dgm:bulletEnabled val="1"/>
        </dgm:presLayoutVars>
      </dgm:prSet>
      <dgm:spPr/>
    </dgm:pt>
    <dgm:pt modelId="{4BB124D3-95F7-4D0F-92ED-231AD49F8F34}" type="pres">
      <dgm:prSet presAssocID="{448F8FFD-B331-404E-9DA3-3CE6321C9373}" presName="image" presStyleLbl="fgImgPlace1" presStyleIdx="1" presStyleCnt="3"/>
      <dgm:spPr/>
    </dgm:pt>
    <dgm:pt modelId="{D96315CA-565B-4776-BED6-4C051C9CC6D5}" type="pres">
      <dgm:prSet presAssocID="{448F8FFD-B331-404E-9DA3-3CE6321C9373}" presName="childNode" presStyleLbl="node1" presStyleIdx="1" presStyleCnt="3" custScaleX="254982" custLinFactNeighborX="-5090" custLinFactNeighborY="1636">
        <dgm:presLayoutVars>
          <dgm:bulletEnabled val="1"/>
        </dgm:presLayoutVars>
      </dgm:prSet>
      <dgm:spPr/>
      <dgm:t>
        <a:bodyPr/>
        <a:lstStyle/>
        <a:p>
          <a:endParaRPr lang="fr-FR"/>
        </a:p>
      </dgm:t>
    </dgm:pt>
    <dgm:pt modelId="{70971C29-90F2-458D-A5AB-4567A5698534}" type="pres">
      <dgm:prSet presAssocID="{448F8FFD-B331-404E-9DA3-3CE6321C9373}" presName="parentNode" presStyleLbl="revTx" presStyleIdx="1" presStyleCnt="3">
        <dgm:presLayoutVars>
          <dgm:chMax val="0"/>
          <dgm:bulletEnabled val="1"/>
        </dgm:presLayoutVars>
      </dgm:prSet>
      <dgm:spPr/>
      <dgm:t>
        <a:bodyPr/>
        <a:lstStyle/>
        <a:p>
          <a:endParaRPr lang="fr-FR"/>
        </a:p>
      </dgm:t>
    </dgm:pt>
    <dgm:pt modelId="{800E9627-6693-4065-9A56-A266B6A45219}" type="pres">
      <dgm:prSet presAssocID="{F32AC26D-6024-4291-82EE-874C0D4463F1}" presName="sibTrans" presStyleCnt="0"/>
      <dgm:spPr/>
    </dgm:pt>
    <dgm:pt modelId="{8B784FEC-2F73-49A1-B59B-12BA3DF0CCBE}" type="pres">
      <dgm:prSet presAssocID="{243F9C2C-7BF8-43F7-AAF3-9BC84F3472E8}" presName="compositeNode" presStyleCnt="0">
        <dgm:presLayoutVars>
          <dgm:bulletEnabled val="1"/>
        </dgm:presLayoutVars>
      </dgm:prSet>
      <dgm:spPr/>
    </dgm:pt>
    <dgm:pt modelId="{65595EDD-6990-4E3B-B860-1E2026220263}" type="pres">
      <dgm:prSet presAssocID="{243F9C2C-7BF8-43F7-AAF3-9BC84F3472E8}" presName="image" presStyleLbl="fgImgPlace1" presStyleIdx="2" presStyleCnt="3"/>
      <dgm:spPr/>
    </dgm:pt>
    <dgm:pt modelId="{748B019F-241A-4934-9D93-3E3104DFEAC0}" type="pres">
      <dgm:prSet presAssocID="{243F9C2C-7BF8-43F7-AAF3-9BC84F3472E8}" presName="childNode" presStyleLbl="node1" presStyleIdx="2" presStyleCnt="3" custScaleX="257601" custLinFactNeighborX="29266" custLinFactNeighborY="648">
        <dgm:presLayoutVars>
          <dgm:bulletEnabled val="1"/>
        </dgm:presLayoutVars>
      </dgm:prSet>
      <dgm:spPr/>
      <dgm:t>
        <a:bodyPr/>
        <a:lstStyle/>
        <a:p>
          <a:endParaRPr lang="fr-FR"/>
        </a:p>
      </dgm:t>
    </dgm:pt>
    <dgm:pt modelId="{45B0E188-A869-498D-90FD-16987166FBD9}" type="pres">
      <dgm:prSet presAssocID="{243F9C2C-7BF8-43F7-AAF3-9BC84F3472E8}" presName="parentNode" presStyleLbl="revTx" presStyleIdx="2" presStyleCnt="3">
        <dgm:presLayoutVars>
          <dgm:chMax val="0"/>
          <dgm:bulletEnabled val="1"/>
        </dgm:presLayoutVars>
      </dgm:prSet>
      <dgm:spPr/>
      <dgm:t>
        <a:bodyPr/>
        <a:lstStyle/>
        <a:p>
          <a:endParaRPr lang="fr-FR"/>
        </a:p>
      </dgm:t>
    </dgm:pt>
  </dgm:ptLst>
  <dgm:cxnLst>
    <dgm:cxn modelId="{D6F3C5BA-0252-4DB9-9579-3C1C8EF54C21}" type="presOf" srcId="{87227D77-0D89-477C-9688-C8A146CC21C8}" destId="{6AD16B27-1156-4EFA-822B-BAE00395C275}" srcOrd="0" destOrd="0" presId="urn:microsoft.com/office/officeart/2005/8/layout/hList2"/>
    <dgm:cxn modelId="{74176E77-D1F1-44EC-90A7-8AAA11701EAF}" srcId="{87227D77-0D89-477C-9688-C8A146CC21C8}" destId="{2EEB5466-BFEE-4AFB-AAF4-2E765E74C5F3}" srcOrd="2" destOrd="0" parTransId="{0CAADEF7-E864-47EC-AB65-CC8CFEDE7FD4}" sibTransId="{ACB73692-3E6D-4A62-96F7-76FB9D54FC4B}"/>
    <dgm:cxn modelId="{6AAAF4B2-9AA6-4D2C-BEBC-8C1D56A92155}" srcId="{87227D77-0D89-477C-9688-C8A146CC21C8}" destId="{36A3602E-A081-46D0-99D4-43F3DAD372FA}" srcOrd="0" destOrd="0" parTransId="{B83EC9C9-84B7-41D8-8938-513CA2851769}" sibTransId="{E3083B04-2BC8-421F-89F1-A535D5BA9E77}"/>
    <dgm:cxn modelId="{B51538F2-B8BA-4EC8-BBA8-B04728328174}" srcId="{3F45AF85-7EED-4E7A-9CF4-003EA781472D}" destId="{243F9C2C-7BF8-43F7-AAF3-9BC84F3472E8}" srcOrd="2" destOrd="0" parTransId="{2C6E9962-8B22-4923-8114-86A1B3DAD2C9}" sibTransId="{42F5D1DB-45C2-40CE-BE49-5C6E4099EBB2}"/>
    <dgm:cxn modelId="{7B4812BE-AFE8-44B6-BF76-6E17185901DA}" srcId="{448F8FFD-B331-404E-9DA3-3CE6321C9373}" destId="{5F27C91D-9C28-4EC6-A281-59008C3A9FEC}" srcOrd="2" destOrd="0" parTransId="{0925C700-EEE0-4D0B-A89B-7E7F7F436950}" sibTransId="{77A98637-82A5-42C3-AB84-7E6A54730599}"/>
    <dgm:cxn modelId="{1CB76828-4D59-47DF-95B1-A0F0FC63E7B5}" srcId="{448F8FFD-B331-404E-9DA3-3CE6321C9373}" destId="{8B87D7CD-8ADF-448D-8713-882FA5CF4B16}" srcOrd="1" destOrd="0" parTransId="{DB8C0E19-7750-43BB-A1F3-E0FCB5FB54AF}" sibTransId="{F4283D19-5532-4666-AEB9-0E6FA93AB3C4}"/>
    <dgm:cxn modelId="{9F86722B-4E5F-4DE1-B694-4C1437389C92}" type="presOf" srcId="{47FBD3C6-AF94-4630-9830-C50C89C094C4}" destId="{DE59E579-5DD8-410A-BE06-D3900DF39CA3}" srcOrd="0" destOrd="1" presId="urn:microsoft.com/office/officeart/2005/8/layout/hList2"/>
    <dgm:cxn modelId="{9B4AEB0B-4086-4BDF-8232-A61004F3712B}" type="presOf" srcId="{8B87D7CD-8ADF-448D-8713-882FA5CF4B16}" destId="{D96315CA-565B-4776-BED6-4C051C9CC6D5}" srcOrd="0" destOrd="1" presId="urn:microsoft.com/office/officeart/2005/8/layout/hList2"/>
    <dgm:cxn modelId="{2EE39DD4-195C-475F-9424-27714F23CE4D}" type="presOf" srcId="{6788CB2A-5407-44D1-94CB-5226A912A995}" destId="{DE59E579-5DD8-410A-BE06-D3900DF39CA3}" srcOrd="0" destOrd="4" presId="urn:microsoft.com/office/officeart/2005/8/layout/hList2"/>
    <dgm:cxn modelId="{84EA68FB-DB8A-4914-88CA-F3EBF7445AF7}" srcId="{87227D77-0D89-477C-9688-C8A146CC21C8}" destId="{47FBD3C6-AF94-4630-9830-C50C89C094C4}" srcOrd="1" destOrd="0" parTransId="{99C16586-A072-4877-9F30-C08F7ACD512A}" sibTransId="{78E324D4-D2C7-4AB8-A83C-76F7F54C9EF8}"/>
    <dgm:cxn modelId="{3D8CA21C-58FF-41AD-879F-6409A57EFCBF}" type="presOf" srcId="{7A63AB46-675F-43FE-8BB7-9EC22EFE236A}" destId="{DE59E579-5DD8-410A-BE06-D3900DF39CA3}" srcOrd="0" destOrd="3" presId="urn:microsoft.com/office/officeart/2005/8/layout/hList2"/>
    <dgm:cxn modelId="{6C6FC0DB-F2F5-4CC0-857B-2B45558D56B6}" srcId="{87227D77-0D89-477C-9688-C8A146CC21C8}" destId="{6788CB2A-5407-44D1-94CB-5226A912A995}" srcOrd="4" destOrd="0" parTransId="{313F1A84-8B06-4E15-8038-FE731BC09439}" sibTransId="{360141A6-796E-4D3B-87DD-4EDC08824935}"/>
    <dgm:cxn modelId="{3A4B9CA2-FF32-4EF9-BB05-5C8588773744}" type="presOf" srcId="{BB324B25-F20E-4A69-A59A-A37F0B207C17}" destId="{748B019F-241A-4934-9D93-3E3104DFEAC0}" srcOrd="0" destOrd="2" presId="urn:microsoft.com/office/officeart/2005/8/layout/hList2"/>
    <dgm:cxn modelId="{5111C291-6314-4865-82EE-38CF38B1330B}" srcId="{243F9C2C-7BF8-43F7-AAF3-9BC84F3472E8}" destId="{BB324B25-F20E-4A69-A59A-A37F0B207C17}" srcOrd="2" destOrd="0" parTransId="{4D5F61A7-F42F-4D1B-8826-2C2F117CC35C}" sibTransId="{65DE82B7-4D4F-4AD9-BE9D-4FBF494D23EB}"/>
    <dgm:cxn modelId="{303805CA-2ABD-4AE5-9F89-84533F9321BB}" type="presOf" srcId="{3F45AF85-7EED-4E7A-9CF4-003EA781472D}" destId="{B96E2473-8561-4A80-8E3C-8415A7002E17}" srcOrd="0" destOrd="0" presId="urn:microsoft.com/office/officeart/2005/8/layout/hList2"/>
    <dgm:cxn modelId="{FF06657B-9C7F-4EBD-BAE5-AD02FD5B1199}" type="presOf" srcId="{5F27C91D-9C28-4EC6-A281-59008C3A9FEC}" destId="{D96315CA-565B-4776-BED6-4C051C9CC6D5}" srcOrd="0" destOrd="2" presId="urn:microsoft.com/office/officeart/2005/8/layout/hList2"/>
    <dgm:cxn modelId="{BDE6EB03-D41C-42BA-B7EE-3FA4592BE2A0}" srcId="{448F8FFD-B331-404E-9DA3-3CE6321C9373}" destId="{C4B8BC9E-66B2-4AF8-8D2F-71F7075D635C}" srcOrd="0" destOrd="0" parTransId="{D2D2C668-FD97-4C0E-8117-DAA98B79DF3A}" sibTransId="{117E9103-FCC7-4905-80B7-80E8E3536DA4}"/>
    <dgm:cxn modelId="{4F9DBC68-1E4C-4019-886A-E592380FF415}" type="presOf" srcId="{C4B8BC9E-66B2-4AF8-8D2F-71F7075D635C}" destId="{D96315CA-565B-4776-BED6-4C051C9CC6D5}" srcOrd="0" destOrd="0" presId="urn:microsoft.com/office/officeart/2005/8/layout/hList2"/>
    <dgm:cxn modelId="{7C1682FE-DB0D-4392-87B9-72FBE9529956}" type="presOf" srcId="{448F8FFD-B331-404E-9DA3-3CE6321C9373}" destId="{70971C29-90F2-458D-A5AB-4567A5698534}" srcOrd="0" destOrd="0" presId="urn:microsoft.com/office/officeart/2005/8/layout/hList2"/>
    <dgm:cxn modelId="{305128C1-1DEA-4427-B5FB-7C98F7D6A4D3}" type="presOf" srcId="{36A3602E-A081-46D0-99D4-43F3DAD372FA}" destId="{DE59E579-5DD8-410A-BE06-D3900DF39CA3}" srcOrd="0" destOrd="0" presId="urn:microsoft.com/office/officeart/2005/8/layout/hList2"/>
    <dgm:cxn modelId="{EC31CF61-1EEC-49C4-A6DC-D57298509CB6}" type="presOf" srcId="{80CD1950-F95D-4F5E-9A58-6756E7DE4D6B}" destId="{748B019F-241A-4934-9D93-3E3104DFEAC0}" srcOrd="0" destOrd="1" presId="urn:microsoft.com/office/officeart/2005/8/layout/hList2"/>
    <dgm:cxn modelId="{3AA68CF5-819F-473D-AD75-39346230385D}" type="presOf" srcId="{2EEB5466-BFEE-4AFB-AAF4-2E765E74C5F3}" destId="{DE59E579-5DD8-410A-BE06-D3900DF39CA3}" srcOrd="0" destOrd="2" presId="urn:microsoft.com/office/officeart/2005/8/layout/hList2"/>
    <dgm:cxn modelId="{41A92B62-5B5B-4924-BE76-86E5EE1839F3}" srcId="{87227D77-0D89-477C-9688-C8A146CC21C8}" destId="{7A63AB46-675F-43FE-8BB7-9EC22EFE236A}" srcOrd="3" destOrd="0" parTransId="{9CBA6E22-351F-4D61-9139-1A271616D6BA}" sibTransId="{B408363D-0FD2-43BC-BFED-315FF6A186E8}"/>
    <dgm:cxn modelId="{6DD4243F-AD12-4031-83A1-510C0FC40771}" srcId="{3F45AF85-7EED-4E7A-9CF4-003EA781472D}" destId="{448F8FFD-B331-404E-9DA3-3CE6321C9373}" srcOrd="1" destOrd="0" parTransId="{368E4CE3-5020-412D-8544-987057B96913}" sibTransId="{F32AC26D-6024-4291-82EE-874C0D4463F1}"/>
    <dgm:cxn modelId="{DB9A36FE-8040-4ED0-A538-B94FC1E2B231}" type="presOf" srcId="{243F9C2C-7BF8-43F7-AAF3-9BC84F3472E8}" destId="{45B0E188-A869-498D-90FD-16987166FBD9}" srcOrd="0" destOrd="0" presId="urn:microsoft.com/office/officeart/2005/8/layout/hList2"/>
    <dgm:cxn modelId="{B7A01D3E-B55A-421F-BEDB-C1375389F8F1}" type="presOf" srcId="{E1A59D0D-AD3B-4C22-9EF5-AB4BD9654267}" destId="{748B019F-241A-4934-9D93-3E3104DFEAC0}" srcOrd="0" destOrd="4" presId="urn:microsoft.com/office/officeart/2005/8/layout/hList2"/>
    <dgm:cxn modelId="{56966EFA-4179-41FF-9922-1802B45F39DB}" srcId="{448F8FFD-B331-404E-9DA3-3CE6321C9373}" destId="{516E1177-477D-4D2C-86CE-1BA6C998D77A}" srcOrd="3" destOrd="0" parTransId="{55572D2E-EA69-406C-8FBD-D6C8FAA87D51}" sibTransId="{1026BE4C-C10E-49E9-88C2-C06A3BA13550}"/>
    <dgm:cxn modelId="{38A03A07-193F-4A87-9D9B-EC3ADACE1800}" srcId="{243F9C2C-7BF8-43F7-AAF3-9BC84F3472E8}" destId="{E1A59D0D-AD3B-4C22-9EF5-AB4BD9654267}" srcOrd="4" destOrd="0" parTransId="{0613B965-7657-4376-B451-6395B7B142E6}" sibTransId="{23AB828E-A81E-4C9F-BF17-DFEA97C021E6}"/>
    <dgm:cxn modelId="{D1C4CE47-DD54-4A54-9644-77B49AD86F0A}" type="presOf" srcId="{5190F9C9-A262-4AA5-B4B8-274567B62908}" destId="{748B019F-241A-4934-9D93-3E3104DFEAC0}" srcOrd="0" destOrd="0" presId="urn:microsoft.com/office/officeart/2005/8/layout/hList2"/>
    <dgm:cxn modelId="{38C01558-8BE8-416D-94B8-6323329C8F71}" type="presOf" srcId="{0488E3DB-EB18-4028-838E-F7F35F6DDF64}" destId="{748B019F-241A-4934-9D93-3E3104DFEAC0}" srcOrd="0" destOrd="3" presId="urn:microsoft.com/office/officeart/2005/8/layout/hList2"/>
    <dgm:cxn modelId="{61F58699-E5BF-4BE7-9984-1AF12C5E8F39}" srcId="{243F9C2C-7BF8-43F7-AAF3-9BC84F3472E8}" destId="{5190F9C9-A262-4AA5-B4B8-274567B62908}" srcOrd="0" destOrd="0" parTransId="{7B106C38-FA34-42A7-A381-00E74BAD0B86}" sibTransId="{7292919B-48FD-40ED-AAFB-DCB4B73EF4ED}"/>
    <dgm:cxn modelId="{41D7FE89-9E1F-4FE6-88EE-D57AB5EF5B81}" srcId="{243F9C2C-7BF8-43F7-AAF3-9BC84F3472E8}" destId="{80CD1950-F95D-4F5E-9A58-6756E7DE4D6B}" srcOrd="1" destOrd="0" parTransId="{7FD3E35D-17CE-4019-BFDA-1449B1736752}" sibTransId="{77F5E244-F462-464C-BF67-EBBF5FACAC30}"/>
    <dgm:cxn modelId="{E5F0671A-9775-4DE1-9CE7-41E2F552E347}" type="presOf" srcId="{516E1177-477D-4D2C-86CE-1BA6C998D77A}" destId="{D96315CA-565B-4776-BED6-4C051C9CC6D5}" srcOrd="0" destOrd="3" presId="urn:microsoft.com/office/officeart/2005/8/layout/hList2"/>
    <dgm:cxn modelId="{7DBC73A1-2C49-4DD3-AD4A-B23D14F6EEB1}" srcId="{243F9C2C-7BF8-43F7-AAF3-9BC84F3472E8}" destId="{0488E3DB-EB18-4028-838E-F7F35F6DDF64}" srcOrd="3" destOrd="0" parTransId="{ADFC416A-1B84-4109-A384-BA608C056B4F}" sibTransId="{D25E6EEE-01A0-4037-9594-978F821E9B73}"/>
    <dgm:cxn modelId="{107952DF-C6D9-4D98-BEDB-ADF8909C3430}" srcId="{3F45AF85-7EED-4E7A-9CF4-003EA781472D}" destId="{87227D77-0D89-477C-9688-C8A146CC21C8}" srcOrd="0" destOrd="0" parTransId="{8F20E126-7724-497D-8205-A096E7FA753C}" sibTransId="{C6FE6DC4-4F40-497B-9FF7-8F680BE86359}"/>
    <dgm:cxn modelId="{01DA24B9-8737-445C-A69E-E47E43D7BF6E}" type="presParOf" srcId="{B96E2473-8561-4A80-8E3C-8415A7002E17}" destId="{D910E304-C197-4DC5-86B6-B471FA62B4D8}" srcOrd="0" destOrd="0" presId="urn:microsoft.com/office/officeart/2005/8/layout/hList2"/>
    <dgm:cxn modelId="{394D9254-569B-46BA-BA9E-4AC75DB5FA0A}" type="presParOf" srcId="{D910E304-C197-4DC5-86B6-B471FA62B4D8}" destId="{1D645FBA-A2D9-49D8-81F1-F430347A4785}" srcOrd="0" destOrd="0" presId="urn:microsoft.com/office/officeart/2005/8/layout/hList2"/>
    <dgm:cxn modelId="{28CCE713-F9B3-4E58-A3BC-6F6E9937269A}" type="presParOf" srcId="{D910E304-C197-4DC5-86B6-B471FA62B4D8}" destId="{DE59E579-5DD8-410A-BE06-D3900DF39CA3}" srcOrd="1" destOrd="0" presId="urn:microsoft.com/office/officeart/2005/8/layout/hList2"/>
    <dgm:cxn modelId="{F0F2CED8-6C8F-4C7F-A7D1-449DF7B5943C}" type="presParOf" srcId="{D910E304-C197-4DC5-86B6-B471FA62B4D8}" destId="{6AD16B27-1156-4EFA-822B-BAE00395C275}" srcOrd="2" destOrd="0" presId="urn:microsoft.com/office/officeart/2005/8/layout/hList2"/>
    <dgm:cxn modelId="{8A3A1C7A-B0BB-40B4-9405-3FCEBC5D5D6C}" type="presParOf" srcId="{B96E2473-8561-4A80-8E3C-8415A7002E17}" destId="{BAA649A2-8F73-499A-80E9-641FF9188692}" srcOrd="1" destOrd="0" presId="urn:microsoft.com/office/officeart/2005/8/layout/hList2"/>
    <dgm:cxn modelId="{B877F8BF-0285-408E-94E8-E0F41F32B523}" type="presParOf" srcId="{B96E2473-8561-4A80-8E3C-8415A7002E17}" destId="{6410482D-1118-4137-936D-4923CABFA5A9}" srcOrd="2" destOrd="0" presId="urn:microsoft.com/office/officeart/2005/8/layout/hList2"/>
    <dgm:cxn modelId="{8259CFE0-10CE-4473-BEF3-F546061B8F68}" type="presParOf" srcId="{6410482D-1118-4137-936D-4923CABFA5A9}" destId="{4BB124D3-95F7-4D0F-92ED-231AD49F8F34}" srcOrd="0" destOrd="0" presId="urn:microsoft.com/office/officeart/2005/8/layout/hList2"/>
    <dgm:cxn modelId="{7E187A41-73A3-4B5D-BE60-C12809DA340E}" type="presParOf" srcId="{6410482D-1118-4137-936D-4923CABFA5A9}" destId="{D96315CA-565B-4776-BED6-4C051C9CC6D5}" srcOrd="1" destOrd="0" presId="urn:microsoft.com/office/officeart/2005/8/layout/hList2"/>
    <dgm:cxn modelId="{3F293B3C-4005-40B6-BBE0-A7CA47B19F54}" type="presParOf" srcId="{6410482D-1118-4137-936D-4923CABFA5A9}" destId="{70971C29-90F2-458D-A5AB-4567A5698534}" srcOrd="2" destOrd="0" presId="urn:microsoft.com/office/officeart/2005/8/layout/hList2"/>
    <dgm:cxn modelId="{54C38E4A-ADC3-4F88-BE7A-6DDF1A3F7283}" type="presParOf" srcId="{B96E2473-8561-4A80-8E3C-8415A7002E17}" destId="{800E9627-6693-4065-9A56-A266B6A45219}" srcOrd="3" destOrd="0" presId="urn:microsoft.com/office/officeart/2005/8/layout/hList2"/>
    <dgm:cxn modelId="{8AA6B84F-07AC-43AA-BAA6-81A207120448}" type="presParOf" srcId="{B96E2473-8561-4A80-8E3C-8415A7002E17}" destId="{8B784FEC-2F73-49A1-B59B-12BA3DF0CCBE}" srcOrd="4" destOrd="0" presId="urn:microsoft.com/office/officeart/2005/8/layout/hList2"/>
    <dgm:cxn modelId="{53779084-75B2-426A-9742-00DB1E8150F1}" type="presParOf" srcId="{8B784FEC-2F73-49A1-B59B-12BA3DF0CCBE}" destId="{65595EDD-6990-4E3B-B860-1E2026220263}" srcOrd="0" destOrd="0" presId="urn:microsoft.com/office/officeart/2005/8/layout/hList2"/>
    <dgm:cxn modelId="{E8490330-EC1A-4BA7-A8BE-EB8BF3A390D7}" type="presParOf" srcId="{8B784FEC-2F73-49A1-B59B-12BA3DF0CCBE}" destId="{748B019F-241A-4934-9D93-3E3104DFEAC0}" srcOrd="1" destOrd="0" presId="urn:microsoft.com/office/officeart/2005/8/layout/hList2"/>
    <dgm:cxn modelId="{49911F7B-098D-4B00-B1D4-651B967B1B60}" type="presParOf" srcId="{8B784FEC-2F73-49A1-B59B-12BA3DF0CCBE}" destId="{45B0E188-A869-498D-90FD-16987166FBD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16B27-1156-4EFA-822B-BAE00395C275}">
      <dsp:nvSpPr>
        <dsp:cNvPr id="0" name=""/>
        <dsp:cNvSpPr/>
      </dsp:nvSpPr>
      <dsp:spPr>
        <a:xfrm rot="16200000">
          <a:off x="744251" y="1426683"/>
          <a:ext cx="1107518" cy="34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5567" bIns="0" numCol="1" spcCol="1270" anchor="t" anchorCtr="0">
          <a:noAutofit/>
        </a:bodyPr>
        <a:lstStyle/>
        <a:p>
          <a:pPr lvl="0" algn="r" defTabSz="1111250">
            <a:lnSpc>
              <a:spcPct val="90000"/>
            </a:lnSpc>
            <a:spcBef>
              <a:spcPct val="0"/>
            </a:spcBef>
            <a:spcAft>
              <a:spcPct val="35000"/>
            </a:spcAft>
          </a:pPr>
          <a:endParaRPr lang="fr-FR" sz="2500" kern="1200" dirty="0"/>
        </a:p>
      </dsp:txBody>
      <dsp:txXfrm>
        <a:off x="744251" y="1426683"/>
        <a:ext cx="1107518" cy="346162"/>
      </dsp:txXfrm>
    </dsp:sp>
    <dsp:sp modelId="{DE59E579-5DD8-410A-BE06-D3900DF39CA3}">
      <dsp:nvSpPr>
        <dsp:cNvPr id="0" name=""/>
        <dsp:cNvSpPr/>
      </dsp:nvSpPr>
      <dsp:spPr>
        <a:xfrm>
          <a:off x="273074" y="500385"/>
          <a:ext cx="2468209" cy="235898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65567" rIns="113792" bIns="113792" numCol="1" spcCol="1270" anchor="t" anchorCtr="0">
          <a:noAutofit/>
        </a:bodyPr>
        <a:lstStyle/>
        <a:p>
          <a:pPr marL="171450" lvl="1" indent="-171450" algn="l" defTabSz="711200">
            <a:lnSpc>
              <a:spcPct val="90000"/>
            </a:lnSpc>
            <a:spcBef>
              <a:spcPct val="0"/>
            </a:spcBef>
            <a:spcAft>
              <a:spcPct val="15000"/>
            </a:spcAft>
            <a:buChar char="••"/>
          </a:pPr>
          <a:r>
            <a:rPr lang="fr-FR" sz="1600" b="1" kern="1200" dirty="0" smtClean="0"/>
            <a:t>Politique Européenne</a:t>
          </a:r>
          <a:endParaRPr lang="fr-FR" sz="1600" b="1" kern="1200" dirty="0"/>
        </a:p>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smtClean="0"/>
            <a:t>Directive Cadre sur l’Eau (DCE)</a:t>
          </a:r>
          <a:endParaRPr lang="fr-FR" sz="1300" kern="1200" dirty="0"/>
        </a:p>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smtClean="0"/>
            <a:t>Fixe l’objectif d’atteinte de Bon Etat entre 2021 et 2027</a:t>
          </a:r>
          <a:endParaRPr lang="fr-FR" sz="1300" kern="1200" dirty="0"/>
        </a:p>
      </dsp:txBody>
      <dsp:txXfrm>
        <a:off x="273074" y="500385"/>
        <a:ext cx="2468209" cy="2358982"/>
      </dsp:txXfrm>
    </dsp:sp>
    <dsp:sp modelId="{1D645FBA-A2D9-49D8-81F1-F430347A4785}">
      <dsp:nvSpPr>
        <dsp:cNvPr id="0" name=""/>
        <dsp:cNvSpPr/>
      </dsp:nvSpPr>
      <dsp:spPr>
        <a:xfrm>
          <a:off x="1089706" y="208775"/>
          <a:ext cx="375459" cy="375459"/>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971C29-90F2-458D-A5AB-4567A5698534}">
      <dsp:nvSpPr>
        <dsp:cNvPr id="0" name=""/>
        <dsp:cNvSpPr/>
      </dsp:nvSpPr>
      <dsp:spPr>
        <a:xfrm rot="16200000">
          <a:off x="2681283" y="1542204"/>
          <a:ext cx="2358982" cy="187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5567" bIns="0" numCol="1" spcCol="1270" anchor="t" anchorCtr="0">
          <a:noAutofit/>
        </a:bodyPr>
        <a:lstStyle/>
        <a:p>
          <a:pPr lvl="0" algn="r" defTabSz="577850">
            <a:lnSpc>
              <a:spcPct val="90000"/>
            </a:lnSpc>
            <a:spcBef>
              <a:spcPct val="0"/>
            </a:spcBef>
            <a:spcAft>
              <a:spcPct val="35000"/>
            </a:spcAft>
          </a:pPr>
          <a:endParaRPr lang="fr-FR" sz="1300" kern="1200"/>
        </a:p>
      </dsp:txBody>
      <dsp:txXfrm>
        <a:off x="2681283" y="1542204"/>
        <a:ext cx="2358982" cy="187729"/>
      </dsp:txXfrm>
    </dsp:sp>
    <dsp:sp modelId="{D96315CA-565B-4776-BED6-4C051C9CC6D5}">
      <dsp:nvSpPr>
        <dsp:cNvPr id="0" name=""/>
        <dsp:cNvSpPr/>
      </dsp:nvSpPr>
      <dsp:spPr>
        <a:xfrm>
          <a:off x="3182429" y="495171"/>
          <a:ext cx="2384321" cy="2358982"/>
        </a:xfrm>
        <a:prstGeom prst="rect">
          <a:avLst/>
        </a:prstGeom>
        <a:solidFill>
          <a:schemeClr val="accent5">
            <a:hueOff val="-9086465"/>
            <a:satOff val="-46321"/>
            <a:lumOff val="81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65567" rIns="113792" bIns="113792" numCol="1" spcCol="1270" anchor="t" anchorCtr="0">
          <a:noAutofit/>
        </a:bodyPr>
        <a:lstStyle/>
        <a:p>
          <a:pPr marL="171450" lvl="1" indent="-171450" algn="l" defTabSz="711200">
            <a:lnSpc>
              <a:spcPct val="90000"/>
            </a:lnSpc>
            <a:spcBef>
              <a:spcPct val="0"/>
            </a:spcBef>
            <a:spcAft>
              <a:spcPct val="15000"/>
            </a:spcAft>
            <a:buChar char="••"/>
          </a:pPr>
          <a:r>
            <a:rPr lang="fr-FR" sz="1600" b="1" kern="1200" dirty="0" smtClean="0"/>
            <a:t>Politique nationale</a:t>
          </a:r>
          <a:endParaRPr lang="fr-FR" sz="1600" b="1" kern="1200" dirty="0"/>
        </a:p>
        <a:p>
          <a:pPr marL="114300" lvl="1" indent="-114300" algn="l" defTabSz="577850">
            <a:lnSpc>
              <a:spcPct val="90000"/>
            </a:lnSpc>
            <a:spcBef>
              <a:spcPct val="0"/>
            </a:spcBef>
            <a:spcAft>
              <a:spcPct val="15000"/>
            </a:spcAft>
            <a:buChar char="••"/>
          </a:pPr>
          <a:endParaRPr lang="fr-FR" sz="1300" kern="1200" dirty="0"/>
        </a:p>
        <a:p>
          <a:pPr marL="114300" lvl="1" indent="-114300" algn="l" defTabSz="577850">
            <a:lnSpc>
              <a:spcPct val="90000"/>
            </a:lnSpc>
            <a:spcBef>
              <a:spcPct val="0"/>
            </a:spcBef>
            <a:spcAft>
              <a:spcPct val="15000"/>
            </a:spcAft>
            <a:buChar char="••"/>
          </a:pPr>
          <a:r>
            <a:rPr lang="fr-FR" sz="1300" kern="1200" dirty="0" smtClean="0"/>
            <a:t>Lois sur l’Eau</a:t>
          </a:r>
          <a:endParaRPr lang="fr-FR" sz="1300" kern="1200" dirty="0"/>
        </a:p>
        <a:p>
          <a:pPr marL="114300" lvl="1" indent="-114300" algn="l" defTabSz="577850">
            <a:lnSpc>
              <a:spcPct val="90000"/>
            </a:lnSpc>
            <a:spcBef>
              <a:spcPct val="0"/>
            </a:spcBef>
            <a:spcAft>
              <a:spcPct val="15000"/>
            </a:spcAft>
            <a:buChar char="••"/>
          </a:pPr>
          <a:endParaRPr lang="fr-FR" sz="1300" kern="1200" dirty="0"/>
        </a:p>
      </dsp:txBody>
      <dsp:txXfrm>
        <a:off x="3182429" y="495171"/>
        <a:ext cx="2384321" cy="2358982"/>
      </dsp:txXfrm>
    </dsp:sp>
    <dsp:sp modelId="{4BB124D3-95F7-4D0F-92ED-231AD49F8F34}">
      <dsp:nvSpPr>
        <dsp:cNvPr id="0" name=""/>
        <dsp:cNvSpPr/>
      </dsp:nvSpPr>
      <dsp:spPr>
        <a:xfrm>
          <a:off x="3766909" y="208775"/>
          <a:ext cx="375459" cy="375459"/>
        </a:xfrm>
        <a:prstGeom prst="rect">
          <a:avLst/>
        </a:prstGeom>
        <a:solidFill>
          <a:schemeClr val="accent5">
            <a:tint val="50000"/>
            <a:hueOff val="-9419186"/>
            <a:satOff val="-18744"/>
            <a:lumOff val="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B0E188-A869-498D-90FD-16987166FBD9}">
      <dsp:nvSpPr>
        <dsp:cNvPr id="0" name=""/>
        <dsp:cNvSpPr/>
      </dsp:nvSpPr>
      <dsp:spPr>
        <a:xfrm rot="16200000">
          <a:off x="5328788" y="1542204"/>
          <a:ext cx="2358982" cy="187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65567" bIns="0" numCol="1" spcCol="1270" anchor="t" anchorCtr="0">
          <a:noAutofit/>
        </a:bodyPr>
        <a:lstStyle/>
        <a:p>
          <a:pPr lvl="0" algn="r" defTabSz="577850">
            <a:lnSpc>
              <a:spcPct val="90000"/>
            </a:lnSpc>
            <a:spcBef>
              <a:spcPct val="0"/>
            </a:spcBef>
            <a:spcAft>
              <a:spcPct val="35000"/>
            </a:spcAft>
          </a:pPr>
          <a:endParaRPr lang="fr-FR" sz="1300" kern="1200"/>
        </a:p>
      </dsp:txBody>
      <dsp:txXfrm>
        <a:off x="5328788" y="1542204"/>
        <a:ext cx="2358982" cy="187729"/>
      </dsp:txXfrm>
    </dsp:sp>
    <dsp:sp modelId="{748B019F-241A-4934-9D93-3E3104DFEAC0}">
      <dsp:nvSpPr>
        <dsp:cNvPr id="0" name=""/>
        <dsp:cNvSpPr/>
      </dsp:nvSpPr>
      <dsp:spPr>
        <a:xfrm>
          <a:off x="6138950" y="471864"/>
          <a:ext cx="2408811" cy="2358982"/>
        </a:xfrm>
        <a:prstGeom prst="rect">
          <a:avLst/>
        </a:prstGeom>
        <a:solidFill>
          <a:schemeClr val="accent5">
            <a:hueOff val="-18172930"/>
            <a:satOff val="-92641"/>
            <a:lumOff val="1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65567" rIns="113792" bIns="113792"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fr-FR" sz="1600" b="1" kern="1200" dirty="0" smtClean="0"/>
            <a:t>Politique par Bassin hydrographique</a:t>
          </a:r>
          <a:endParaRPr lang="fr-FR" sz="1600" b="1" kern="1200" dirty="0"/>
        </a:p>
        <a:p>
          <a:pPr marL="0" marR="0" lvl="0" indent="0" algn="l" defTabSz="914400" eaLnBrk="1" fontAlgn="auto" latinLnBrk="0" hangingPunct="1">
            <a:lnSpc>
              <a:spcPct val="100000"/>
            </a:lnSpc>
            <a:spcBef>
              <a:spcPct val="0"/>
            </a:spcBef>
            <a:spcAft>
              <a:spcPts val="0"/>
            </a:spcAft>
            <a:buClrTx/>
            <a:buSzTx/>
            <a:buFontTx/>
            <a:buChar char="••"/>
            <a:tabLst/>
            <a:defRPr/>
          </a:pPr>
          <a:endParaRPr lang="fr-FR" sz="1600" b="1"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r-FR" sz="1400" b="0" kern="1200" dirty="0" smtClean="0"/>
            <a:t>Moyens techniques/juridiques et financiers</a:t>
          </a:r>
          <a:endParaRPr lang="fr-FR" sz="1400" b="0" kern="1200" dirty="0"/>
        </a:p>
        <a:p>
          <a:pPr marL="0" marR="0" lvl="0" indent="0" algn="l" defTabSz="914400" eaLnBrk="1" fontAlgn="auto" latinLnBrk="0" hangingPunct="1">
            <a:lnSpc>
              <a:spcPct val="100000"/>
            </a:lnSpc>
            <a:spcBef>
              <a:spcPct val="0"/>
            </a:spcBef>
            <a:spcAft>
              <a:spcPts val="0"/>
            </a:spcAft>
            <a:buClrTx/>
            <a:buSzTx/>
            <a:buFontTx/>
            <a:buChar char="••"/>
            <a:tabLst/>
            <a:defRPr/>
          </a:pPr>
          <a:endParaRPr lang="fr-FR" sz="1300" b="1"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r-FR" sz="1300" b="0" kern="1200" dirty="0" smtClean="0"/>
            <a:t>SDAGE et Programme de Mesures (PDM)</a:t>
          </a:r>
        </a:p>
        <a:p>
          <a:pPr marL="0" marR="0" lvl="0" indent="0" algn="l" defTabSz="914400" eaLnBrk="1" fontAlgn="auto" latinLnBrk="0" hangingPunct="1">
            <a:lnSpc>
              <a:spcPct val="100000"/>
            </a:lnSpc>
            <a:spcBef>
              <a:spcPct val="0"/>
            </a:spcBef>
            <a:spcAft>
              <a:spcPts val="0"/>
            </a:spcAft>
            <a:buClrTx/>
            <a:buSzTx/>
            <a:buFontTx/>
            <a:buChar char="••"/>
            <a:tabLst/>
            <a:defRPr/>
          </a:pPr>
          <a:endParaRPr lang="fr-FR" sz="1300" b="1" kern="1200" dirty="0"/>
        </a:p>
      </dsp:txBody>
      <dsp:txXfrm>
        <a:off x="6138950" y="471864"/>
        <a:ext cx="2408811" cy="2358982"/>
      </dsp:txXfrm>
    </dsp:sp>
    <dsp:sp modelId="{65595EDD-6990-4E3B-B860-1E2026220263}">
      <dsp:nvSpPr>
        <dsp:cNvPr id="0" name=""/>
        <dsp:cNvSpPr/>
      </dsp:nvSpPr>
      <dsp:spPr>
        <a:xfrm>
          <a:off x="6414414" y="208775"/>
          <a:ext cx="375459" cy="375459"/>
        </a:xfrm>
        <a:prstGeom prst="rect">
          <a:avLst/>
        </a:prstGeom>
        <a:solidFill>
          <a:schemeClr val="accent5">
            <a:tint val="50000"/>
            <a:hueOff val="-18838372"/>
            <a:satOff val="-37489"/>
            <a:lumOff val="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28DAC9AC-A18C-428B-B039-FD181B5ED7FB}" type="datetimeFigureOut">
              <a:rPr lang="fr-FR" smtClean="0"/>
              <a:t>31/05/2018</a:t>
            </a:fld>
            <a:endParaRPr lang="fr-FR"/>
          </a:p>
        </p:txBody>
      </p:sp>
      <p:sp>
        <p:nvSpPr>
          <p:cNvPr id="4" name="Espace réservé du pied de page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BF3FBC54-CEF1-449E-9979-5B500C7DE6A6}" type="slidenum">
              <a:rPr lang="fr-FR" smtClean="0"/>
              <a:t>‹N°›</a:t>
            </a:fld>
            <a:endParaRPr lang="fr-FR"/>
          </a:p>
        </p:txBody>
      </p:sp>
    </p:spTree>
    <p:extLst>
      <p:ext uri="{BB962C8B-B14F-4D97-AF65-F5344CB8AC3E}">
        <p14:creationId xmlns:p14="http://schemas.microsoft.com/office/powerpoint/2010/main" val="4116325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5BF49CA0-823E-4A37-9CAB-3B5EB58AD7BC}" type="datetimeFigureOut">
              <a:rPr lang="fr-FR" smtClean="0"/>
              <a:pPr/>
              <a:t>31/05/2018</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9CCF9F10-C546-45BA-8C0B-1440696C499A}" type="slidenum">
              <a:rPr lang="fr-FR" smtClean="0"/>
              <a:pPr/>
              <a:t>‹N°›</a:t>
            </a:fld>
            <a:endParaRPr lang="fr-FR"/>
          </a:p>
        </p:txBody>
      </p:sp>
      <p:sp>
        <p:nvSpPr>
          <p:cNvPr id="8" name="Espace réservé du pied de page 7"/>
          <p:cNvSpPr>
            <a:spLocks noGrp="1"/>
          </p:cNvSpPr>
          <p:nvPr>
            <p:ph type="ftr" sz="quarter" idx="4"/>
          </p:nvPr>
        </p:nvSpPr>
        <p:spPr>
          <a:xfrm>
            <a:off x="0" y="9431338"/>
            <a:ext cx="2946400" cy="496887"/>
          </a:xfrm>
          <a:prstGeom prst="rect">
            <a:avLst/>
          </a:prstGeom>
        </p:spPr>
        <p:txBody>
          <a:bodyPr vert="horz" lIns="91440" tIns="45720" rIns="91440" bIns="45720" rtlCol="0" anchor="b"/>
          <a:lstStyle>
            <a:lvl1pPr algn="l">
              <a:defRPr sz="1200"/>
            </a:lvl1pPr>
          </a:lstStyle>
          <a:p>
            <a:endParaRPr lang="fr-FR"/>
          </a:p>
        </p:txBody>
      </p:sp>
    </p:spTree>
    <p:extLst>
      <p:ext uri="{BB962C8B-B14F-4D97-AF65-F5344CB8AC3E}">
        <p14:creationId xmlns:p14="http://schemas.microsoft.com/office/powerpoint/2010/main" val="986845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252 ha en phase finale,</a:t>
            </a:r>
            <a:r>
              <a:rPr lang="fr-FR" baseline="0" dirty="0" smtClean="0"/>
              <a:t> après 2065 jusqu’à 2100</a:t>
            </a:r>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solidFill>
                  <a:prstClr val="black"/>
                </a:solidFill>
              </a:rPr>
              <a:pPr/>
              <a:t>6</a:t>
            </a:fld>
            <a:endParaRPr lang="fr-FR" dirty="0">
              <a:solidFill>
                <a:prstClr val="black"/>
              </a:solidFill>
            </a:endParaRPr>
          </a:p>
        </p:txBody>
      </p:sp>
    </p:spTree>
    <p:extLst>
      <p:ext uri="{BB962C8B-B14F-4D97-AF65-F5344CB8AC3E}">
        <p14:creationId xmlns:p14="http://schemas.microsoft.com/office/powerpoint/2010/main" val="3778147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L’Ornain de Gondrecourt-le-Château jusque</a:t>
            </a:r>
            <a:r>
              <a:rPr lang="fr-FR" baseline="0" dirty="0" smtClean="0"/>
              <a:t> </a:t>
            </a:r>
            <a:r>
              <a:rPr lang="fr-FR" baseline="0" dirty="0" err="1" smtClean="0"/>
              <a:t>Tréveray</a:t>
            </a:r>
            <a:endParaRPr lang="fr-FR" baseline="0" dirty="0" smtClean="0"/>
          </a:p>
          <a:p>
            <a:r>
              <a:rPr lang="fr-FR" baseline="0" dirty="0" smtClean="0"/>
              <a:t>Débit bien supérieur a ceux de l’</a:t>
            </a:r>
            <a:r>
              <a:rPr lang="fr-FR" baseline="0" dirty="0" err="1" smtClean="0"/>
              <a:t>Ormançon</a:t>
            </a:r>
            <a:r>
              <a:rPr lang="fr-FR" baseline="0" dirty="0" smtClean="0"/>
              <a:t> pouvant atteindre 10 m3</a:t>
            </a:r>
          </a:p>
          <a:p>
            <a:r>
              <a:rPr lang="fr-FR" baseline="0" dirty="0" smtClean="0"/>
              <a:t>Un contexte environnemental peu réglementé</a:t>
            </a:r>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26</a:t>
            </a:fld>
            <a:endParaRPr lang="fr-FR" dirty="0"/>
          </a:p>
        </p:txBody>
      </p:sp>
    </p:spTree>
    <p:extLst>
      <p:ext uri="{BB962C8B-B14F-4D97-AF65-F5344CB8AC3E}">
        <p14:creationId xmlns:p14="http://schemas.microsoft.com/office/powerpoint/2010/main" val="906230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Marne de Joinville à Chevillon </a:t>
            </a:r>
          </a:p>
          <a:p>
            <a:r>
              <a:rPr lang="fr-FR" dirty="0" smtClean="0"/>
              <a:t>Longue</a:t>
            </a:r>
            <a:r>
              <a:rPr lang="fr-FR" baseline="0" dirty="0" smtClean="0"/>
              <a:t> rivière d’environ 514 km</a:t>
            </a:r>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27</a:t>
            </a:fld>
            <a:endParaRPr lang="fr-FR" dirty="0"/>
          </a:p>
        </p:txBody>
      </p:sp>
    </p:spTree>
    <p:extLst>
      <p:ext uri="{BB962C8B-B14F-4D97-AF65-F5344CB8AC3E}">
        <p14:creationId xmlns:p14="http://schemas.microsoft.com/office/powerpoint/2010/main" val="223922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28</a:t>
            </a:fld>
            <a:endParaRPr lang="fr-FR" dirty="0"/>
          </a:p>
        </p:txBody>
      </p:sp>
    </p:spTree>
    <p:extLst>
      <p:ext uri="{BB962C8B-B14F-4D97-AF65-F5344CB8AC3E}">
        <p14:creationId xmlns:p14="http://schemas.microsoft.com/office/powerpoint/2010/main" val="422483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dirty="0" smtClean="0">
              <a:solidFill>
                <a:schemeClr val="tx1"/>
              </a:solidFill>
              <a:effectLst/>
              <a:latin typeface="Lucida Sans Unicode" pitchFamily="34" charset="0"/>
              <a:ea typeface="+mn-ea"/>
              <a:cs typeface="+mn-cs"/>
            </a:endParaRPr>
          </a:p>
          <a:p>
            <a:r>
              <a:rPr lang="fr-FR" sz="1200" kern="1200" dirty="0" smtClean="0">
                <a:solidFill>
                  <a:schemeClr val="tx1"/>
                </a:solidFill>
                <a:effectLst/>
                <a:latin typeface="Lucida Sans Unicode" pitchFamily="34" charset="0"/>
                <a:ea typeface="+mn-ea"/>
                <a:cs typeface="+mn-cs"/>
              </a:rPr>
              <a:t>Bassin Hydrographiques</a:t>
            </a:r>
            <a:r>
              <a:rPr lang="fr-FR" sz="1200" kern="1200" baseline="0" dirty="0" smtClean="0">
                <a:solidFill>
                  <a:schemeClr val="tx1"/>
                </a:solidFill>
                <a:effectLst/>
                <a:latin typeface="Lucida Sans Unicode" pitchFamily="34" charset="0"/>
                <a:ea typeface="+mn-ea"/>
                <a:cs typeface="+mn-cs"/>
              </a:rPr>
              <a:t>  = </a:t>
            </a:r>
            <a:r>
              <a:rPr lang="fr-FR" dirty="0" smtClean="0"/>
              <a:t>« toute zone dans laquelle toutes les eaux de ruissellement convergent à travers un réseau de rivières, de fleuves et éventuellement de lacs vers la mer, dans laquelle elles se déversent par une seule embouchure, estuaire ou delta »</a:t>
            </a:r>
          </a:p>
          <a:p>
            <a:r>
              <a:rPr lang="fr-FR" sz="1200" kern="1200" baseline="0" dirty="0" smtClean="0">
                <a:solidFill>
                  <a:schemeClr val="tx1"/>
                </a:solidFill>
                <a:effectLst/>
                <a:latin typeface="Lucida Sans Unicode" pitchFamily="34" charset="0"/>
                <a:ea typeface="+mn-ea"/>
                <a:cs typeface="+mn-cs"/>
              </a:rPr>
              <a:t>La zone </a:t>
            </a:r>
            <a:r>
              <a:rPr lang="fr-FR" sz="1200" kern="1200" baseline="0" dirty="0" err="1" smtClean="0">
                <a:solidFill>
                  <a:schemeClr val="tx1"/>
                </a:solidFill>
                <a:effectLst/>
                <a:latin typeface="Lucida Sans Unicode" pitchFamily="34" charset="0"/>
                <a:ea typeface="+mn-ea"/>
                <a:cs typeface="+mn-cs"/>
              </a:rPr>
              <a:t>Cigeo</a:t>
            </a:r>
            <a:r>
              <a:rPr lang="fr-FR" sz="1200" kern="1200" baseline="0" dirty="0" smtClean="0">
                <a:solidFill>
                  <a:schemeClr val="tx1"/>
                </a:solidFill>
                <a:effectLst/>
                <a:latin typeface="Lucida Sans Unicode" pitchFamily="34" charset="0"/>
                <a:ea typeface="+mn-ea"/>
                <a:cs typeface="+mn-cs"/>
              </a:rPr>
              <a:t> est implantée dans le bassin Seine-Normandie</a:t>
            </a:r>
          </a:p>
          <a:p>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18</a:t>
            </a:fld>
            <a:endParaRPr lang="fr-FR" dirty="0"/>
          </a:p>
        </p:txBody>
      </p:sp>
    </p:spTree>
    <p:extLst>
      <p:ext uri="{BB962C8B-B14F-4D97-AF65-F5344CB8AC3E}">
        <p14:creationId xmlns:p14="http://schemas.microsoft.com/office/powerpoint/2010/main" val="211775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a:t>
            </a:r>
            <a:r>
              <a:rPr lang="fr-FR" baseline="0" dirty="0" smtClean="0"/>
              <a:t> le sous secteur la Marne de sa source au confluent de la </a:t>
            </a:r>
            <a:r>
              <a:rPr lang="fr-FR" baseline="0" dirty="0" err="1" smtClean="0"/>
              <a:t>Saulx</a:t>
            </a:r>
            <a:r>
              <a:rPr lang="fr-FR" baseline="0" dirty="0" smtClean="0"/>
              <a:t> </a:t>
            </a:r>
          </a:p>
          <a:p>
            <a:r>
              <a:rPr lang="fr-FR" baseline="0" dirty="0" smtClean="0"/>
              <a:t>Et pour la zone Puit les cours d’eau d’</a:t>
            </a:r>
            <a:r>
              <a:rPr lang="fr-FR" baseline="0" dirty="0" err="1" smtClean="0"/>
              <a:t>interet</a:t>
            </a:r>
            <a:r>
              <a:rPr lang="fr-FR" baseline="0" dirty="0" smtClean="0"/>
              <a:t> sont l’</a:t>
            </a:r>
            <a:r>
              <a:rPr lang="fr-FR" baseline="0" dirty="0" err="1" smtClean="0"/>
              <a:t>Omançon</a:t>
            </a:r>
            <a:r>
              <a:rPr lang="fr-FR" baseline="0" dirty="0" smtClean="0"/>
              <a:t>, l’Ornain et la Marne</a:t>
            </a:r>
          </a:p>
          <a:p>
            <a:r>
              <a:rPr lang="fr-FR" baseline="0" dirty="0" smtClean="0"/>
              <a:t>Toute cela dans le même bassin = Tout à la Marne puis tout à la Seine</a:t>
            </a:r>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19</a:t>
            </a:fld>
            <a:endParaRPr lang="fr-FR" dirty="0"/>
          </a:p>
        </p:txBody>
      </p:sp>
    </p:spTree>
    <p:extLst>
      <p:ext uri="{BB962C8B-B14F-4D97-AF65-F5344CB8AC3E}">
        <p14:creationId xmlns:p14="http://schemas.microsoft.com/office/powerpoint/2010/main" val="176593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politique de l’eau est</a:t>
            </a:r>
            <a:r>
              <a:rPr lang="fr-FR" baseline="0" dirty="0" smtClean="0"/>
              <a:t> définie à différents niveaux géographiques … Le chapeau est déterminé par la DCE</a:t>
            </a:r>
            <a:endParaRPr lang="fr-FR" dirty="0" smtClean="0"/>
          </a:p>
          <a:p>
            <a:r>
              <a:rPr lang="fr-FR" dirty="0" smtClean="0"/>
              <a:t>La DCE défini des objectifs environnementaux</a:t>
            </a:r>
            <a:r>
              <a:rPr lang="fr-FR" baseline="0" dirty="0" smtClean="0"/>
              <a:t> de résultats et de moyens et notamment l’atteinte du Bon Etat des masses d’eau de surface  entre 2021 et 2027 </a:t>
            </a:r>
          </a:p>
          <a:p>
            <a:r>
              <a:rPr lang="fr-FR" baseline="0" dirty="0" smtClean="0"/>
              <a:t>Le bon Etat est défini comme « l’addition » d’un bon ou très bon état </a:t>
            </a:r>
            <a:r>
              <a:rPr lang="fr-FR" baseline="0" dirty="0" err="1" smtClean="0"/>
              <a:t>ecologique</a:t>
            </a:r>
            <a:r>
              <a:rPr lang="fr-FR" baseline="0" dirty="0" smtClean="0"/>
              <a:t> (biologie et physico chimie) et un bon état chimique (présence/absence de certains polluants)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Déclinaison des objectifs</a:t>
            </a:r>
            <a:r>
              <a:rPr lang="fr-FR" sz="1200" baseline="0" dirty="0" smtClean="0"/>
              <a:t> DCE</a:t>
            </a:r>
            <a:r>
              <a:rPr lang="fr-FR" sz="1200" dirty="0" smtClean="0"/>
              <a:t> par Bassin hydrographique dans les SDAGE et PDM.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Pour le bassin Seine-Normandie les objectifs</a:t>
            </a:r>
            <a:r>
              <a:rPr lang="fr-FR" sz="1200" baseline="0" dirty="0" smtClean="0"/>
              <a:t> chiffrés sont que 62% des masses d’eau de surface atteignent un bon état en 2021</a:t>
            </a:r>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20</a:t>
            </a:fld>
            <a:endParaRPr lang="fr-FR" dirty="0"/>
          </a:p>
        </p:txBody>
      </p:sp>
    </p:spTree>
    <p:extLst>
      <p:ext uri="{BB962C8B-B14F-4D97-AF65-F5344CB8AC3E}">
        <p14:creationId xmlns:p14="http://schemas.microsoft.com/office/powerpoint/2010/main" val="76657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Etat</a:t>
            </a:r>
            <a:r>
              <a:rPr lang="fr-FR" baseline="0" dirty="0" smtClean="0"/>
              <a:t> des lieux 2006-2007</a:t>
            </a:r>
          </a:p>
          <a:p>
            <a:r>
              <a:rPr lang="fr-FR" baseline="0" dirty="0" smtClean="0"/>
              <a:t>BV </a:t>
            </a:r>
            <a:r>
              <a:rPr lang="fr-FR" baseline="0" dirty="0" err="1" smtClean="0"/>
              <a:t>Saulx</a:t>
            </a:r>
            <a:r>
              <a:rPr lang="fr-FR" baseline="0" dirty="0" smtClean="0"/>
              <a:t>/orge en </a:t>
            </a:r>
            <a:r>
              <a:rPr lang="fr-FR" baseline="0" dirty="0" err="1" smtClean="0"/>
              <a:t>etat</a:t>
            </a:r>
            <a:r>
              <a:rPr lang="fr-FR" baseline="0" dirty="0" smtClean="0"/>
              <a:t> moyen/</a:t>
            </a:r>
            <a:r>
              <a:rPr lang="fr-FR" baseline="0" dirty="0" err="1" smtClean="0"/>
              <a:t>mediocre</a:t>
            </a:r>
            <a:endParaRPr lang="fr-FR" baseline="0" dirty="0" smtClean="0"/>
          </a:p>
          <a:p>
            <a:r>
              <a:rPr lang="fr-FR" baseline="0" dirty="0" err="1" smtClean="0"/>
              <a:t>Ormançon</a:t>
            </a:r>
            <a:r>
              <a:rPr lang="fr-FR" baseline="0" dirty="0" smtClean="0"/>
              <a:t> et Ornain en bon état écologique lors de l’état des lieux</a:t>
            </a:r>
          </a:p>
          <a:p>
            <a:r>
              <a:rPr lang="fr-FR" baseline="0" dirty="0" smtClean="0"/>
              <a:t>Des </a:t>
            </a:r>
            <a:r>
              <a:rPr lang="fr-FR" baseline="0" dirty="0" err="1" smtClean="0"/>
              <a:t>objectfis</a:t>
            </a:r>
            <a:r>
              <a:rPr lang="fr-FR" baseline="0" dirty="0" smtClean="0"/>
              <a:t> des 2015 pour la </a:t>
            </a:r>
            <a:r>
              <a:rPr lang="fr-FR" baseline="0" dirty="0" err="1" smtClean="0"/>
              <a:t>Saulx</a:t>
            </a:r>
            <a:r>
              <a:rPr lang="fr-FR" baseline="0" dirty="0" smtClean="0"/>
              <a:t>/l’Ornain et l’</a:t>
            </a:r>
            <a:r>
              <a:rPr lang="fr-FR" baseline="0" dirty="0" err="1" smtClean="0"/>
              <a:t>Ormançon</a:t>
            </a:r>
            <a:r>
              <a:rPr lang="fr-FR" baseline="0" dirty="0" smtClean="0"/>
              <a:t> et en 2021 pour l’Orge</a:t>
            </a:r>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21</a:t>
            </a:fld>
            <a:endParaRPr lang="fr-FR" dirty="0"/>
          </a:p>
        </p:txBody>
      </p:sp>
    </p:spTree>
    <p:extLst>
      <p:ext uri="{BB962C8B-B14F-4D97-AF65-F5344CB8AC3E}">
        <p14:creationId xmlns:p14="http://schemas.microsoft.com/office/powerpoint/2010/main" val="2226605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Etat des lieux chimie … Peu de cours d’eau évalué</a:t>
            </a:r>
            <a:r>
              <a:rPr lang="fr-FR" baseline="0" dirty="0" smtClean="0"/>
              <a:t> en 2006 … juste la </a:t>
            </a:r>
            <a:r>
              <a:rPr lang="fr-FR" baseline="0" dirty="0" err="1" smtClean="0"/>
              <a:t>Saulx</a:t>
            </a:r>
            <a:r>
              <a:rPr lang="fr-FR" baseline="0" dirty="0" smtClean="0"/>
              <a:t> en bon état chimique</a:t>
            </a:r>
          </a:p>
          <a:p>
            <a:r>
              <a:rPr lang="fr-FR" baseline="0" dirty="0" smtClean="0"/>
              <a:t>Mais cela n’</a:t>
            </a:r>
            <a:r>
              <a:rPr lang="fr-FR" baseline="0" dirty="0" err="1" smtClean="0"/>
              <a:t>empeche</a:t>
            </a:r>
            <a:r>
              <a:rPr lang="fr-FR" baseline="0" dirty="0" smtClean="0"/>
              <a:t> pas d’avoir des objectif dès 2015 pour l’Orge/</a:t>
            </a:r>
            <a:r>
              <a:rPr lang="fr-FR" baseline="0" dirty="0" err="1" smtClean="0"/>
              <a:t>Ormançon</a:t>
            </a:r>
            <a:r>
              <a:rPr lang="fr-FR" baseline="0" dirty="0" smtClean="0"/>
              <a:t> et l’Ornain de Bon </a:t>
            </a:r>
            <a:r>
              <a:rPr lang="fr-FR" baseline="0" dirty="0" err="1" smtClean="0"/>
              <a:t>etat</a:t>
            </a:r>
            <a:endParaRPr lang="fr-FR" baseline="0" dirty="0" smtClean="0"/>
          </a:p>
          <a:p>
            <a:r>
              <a:rPr lang="fr-FR" baseline="0" dirty="0" smtClean="0"/>
              <a:t>Et seulement en 2027 pour la </a:t>
            </a:r>
            <a:r>
              <a:rPr lang="fr-FR" baseline="0" dirty="0" err="1" smtClean="0"/>
              <a:t>Saulx</a:t>
            </a:r>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22</a:t>
            </a:fld>
            <a:endParaRPr lang="fr-FR" dirty="0"/>
          </a:p>
        </p:txBody>
      </p:sp>
    </p:spTree>
    <p:extLst>
      <p:ext uri="{BB962C8B-B14F-4D97-AF65-F5344CB8AC3E}">
        <p14:creationId xmlns:p14="http://schemas.microsoft.com/office/powerpoint/2010/main" val="726434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23</a:t>
            </a:fld>
            <a:endParaRPr lang="fr-FR" dirty="0"/>
          </a:p>
        </p:txBody>
      </p:sp>
    </p:spTree>
    <p:extLst>
      <p:ext uri="{BB962C8B-B14F-4D97-AF65-F5344CB8AC3E}">
        <p14:creationId xmlns:p14="http://schemas.microsoft.com/office/powerpoint/2010/main" val="68883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24</a:t>
            </a:fld>
            <a:endParaRPr lang="fr-FR" dirty="0"/>
          </a:p>
        </p:txBody>
      </p:sp>
    </p:spTree>
    <p:extLst>
      <p:ext uri="{BB962C8B-B14F-4D97-AF65-F5344CB8AC3E}">
        <p14:creationId xmlns:p14="http://schemas.microsoft.com/office/powerpoint/2010/main" val="300130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dirty="0" smtClean="0"/>
              <a:t>Voila une synthèse des caractéristiques environnementales et de l’état des 3 masses d’eau potentiellement</a:t>
            </a:r>
            <a:r>
              <a:rPr lang="fr-FR" baseline="0" dirty="0" smtClean="0"/>
              <a:t> concerné par les rejets de la zone Puit</a:t>
            </a:r>
          </a:p>
          <a:p>
            <a:r>
              <a:rPr lang="fr-FR" baseline="0" dirty="0" err="1" smtClean="0"/>
              <a:t>Ormançon</a:t>
            </a:r>
            <a:r>
              <a:rPr lang="fr-FR" baseline="0" dirty="0" smtClean="0"/>
              <a:t> de Mandres jusqu’à sa confluence avec l’Ornain au niveau de St </a:t>
            </a:r>
            <a:r>
              <a:rPr lang="fr-FR" baseline="0" dirty="0" err="1" smtClean="0"/>
              <a:t>Joire</a:t>
            </a:r>
            <a:endParaRPr lang="fr-FR" baseline="0" dirty="0" smtClean="0"/>
          </a:p>
          <a:p>
            <a:r>
              <a:rPr lang="fr-FR" baseline="0" dirty="0" smtClean="0"/>
              <a:t>Petit cours d’eau d’environ 15 km drainant un BV de 41 km²</a:t>
            </a:r>
          </a:p>
          <a:p>
            <a:r>
              <a:rPr lang="fr-FR" baseline="0" dirty="0" smtClean="0"/>
              <a:t>Zone environnementale remarquable</a:t>
            </a:r>
          </a:p>
          <a:p>
            <a:r>
              <a:rPr lang="fr-FR" b="1" baseline="0" dirty="0" smtClean="0"/>
              <a:t>ZNIEFF = </a:t>
            </a:r>
            <a:r>
              <a:rPr lang="fr-FR" baseline="0" dirty="0" smtClean="0"/>
              <a:t>outil de connaissance du vivant – de la richesse </a:t>
            </a:r>
            <a:r>
              <a:rPr lang="fr-FR" baseline="0" dirty="0" err="1" smtClean="0"/>
              <a:t>ecologique</a:t>
            </a:r>
            <a:r>
              <a:rPr lang="fr-FR" baseline="0" dirty="0" smtClean="0"/>
              <a:t> d’un site. </a:t>
            </a:r>
            <a:r>
              <a:rPr lang="fr-FR" dirty="0" smtClean="0"/>
              <a:t>L'inventaire n'a pas, en lui-même, de valeur juridique directe et ne constitue pas un instrument de protection réglementaire des espaces naturels.</a:t>
            </a:r>
          </a:p>
          <a:p>
            <a:r>
              <a:rPr lang="fr-FR" b="1" baseline="0" dirty="0" smtClean="0"/>
              <a:t>ENS</a:t>
            </a:r>
            <a:r>
              <a:rPr lang="fr-FR" baseline="0" dirty="0" smtClean="0"/>
              <a:t> = </a:t>
            </a:r>
            <a:r>
              <a:rPr lang="fr-FR" dirty="0" smtClean="0"/>
              <a:t>La mise en </a:t>
            </a:r>
            <a:r>
              <a:rPr lang="fr-FR" dirty="0" err="1" smtClean="0"/>
              <a:t>oeuvre</a:t>
            </a:r>
            <a:r>
              <a:rPr lang="fr-FR" dirty="0" smtClean="0"/>
              <a:t> par le département d'une politique de protection, de gestion et d'ouverture au public des espaces naturels sensibles boisés ou non, devant permettre</a:t>
            </a:r>
          </a:p>
          <a:p>
            <a:r>
              <a:rPr lang="fr-FR" b="1" baseline="0" dirty="0" err="1" smtClean="0"/>
              <a:t>Natura</a:t>
            </a:r>
            <a:r>
              <a:rPr lang="fr-FR" b="1" baseline="0" dirty="0" smtClean="0"/>
              <a:t> 2000 ZSC </a:t>
            </a:r>
            <a:r>
              <a:rPr lang="fr-FR" baseline="0" dirty="0" smtClean="0"/>
              <a:t>= </a:t>
            </a:r>
            <a:r>
              <a:rPr lang="fr-FR" dirty="0" smtClean="0"/>
              <a:t>Les zones spéciales de conservation (ZSC) sont des sites marins et terrestres à protéger qui comprennent soit des habitats naturels menacés ou offrant des exemples remarquables des caractéristiques propres à une région ou des habitats d'espèces de faune et de flore sauvages dont la liste est fixée par arrêté du ministre en charge de l'environnement et dont la rareté, la vulnérabilité ou la spécificité justifient la désignation de telles zones et par là même une attention particulière. Les sites </a:t>
            </a:r>
            <a:r>
              <a:rPr lang="fr-FR" dirty="0" err="1" smtClean="0"/>
              <a:t>Natura</a:t>
            </a:r>
            <a:r>
              <a:rPr lang="fr-FR" dirty="0" smtClean="0"/>
              <a:t> 2000 font l’objet de mesures de protection et les programmes pouvant les affecter doivent faire l’objet d’une évaluation appropriée de leurs incidences. </a:t>
            </a:r>
          </a:p>
          <a:p>
            <a:endParaRPr lang="fr-FR" baseline="0" dirty="0" smtClean="0"/>
          </a:p>
          <a:p>
            <a:r>
              <a:rPr lang="fr-FR" baseline="0" dirty="0" smtClean="0"/>
              <a:t>Avec de longue période d’</a:t>
            </a:r>
            <a:r>
              <a:rPr lang="fr-FR" baseline="0" dirty="0" err="1" smtClean="0"/>
              <a:t>assec</a:t>
            </a:r>
            <a:r>
              <a:rPr lang="fr-FR" baseline="0" dirty="0" smtClean="0"/>
              <a:t> notamment en zone amont </a:t>
            </a:r>
            <a:endParaRPr lang="fr-FR" dirty="0"/>
          </a:p>
        </p:txBody>
      </p:sp>
      <p:sp>
        <p:nvSpPr>
          <p:cNvPr id="4" name="Espace réservé du numéro de diapositive 3"/>
          <p:cNvSpPr>
            <a:spLocks noGrp="1"/>
          </p:cNvSpPr>
          <p:nvPr>
            <p:ph type="sldNum" sz="quarter" idx="10"/>
          </p:nvPr>
        </p:nvSpPr>
        <p:spPr/>
        <p:txBody>
          <a:bodyPr/>
          <a:lstStyle/>
          <a:p>
            <a:fld id="{79FF2FE2-1035-4A2A-A3C2-C38AE3CB4F49}" type="slidenum">
              <a:rPr lang="fr-FR" smtClean="0"/>
              <a:pPr/>
              <a:t>25</a:t>
            </a:fld>
            <a:endParaRPr lang="fr-FR" dirty="0"/>
          </a:p>
        </p:txBody>
      </p:sp>
    </p:spTree>
    <p:extLst>
      <p:ext uri="{BB962C8B-B14F-4D97-AF65-F5344CB8AC3E}">
        <p14:creationId xmlns:p14="http://schemas.microsoft.com/office/powerpoint/2010/main" val="807083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dra Titre">
    <p:bg bwMode="auto">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67111"/>
            <a:ext cx="6400800" cy="545777"/>
          </a:xfrm>
        </p:spPr>
        <p:txBody>
          <a:bodyPr>
            <a:noAutofit/>
          </a:bodyPr>
          <a:lstStyle>
            <a:lvl1pPr marL="0" indent="0" algn="ctr">
              <a:buNone/>
              <a:defRPr sz="2400">
                <a:solidFill>
                  <a:srgbClr val="C40098"/>
                </a:solidFill>
                <a:latin typeface="Lucida 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7" name="Titre 6"/>
          <p:cNvSpPr>
            <a:spLocks noGrp="1"/>
          </p:cNvSpPr>
          <p:nvPr>
            <p:ph type="title"/>
          </p:nvPr>
        </p:nvSpPr>
        <p:spPr>
          <a:xfrm>
            <a:off x="457200" y="3286125"/>
            <a:ext cx="8229600" cy="571504"/>
          </a:xfrm>
        </p:spPr>
        <p:txBody>
          <a:bodyPr>
            <a:normAutofit/>
          </a:bodyPr>
          <a:lstStyle>
            <a:lvl1pPr algn="ctr">
              <a:defRPr sz="2800" b="1">
                <a:solidFill>
                  <a:srgbClr val="003B8E"/>
                </a:solidFill>
                <a:latin typeface="Lucida Sans" pitchFamily="34" charset="0"/>
              </a:defRPr>
            </a:lvl1pPr>
          </a:lstStyle>
          <a:p>
            <a:r>
              <a:rPr lang="fr-FR" smtClean="0"/>
              <a:t>Modifiez le style du titre</a:t>
            </a:r>
            <a:endParaRPr lang="fr-FR" dirty="0"/>
          </a:p>
        </p:txBody>
      </p:sp>
      <p:sp>
        <p:nvSpPr>
          <p:cNvPr id="10" name="Espace réservé de la date 9"/>
          <p:cNvSpPr>
            <a:spLocks noGrp="1"/>
          </p:cNvSpPr>
          <p:nvPr>
            <p:ph type="dt" sz="half" idx="12"/>
          </p:nvPr>
        </p:nvSpPr>
        <p:spPr>
          <a:xfrm>
            <a:off x="2857488" y="4431377"/>
            <a:ext cx="3429024" cy="365125"/>
          </a:xfrm>
          <a:prstGeom prst="rect">
            <a:avLst/>
          </a:prstGeom>
        </p:spPr>
        <p:txBody>
          <a:bodyPr/>
          <a:lstStyle>
            <a:lvl1pPr algn="ctr">
              <a:defRPr sz="1600">
                <a:solidFill>
                  <a:srgbClr val="C40098"/>
                </a:solidFill>
                <a:latin typeface="Lucida Sans" pitchFamily="34" charset="0"/>
              </a:defRPr>
            </a:lvl1pPr>
          </a:lstStyle>
          <a:p>
            <a:fld id="{6AF089DA-8DFC-4BAF-AD5B-A17FB4029E72}" type="datetime1">
              <a:rPr lang="fr-FR" smtClean="0"/>
              <a:t>31/05/2018</a:t>
            </a:fld>
            <a:endParaRPr lang="fr-FR" dirty="0"/>
          </a:p>
        </p:txBody>
      </p:sp>
      <p:sp>
        <p:nvSpPr>
          <p:cNvPr id="8" name="Espace réservé du pied de page 4"/>
          <p:cNvSpPr>
            <a:spLocks noGrp="1"/>
          </p:cNvSpPr>
          <p:nvPr>
            <p:ph type="ftr" sz="quarter" idx="3"/>
          </p:nvPr>
        </p:nvSpPr>
        <p:spPr>
          <a:xfrm>
            <a:off x="857224" y="6454448"/>
            <a:ext cx="1338512" cy="365125"/>
          </a:xfrm>
          <a:prstGeom prst="rect">
            <a:avLst/>
          </a:prstGeom>
        </p:spPr>
        <p:txBody>
          <a:bodyPr anchor="ctr" anchorCtr="0"/>
          <a:lstStyle>
            <a:lvl1pPr algn="r">
              <a:defRPr sz="650" b="0">
                <a:solidFill>
                  <a:schemeClr val="bg1"/>
                </a:solidFill>
                <a:latin typeface="Lucida Sans" pitchFamily="34" charset="0"/>
              </a:defRPr>
            </a:lvl1pPr>
          </a:lstStyle>
          <a:p>
            <a:pPr algn="ctr"/>
            <a:r>
              <a:rPr lang="fr-FR" smtClean="0">
                <a:solidFill>
                  <a:prstClr val="white"/>
                </a:solidFill>
              </a:rPr>
              <a:t>CMHM/IT/18-0029</a:t>
            </a:r>
            <a:endParaRPr lang="fr-FR" dirty="0">
              <a:solidFill>
                <a:prstClr val="white"/>
              </a:solidFill>
            </a:endParaRPr>
          </a:p>
        </p:txBody>
      </p:sp>
    </p:spTree>
    <p:extLst>
      <p:ext uri="{BB962C8B-B14F-4D97-AF65-F5344CB8AC3E}">
        <p14:creationId xmlns:p14="http://schemas.microsoft.com/office/powerpoint/2010/main" val="15857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ndra Chapitre">
    <p:bg bwMode="auto">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2313" y="3286124"/>
            <a:ext cx="7772400" cy="500066"/>
          </a:xfrm>
        </p:spPr>
        <p:txBody>
          <a:bodyPr anchor="t">
            <a:normAutofit/>
          </a:bodyPr>
          <a:lstStyle>
            <a:lvl1pPr algn="ctr">
              <a:defRPr sz="2400" b="1" cap="none" baseline="0">
                <a:solidFill>
                  <a:srgbClr val="003B8E"/>
                </a:solidFill>
                <a:latin typeface="Lucida Sans" pitchFamily="34" charset="0"/>
              </a:defRPr>
            </a:lvl1pPr>
          </a:lstStyle>
          <a:p>
            <a:r>
              <a:rPr lang="fr-FR" smtClean="0"/>
              <a:t>Modifiez le style du titre</a:t>
            </a:r>
            <a:endParaRPr lang="fr-FR" dirty="0"/>
          </a:p>
        </p:txBody>
      </p:sp>
      <p:sp>
        <p:nvSpPr>
          <p:cNvPr id="3" name="Espace réservé du texte 2"/>
          <p:cNvSpPr>
            <a:spLocks noGrp="1"/>
          </p:cNvSpPr>
          <p:nvPr>
            <p:ph type="body" idx="1"/>
          </p:nvPr>
        </p:nvSpPr>
        <p:spPr>
          <a:xfrm>
            <a:off x="722313" y="3786190"/>
            <a:ext cx="7772400" cy="620710"/>
          </a:xfrm>
        </p:spPr>
        <p:txBody>
          <a:bodyPr anchor="t" anchorCtr="0">
            <a:noAutofit/>
          </a:bodyPr>
          <a:lstStyle>
            <a:lvl1pPr marL="0" indent="0" algn="ctr">
              <a:buNone/>
              <a:defRPr sz="2400">
                <a:solidFill>
                  <a:srgbClr val="C40098"/>
                </a:solidFill>
                <a:latin typeface="Lucida Sans"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7143768" y="6454448"/>
            <a:ext cx="1460680" cy="365125"/>
          </a:xfrm>
          <a:prstGeom prst="rect">
            <a:avLst/>
          </a:prstGeom>
        </p:spPr>
        <p:txBody>
          <a:bodyPr anchor="ctr" anchorCtr="0"/>
          <a:lstStyle>
            <a:lvl1pPr algn="r">
              <a:defRPr sz="650" b="1">
                <a:solidFill>
                  <a:schemeClr val="bg1"/>
                </a:solidFill>
                <a:latin typeface="Lucida Sans" pitchFamily="34" charset="0"/>
              </a:defRPr>
            </a:lvl1pPr>
          </a:lstStyle>
          <a:p>
            <a:fld id="{DB33AD3D-B1D9-4054-BD37-930EFAF4C429}" type="datetime1">
              <a:rPr lang="fr-FR" smtClean="0">
                <a:solidFill>
                  <a:prstClr val="white"/>
                </a:solidFill>
              </a:rPr>
              <a:t>31/05/2018</a:t>
            </a:fld>
            <a:endParaRPr lang="fr-FR" dirty="0">
              <a:solidFill>
                <a:prstClr val="white"/>
              </a:solidFill>
            </a:endParaRPr>
          </a:p>
        </p:txBody>
      </p:sp>
      <p:sp>
        <p:nvSpPr>
          <p:cNvPr id="6" name="Espace réservé du numéro de diapositive 5"/>
          <p:cNvSpPr>
            <a:spLocks noGrp="1"/>
          </p:cNvSpPr>
          <p:nvPr>
            <p:ph type="sldNum" sz="quarter" idx="12"/>
          </p:nvPr>
        </p:nvSpPr>
        <p:spPr>
          <a:xfrm>
            <a:off x="8597073" y="6454448"/>
            <a:ext cx="519130" cy="365125"/>
          </a:xfrm>
          <a:prstGeom prst="rect">
            <a:avLst/>
          </a:prstGeom>
        </p:spPr>
        <p:txBody>
          <a:bodyPr anchor="ctr" anchorCtr="0"/>
          <a:lstStyle>
            <a:lvl1pPr algn="l">
              <a:defRPr sz="700" b="1">
                <a:solidFill>
                  <a:schemeClr val="bg1"/>
                </a:solidFill>
                <a:latin typeface="Lucida Sans" pitchFamily="34" charset="0"/>
              </a:defRPr>
            </a:lvl1pPr>
          </a:lstStyle>
          <a:p>
            <a:fld id="{3F31099B-3674-415A-8495-B5B94815B494}" type="slidenum">
              <a:rPr lang="fr-FR" smtClean="0">
                <a:solidFill>
                  <a:prstClr val="white"/>
                </a:solidFill>
              </a:rPr>
              <a:pPr/>
              <a:t>‹N°›</a:t>
            </a:fld>
            <a:endParaRPr lang="fr-FR" dirty="0">
              <a:solidFill>
                <a:prstClr val="white"/>
              </a:solidFill>
            </a:endParaRPr>
          </a:p>
        </p:txBody>
      </p:sp>
      <p:sp>
        <p:nvSpPr>
          <p:cNvPr id="11" name="Espace réservé du pied de page 4"/>
          <p:cNvSpPr>
            <a:spLocks noGrp="1"/>
          </p:cNvSpPr>
          <p:nvPr>
            <p:ph type="ftr" sz="quarter" idx="3"/>
          </p:nvPr>
        </p:nvSpPr>
        <p:spPr>
          <a:xfrm>
            <a:off x="857224" y="6454448"/>
            <a:ext cx="1338512" cy="365125"/>
          </a:xfrm>
          <a:prstGeom prst="rect">
            <a:avLst/>
          </a:prstGeom>
        </p:spPr>
        <p:txBody>
          <a:bodyPr anchor="ctr" anchorCtr="0"/>
          <a:lstStyle>
            <a:lvl1pPr marL="0" marR="0" indent="0" algn="ctr" defTabSz="914400" rtl="0" eaLnBrk="1" fontAlgn="auto" latinLnBrk="0" hangingPunct="1">
              <a:lnSpc>
                <a:spcPct val="100000"/>
              </a:lnSpc>
              <a:spcBef>
                <a:spcPts val="0"/>
              </a:spcBef>
              <a:spcAft>
                <a:spcPts val="0"/>
              </a:spcAft>
              <a:buClrTx/>
              <a:buSzTx/>
              <a:buFontTx/>
              <a:buNone/>
              <a:tabLst/>
              <a:defRPr sz="650" b="0">
                <a:solidFill>
                  <a:schemeClr val="bg1"/>
                </a:solidFill>
                <a:latin typeface="Lucida Sans" pitchFamily="34" charset="0"/>
              </a:defRPr>
            </a:lvl1pPr>
          </a:lstStyle>
          <a:p>
            <a:r>
              <a:rPr lang="fr-FR" smtClean="0">
                <a:solidFill>
                  <a:prstClr val="white"/>
                </a:solidFill>
              </a:rPr>
              <a:t>CMHM/IT/18-0029</a:t>
            </a:r>
            <a:endParaRPr lang="fr-FR" dirty="0" smtClean="0">
              <a:solidFill>
                <a:prstClr val="white"/>
              </a:solidFill>
            </a:endParaRPr>
          </a:p>
        </p:txBody>
      </p:sp>
    </p:spTree>
    <p:extLst>
      <p:ext uri="{BB962C8B-B14F-4D97-AF65-F5344CB8AC3E}">
        <p14:creationId xmlns:p14="http://schemas.microsoft.com/office/powerpoint/2010/main" val="3129693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ndra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tabLst>
                <a:tab pos="714375" algn="l"/>
              </a:tabLst>
              <a:defRPr>
                <a:latin typeface="Lucida Sans" pitchFamily="34" charset="0"/>
              </a:defRPr>
            </a:lvl1pPr>
          </a:lstStyle>
          <a:p>
            <a:r>
              <a:rPr lang="fr-FR" smtClean="0"/>
              <a:t>Modifiez le style du titre</a:t>
            </a:r>
            <a:endParaRPr lang="fr-FR" dirty="0"/>
          </a:p>
        </p:txBody>
      </p:sp>
      <p:sp>
        <p:nvSpPr>
          <p:cNvPr id="3" name="Espace réservé du contenu 2"/>
          <p:cNvSpPr>
            <a:spLocks noGrp="1"/>
          </p:cNvSpPr>
          <p:nvPr>
            <p:ph idx="1"/>
          </p:nvPr>
        </p:nvSpPr>
        <p:spPr>
          <a:xfrm>
            <a:off x="457199" y="1268413"/>
            <a:ext cx="8334375" cy="4857751"/>
          </a:xfrm>
        </p:spPr>
        <p:txBody>
          <a:bodyPr/>
          <a:lstStyle>
            <a:lvl1pPr>
              <a:defRPr>
                <a:latin typeface="Lucida Sans" pitchFamily="34" charset="0"/>
              </a:defRPr>
            </a:lvl1pPr>
            <a:lvl2pPr>
              <a:defRPr baseline="0">
                <a:latin typeface="Lucida Sans" pitchFamily="34" charset="0"/>
              </a:defRPr>
            </a:lvl2pPr>
            <a:lvl3pPr>
              <a:defRPr>
                <a:latin typeface="Lucida Sans" pitchFamily="34" charset="0"/>
              </a:defRPr>
            </a:lvl3pPr>
            <a:lvl4pPr>
              <a:defRPr baseline="0">
                <a:latin typeface="Lucida Sans" pitchFamily="34" charset="0"/>
              </a:defRPr>
            </a:lvl4pPr>
            <a:lvl5pPr>
              <a:defRPr i="1">
                <a:latin typeface="Lucida Sans"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3"/>
          <p:cNvSpPr>
            <a:spLocks noGrp="1"/>
          </p:cNvSpPr>
          <p:nvPr>
            <p:ph type="dt" sz="half" idx="2"/>
          </p:nvPr>
        </p:nvSpPr>
        <p:spPr>
          <a:xfrm>
            <a:off x="7143768" y="6454448"/>
            <a:ext cx="1388672" cy="365125"/>
          </a:xfrm>
          <a:prstGeom prst="rect">
            <a:avLst/>
          </a:prstGeom>
        </p:spPr>
        <p:txBody>
          <a:bodyPr anchor="ctr" anchorCtr="0"/>
          <a:lstStyle>
            <a:lvl1pPr algn="r">
              <a:defRPr sz="650" b="1">
                <a:solidFill>
                  <a:srgbClr val="003B8E"/>
                </a:solidFill>
                <a:latin typeface="Lucida Sans" pitchFamily="34" charset="0"/>
              </a:defRPr>
            </a:lvl1pPr>
          </a:lstStyle>
          <a:p>
            <a:fld id="{74442666-5241-4963-AA2B-F55E01388DE0}" type="datetime1">
              <a:rPr lang="fr-FR" smtClean="0"/>
              <a:t>31/05/2018</a:t>
            </a:fld>
            <a:endParaRPr lang="fr-FR" dirty="0"/>
          </a:p>
        </p:txBody>
      </p:sp>
      <p:sp>
        <p:nvSpPr>
          <p:cNvPr id="9" name="Espace réservé du numéro de diapositive 5"/>
          <p:cNvSpPr>
            <a:spLocks noGrp="1"/>
          </p:cNvSpPr>
          <p:nvPr>
            <p:ph type="sldNum" sz="quarter" idx="4"/>
          </p:nvPr>
        </p:nvSpPr>
        <p:spPr>
          <a:xfrm>
            <a:off x="8532010" y="6454448"/>
            <a:ext cx="519130" cy="365125"/>
          </a:xfrm>
          <a:prstGeom prst="rect">
            <a:avLst/>
          </a:prstGeom>
        </p:spPr>
        <p:txBody>
          <a:bodyPr anchor="ctr" anchorCtr="0"/>
          <a:lstStyle>
            <a:lvl1pPr algn="l">
              <a:defRPr sz="700" b="1">
                <a:solidFill>
                  <a:srgbClr val="003B8E"/>
                </a:solidFill>
                <a:latin typeface="Lucida Sans" pitchFamily="34" charset="0"/>
              </a:defRPr>
            </a:lvl1pPr>
          </a:lstStyle>
          <a:p>
            <a:fld id="{3F31099B-3674-415A-8495-B5B94815B494}" type="slidenum">
              <a:rPr lang="fr-FR" smtClean="0"/>
              <a:pPr/>
              <a:t>‹N°›</a:t>
            </a:fld>
            <a:endParaRPr lang="fr-FR" dirty="0"/>
          </a:p>
        </p:txBody>
      </p:sp>
      <p:sp>
        <p:nvSpPr>
          <p:cNvPr id="12" name="Espace réservé du pied de page 4"/>
          <p:cNvSpPr>
            <a:spLocks noGrp="1"/>
          </p:cNvSpPr>
          <p:nvPr>
            <p:ph type="ftr" sz="quarter" idx="3"/>
          </p:nvPr>
        </p:nvSpPr>
        <p:spPr>
          <a:xfrm>
            <a:off x="857224" y="6454448"/>
            <a:ext cx="1338512" cy="365125"/>
          </a:xfrm>
          <a:prstGeom prst="rect">
            <a:avLst/>
          </a:prstGeom>
        </p:spPr>
        <p:txBody>
          <a:bodyPr anchor="ctr" anchorCtr="0"/>
          <a:lstStyle>
            <a:lvl1pPr algn="l">
              <a:defRPr sz="650" b="0">
                <a:solidFill>
                  <a:srgbClr val="003B8E"/>
                </a:solidFill>
                <a:latin typeface="Lucida Sans" pitchFamily="34" charset="0"/>
              </a:defRPr>
            </a:lvl1pPr>
          </a:lstStyle>
          <a:p>
            <a:pPr algn="ctr"/>
            <a:r>
              <a:rPr lang="fr-FR" smtClean="0"/>
              <a:t>CMHM/IT/18-0029</a:t>
            </a:r>
            <a:endParaRPr lang="fr-FR" dirty="0"/>
          </a:p>
        </p:txBody>
      </p:sp>
    </p:spTree>
    <p:extLst>
      <p:ext uri="{BB962C8B-B14F-4D97-AF65-F5344CB8AC3E}">
        <p14:creationId xmlns:p14="http://schemas.microsoft.com/office/powerpoint/2010/main" val="333080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Andra 2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Lucida Sans" pitchFamily="34" charset="0"/>
              </a:defRPr>
            </a:lvl1pPr>
          </a:lstStyle>
          <a:p>
            <a:r>
              <a:rPr lang="fr-FR" smtClean="0"/>
              <a:t>Modifiez le style du titre</a:t>
            </a:r>
            <a:endParaRPr lang="fr-FR" dirty="0"/>
          </a:p>
        </p:txBody>
      </p:sp>
      <p:sp>
        <p:nvSpPr>
          <p:cNvPr id="3" name="Espace réservé du contenu 2"/>
          <p:cNvSpPr>
            <a:spLocks noGrp="1"/>
          </p:cNvSpPr>
          <p:nvPr>
            <p:ph sz="half" idx="1"/>
          </p:nvPr>
        </p:nvSpPr>
        <p:spPr>
          <a:xfrm>
            <a:off x="457200" y="1268413"/>
            <a:ext cx="4038600" cy="4857750"/>
          </a:xfrm>
        </p:spPr>
        <p:txBody>
          <a:bodyPr/>
          <a:lstStyle>
            <a:lvl1pPr>
              <a:defRPr sz="2000">
                <a:latin typeface="Lucida Sans" pitchFamily="34" charset="0"/>
              </a:defRPr>
            </a:lvl1pPr>
            <a:lvl2pPr marL="176400" indent="-248400">
              <a:spcBef>
                <a:spcPts val="600"/>
              </a:spcBef>
              <a:defRPr sz="1800">
                <a:latin typeface="Lucida Sans" pitchFamily="34" charset="0"/>
              </a:defRPr>
            </a:lvl2pPr>
            <a:lvl3pPr marL="531813" indent="-258763">
              <a:defRPr sz="1700">
                <a:latin typeface="Lucida Sans" pitchFamily="34" charset="0"/>
              </a:defRPr>
            </a:lvl3pPr>
            <a:lvl4pPr marL="804863" indent="-177800">
              <a:defRPr sz="1600" baseline="0">
                <a:latin typeface="Lucida Sans" pitchFamily="34" charset="0"/>
              </a:defRPr>
            </a:lvl4pPr>
            <a:lvl5pPr marL="982663" indent="-177800">
              <a:defRPr sz="1400">
                <a:latin typeface="Lucida Sans" pitchFamily="34" charset="0"/>
              </a:defRPr>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748242" y="1268413"/>
            <a:ext cx="4038600" cy="4857750"/>
          </a:xfrm>
        </p:spPr>
        <p:txBody>
          <a:bodyPr/>
          <a:lstStyle>
            <a:lvl1pPr>
              <a:defRPr sz="2000">
                <a:latin typeface="Lucida Sans" pitchFamily="34" charset="0"/>
              </a:defRPr>
            </a:lvl1pPr>
            <a:lvl2pPr marL="176400" indent="-248400">
              <a:defRPr lang="fr-FR" sz="1800" kern="1200" dirty="0" smtClean="0">
                <a:solidFill>
                  <a:srgbClr val="C40098"/>
                </a:solidFill>
                <a:latin typeface="Lucida Sans" pitchFamily="34" charset="0"/>
                <a:ea typeface="+mn-ea"/>
                <a:cs typeface="+mn-cs"/>
              </a:defRPr>
            </a:lvl2pPr>
            <a:lvl3pPr marL="532800" indent="-259200">
              <a:defRPr lang="fr-FR" sz="1700" kern="1200" baseline="0" dirty="0" smtClean="0">
                <a:solidFill>
                  <a:srgbClr val="33892D"/>
                </a:solidFill>
                <a:latin typeface="Lucida Sans" pitchFamily="34" charset="0"/>
                <a:ea typeface="+mn-ea"/>
                <a:cs typeface="+mn-cs"/>
              </a:defRPr>
            </a:lvl3pPr>
            <a:lvl4pPr marL="824400">
              <a:defRPr lang="fr-FR" sz="1500" i="0" kern="1200" baseline="0" dirty="0" smtClean="0">
                <a:solidFill>
                  <a:srgbClr val="F39900"/>
                </a:solidFill>
                <a:latin typeface="Lucida Sans" pitchFamily="34" charset="0"/>
                <a:ea typeface="+mn-ea"/>
                <a:cs typeface="+mn-cs"/>
              </a:defRPr>
            </a:lvl4pPr>
            <a:lvl5pPr marL="982663" indent="-177800">
              <a:defRPr sz="1400">
                <a:latin typeface="Lucida Sans" pitchFamily="34" charset="0"/>
              </a:defRPr>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Espace réservé de la date 3"/>
          <p:cNvSpPr>
            <a:spLocks noGrp="1"/>
          </p:cNvSpPr>
          <p:nvPr>
            <p:ph type="dt" sz="half" idx="10"/>
          </p:nvPr>
        </p:nvSpPr>
        <p:spPr>
          <a:xfrm>
            <a:off x="7143768" y="6454448"/>
            <a:ext cx="1388672" cy="365125"/>
          </a:xfrm>
          <a:prstGeom prst="rect">
            <a:avLst/>
          </a:prstGeom>
        </p:spPr>
        <p:txBody>
          <a:bodyPr anchor="ctr" anchorCtr="0"/>
          <a:lstStyle>
            <a:lvl1pPr algn="r">
              <a:defRPr sz="650" b="1">
                <a:solidFill>
                  <a:srgbClr val="003B8E"/>
                </a:solidFill>
                <a:latin typeface="Lucida Sans" pitchFamily="34" charset="0"/>
              </a:defRPr>
            </a:lvl1pPr>
          </a:lstStyle>
          <a:p>
            <a:fld id="{230FC77C-B2A3-4997-93AA-490807A98FC0}" type="datetime1">
              <a:rPr lang="fr-FR" smtClean="0"/>
              <a:t>31/05/2018</a:t>
            </a:fld>
            <a:endParaRPr lang="fr-FR" dirty="0"/>
          </a:p>
        </p:txBody>
      </p:sp>
      <p:sp>
        <p:nvSpPr>
          <p:cNvPr id="10" name="Espace réservé du numéro de diapositive 5"/>
          <p:cNvSpPr>
            <a:spLocks noGrp="1"/>
          </p:cNvSpPr>
          <p:nvPr>
            <p:ph type="sldNum" sz="quarter" idx="4"/>
          </p:nvPr>
        </p:nvSpPr>
        <p:spPr>
          <a:xfrm>
            <a:off x="8532010" y="6454448"/>
            <a:ext cx="519130" cy="365125"/>
          </a:xfrm>
          <a:prstGeom prst="rect">
            <a:avLst/>
          </a:prstGeom>
        </p:spPr>
        <p:txBody>
          <a:bodyPr anchor="ctr" anchorCtr="0"/>
          <a:lstStyle>
            <a:lvl1pPr algn="l">
              <a:defRPr sz="700" b="1">
                <a:solidFill>
                  <a:srgbClr val="003B8E"/>
                </a:solidFill>
                <a:latin typeface="Lucida Sans" pitchFamily="34" charset="0"/>
              </a:defRPr>
            </a:lvl1pPr>
          </a:lstStyle>
          <a:p>
            <a:fld id="{3F31099B-3674-415A-8495-B5B94815B494}" type="slidenum">
              <a:rPr lang="fr-FR" smtClean="0"/>
              <a:pPr/>
              <a:t>‹N°›</a:t>
            </a:fld>
            <a:endParaRPr lang="fr-FR" dirty="0"/>
          </a:p>
        </p:txBody>
      </p:sp>
      <p:sp>
        <p:nvSpPr>
          <p:cNvPr id="12" name="Espace réservé du pied de page 4"/>
          <p:cNvSpPr>
            <a:spLocks noGrp="1"/>
          </p:cNvSpPr>
          <p:nvPr>
            <p:ph type="ftr" sz="quarter" idx="3"/>
          </p:nvPr>
        </p:nvSpPr>
        <p:spPr>
          <a:xfrm>
            <a:off x="857224" y="6454448"/>
            <a:ext cx="1338512" cy="365125"/>
          </a:xfrm>
          <a:prstGeom prst="rect">
            <a:avLst/>
          </a:prstGeom>
        </p:spPr>
        <p:txBody>
          <a:bodyPr anchor="ctr" anchorCtr="0"/>
          <a:lstStyle>
            <a:lvl1pPr marL="0" marR="0" indent="0" algn="ctr" defTabSz="914400" rtl="0" eaLnBrk="1" fontAlgn="auto" latinLnBrk="0" hangingPunct="1">
              <a:lnSpc>
                <a:spcPct val="100000"/>
              </a:lnSpc>
              <a:spcBef>
                <a:spcPts val="0"/>
              </a:spcBef>
              <a:spcAft>
                <a:spcPts val="0"/>
              </a:spcAft>
              <a:buClrTx/>
              <a:buSzTx/>
              <a:buFontTx/>
              <a:buNone/>
              <a:tabLst/>
              <a:defRPr sz="650" b="0">
                <a:solidFill>
                  <a:srgbClr val="003B8E"/>
                </a:solidFill>
                <a:latin typeface="Lucida Sans" pitchFamily="34" charset="0"/>
              </a:defRPr>
            </a:lvl1pPr>
          </a:lstStyle>
          <a:p>
            <a:r>
              <a:rPr lang="fr-FR" smtClean="0"/>
              <a:t>CMHM/IT/18-0029</a:t>
            </a:r>
            <a:endParaRPr lang="fr-FR" dirty="0" smtClean="0"/>
          </a:p>
        </p:txBody>
      </p:sp>
    </p:spTree>
    <p:extLst>
      <p:ext uri="{BB962C8B-B14F-4D97-AF65-F5344CB8AC3E}">
        <p14:creationId xmlns:p14="http://schemas.microsoft.com/office/powerpoint/2010/main" val="3482631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1">
          <a:blip r:embed="rId6" cstate="print"/>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14479" y="71414"/>
            <a:ext cx="7077095" cy="714380"/>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457199" y="1268413"/>
            <a:ext cx="8334375" cy="4857751"/>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Premier niveau de retrait</a:t>
            </a:r>
          </a:p>
          <a:p>
            <a:pPr lvl="2"/>
            <a:r>
              <a:rPr lang="fr-FR" dirty="0" smtClean="0"/>
              <a:t>Deuxième niveau de retrait</a:t>
            </a:r>
          </a:p>
          <a:p>
            <a:pPr lvl="3"/>
            <a:r>
              <a:rPr lang="fr-FR" dirty="0" smtClean="0"/>
              <a:t>Troisième niveau de retrait</a:t>
            </a:r>
          </a:p>
          <a:p>
            <a:pPr lvl="4"/>
            <a:r>
              <a:rPr lang="fr-FR" dirty="0" smtClean="0"/>
              <a:t>Quatrième niveau (à éviter)</a:t>
            </a:r>
            <a:endParaRPr lang="fr-FR" dirty="0"/>
          </a:p>
        </p:txBody>
      </p:sp>
      <p:sp>
        <p:nvSpPr>
          <p:cNvPr id="8" name="Espace réservé de la date 3"/>
          <p:cNvSpPr>
            <a:spLocks noGrp="1"/>
          </p:cNvSpPr>
          <p:nvPr>
            <p:ph type="dt" sz="half" idx="2"/>
          </p:nvPr>
        </p:nvSpPr>
        <p:spPr>
          <a:xfrm>
            <a:off x="7143768" y="6454448"/>
            <a:ext cx="1388672" cy="365125"/>
          </a:xfrm>
          <a:prstGeom prst="rect">
            <a:avLst/>
          </a:prstGeom>
        </p:spPr>
        <p:txBody>
          <a:bodyPr anchor="ctr" anchorCtr="0"/>
          <a:lstStyle>
            <a:lvl1pPr algn="r">
              <a:defRPr sz="650" b="1">
                <a:solidFill>
                  <a:srgbClr val="003B8E"/>
                </a:solidFill>
                <a:latin typeface="Lucida Sans" pitchFamily="34" charset="0"/>
              </a:defRPr>
            </a:lvl1pPr>
          </a:lstStyle>
          <a:p>
            <a:fld id="{96C8509A-F522-4824-9170-188ACD84B367}" type="datetime1">
              <a:rPr lang="fr-FR" smtClean="0"/>
              <a:t>31/05/2018</a:t>
            </a:fld>
            <a:endParaRPr lang="fr-FR" dirty="0"/>
          </a:p>
        </p:txBody>
      </p:sp>
      <p:sp>
        <p:nvSpPr>
          <p:cNvPr id="9" name="Espace réservé du pied de page 4"/>
          <p:cNvSpPr>
            <a:spLocks noGrp="1"/>
          </p:cNvSpPr>
          <p:nvPr>
            <p:ph type="ftr" sz="quarter" idx="3"/>
          </p:nvPr>
        </p:nvSpPr>
        <p:spPr>
          <a:xfrm>
            <a:off x="857224" y="6454448"/>
            <a:ext cx="1338512" cy="365125"/>
          </a:xfrm>
          <a:prstGeom prst="rect">
            <a:avLst/>
          </a:prstGeom>
        </p:spPr>
        <p:txBody>
          <a:bodyPr anchor="ctr" anchorCtr="0"/>
          <a:lstStyle>
            <a:lvl1pPr algn="r">
              <a:defRPr sz="650" b="0">
                <a:solidFill>
                  <a:srgbClr val="003B8E"/>
                </a:solidFill>
                <a:latin typeface="Lucida Sans" pitchFamily="34" charset="0"/>
              </a:defRPr>
            </a:lvl1pPr>
          </a:lstStyle>
          <a:p>
            <a:pPr algn="ctr"/>
            <a:r>
              <a:rPr lang="fr-FR" smtClean="0"/>
              <a:t>CMHM/IT/18-0029</a:t>
            </a:r>
            <a:endParaRPr lang="fr-FR" dirty="0"/>
          </a:p>
        </p:txBody>
      </p:sp>
      <p:sp>
        <p:nvSpPr>
          <p:cNvPr id="10" name="Espace réservé du numéro de diapositive 5"/>
          <p:cNvSpPr>
            <a:spLocks noGrp="1"/>
          </p:cNvSpPr>
          <p:nvPr>
            <p:ph type="sldNum" sz="quarter" idx="4"/>
          </p:nvPr>
        </p:nvSpPr>
        <p:spPr>
          <a:xfrm>
            <a:off x="8532010" y="6454448"/>
            <a:ext cx="519130" cy="365125"/>
          </a:xfrm>
          <a:prstGeom prst="rect">
            <a:avLst/>
          </a:prstGeom>
        </p:spPr>
        <p:txBody>
          <a:bodyPr anchor="ctr" anchorCtr="0"/>
          <a:lstStyle>
            <a:lvl1pPr algn="l">
              <a:defRPr sz="700" b="1">
                <a:solidFill>
                  <a:srgbClr val="003B8E"/>
                </a:solidFill>
                <a:latin typeface="Lucida Sans" pitchFamily="34" charset="0"/>
              </a:defRPr>
            </a:lvl1pPr>
          </a:lstStyle>
          <a:p>
            <a:fld id="{3F31099B-3674-415A-8495-B5B94815B494}" type="slidenum">
              <a:rPr lang="fr-FR" smtClean="0"/>
              <a:pPr/>
              <a:t>‹N°›</a:t>
            </a:fld>
            <a:endParaRPr lang="fr-FR" dirty="0"/>
          </a:p>
        </p:txBody>
      </p:sp>
    </p:spTree>
    <p:extLst>
      <p:ext uri="{BB962C8B-B14F-4D97-AF65-F5344CB8AC3E}">
        <p14:creationId xmlns:p14="http://schemas.microsoft.com/office/powerpoint/2010/main" val="685480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hdr="0"/>
  <p:txStyles>
    <p:titleStyle>
      <a:lvl1pPr algn="l" defTabSz="914400" rtl="0" eaLnBrk="1" latinLnBrk="0" hangingPunct="1">
        <a:spcBef>
          <a:spcPct val="0"/>
        </a:spcBef>
        <a:buNone/>
        <a:tabLst>
          <a:tab pos="714375" algn="l"/>
        </a:tabLst>
        <a:defRPr sz="2100" kern="1200">
          <a:solidFill>
            <a:schemeClr val="bg1"/>
          </a:solidFill>
          <a:latin typeface="Lucida Sans" pitchFamily="34" charset="0"/>
          <a:ea typeface="+mj-ea"/>
          <a:cs typeface="+mj-cs"/>
        </a:defRPr>
      </a:lvl1pPr>
    </p:titleStyle>
    <p:bodyStyle>
      <a:lvl1pPr marL="0" indent="0" algn="l" defTabSz="914400" rtl="0" eaLnBrk="1" latinLnBrk="0" hangingPunct="1">
        <a:spcBef>
          <a:spcPts val="1800"/>
        </a:spcBef>
        <a:spcAft>
          <a:spcPts val="0"/>
        </a:spcAft>
        <a:buFont typeface="Arial" pitchFamily="34" charset="0"/>
        <a:buNone/>
        <a:defRPr sz="2000" b="1" kern="1200">
          <a:solidFill>
            <a:srgbClr val="003B8E"/>
          </a:solidFill>
          <a:latin typeface="Lucida Sans" pitchFamily="34" charset="0"/>
          <a:ea typeface="+mn-ea"/>
          <a:cs typeface="+mn-cs"/>
        </a:defRPr>
      </a:lvl1pPr>
      <a:lvl2pPr marL="363538" indent="-284400" algn="l" defTabSz="914400" rtl="0" eaLnBrk="1" latinLnBrk="0" hangingPunct="1">
        <a:spcBef>
          <a:spcPts val="600"/>
        </a:spcBef>
        <a:buSzPct val="100000"/>
        <a:buFontTx/>
        <a:buBlip>
          <a:blip r:embed="rId7"/>
        </a:buBlip>
        <a:defRPr sz="1800" kern="1200">
          <a:solidFill>
            <a:srgbClr val="C40098"/>
          </a:solidFill>
          <a:latin typeface="Lucida Sans" pitchFamily="34" charset="0"/>
          <a:ea typeface="+mn-ea"/>
          <a:cs typeface="+mn-cs"/>
        </a:defRPr>
      </a:lvl2pPr>
      <a:lvl3pPr marL="804863" indent="-266400" algn="l" defTabSz="914400" rtl="0" eaLnBrk="1" latinLnBrk="0" hangingPunct="1">
        <a:spcBef>
          <a:spcPts val="400"/>
        </a:spcBef>
        <a:buSzPct val="85000"/>
        <a:buFontTx/>
        <a:buBlip>
          <a:blip r:embed="rId8"/>
        </a:buBlip>
        <a:defRPr sz="1700" kern="1200">
          <a:solidFill>
            <a:srgbClr val="33892D"/>
          </a:solidFill>
          <a:latin typeface="Lucida Sans" pitchFamily="34" charset="0"/>
          <a:ea typeface="+mn-ea"/>
          <a:cs typeface="+mn-cs"/>
        </a:defRPr>
      </a:lvl3pPr>
      <a:lvl4pPr marL="1528763" indent="-188913" algn="l" defTabSz="914400" rtl="0" eaLnBrk="1" latinLnBrk="0" hangingPunct="1">
        <a:spcBef>
          <a:spcPts val="300"/>
        </a:spcBef>
        <a:buSzPct val="80000"/>
        <a:buFontTx/>
        <a:buBlip>
          <a:blip r:embed="rId9"/>
        </a:buBlip>
        <a:defRPr sz="1600" b="0" i="0" kern="1200">
          <a:solidFill>
            <a:srgbClr val="F39900"/>
          </a:solidFill>
          <a:latin typeface="Lucida Sans" pitchFamily="34" charset="0"/>
          <a:ea typeface="+mn-ea"/>
          <a:cs typeface="+mn-cs"/>
        </a:defRPr>
      </a:lvl4pPr>
      <a:lvl5pPr marL="2057400" indent="-158400" algn="l" defTabSz="914400" rtl="0" eaLnBrk="1" latinLnBrk="0" hangingPunct="1">
        <a:spcBef>
          <a:spcPct val="20000"/>
        </a:spcBef>
        <a:buFont typeface="Arial" pitchFamily="34" charset="0"/>
        <a:buChar char="»"/>
        <a:defRPr sz="1400" i="1" kern="1200">
          <a:solidFill>
            <a:schemeClr val="tx1"/>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5.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file:///M:\Metiers\Iconographies%20DUP%20valid&#233;es\CG-TE-D-MGE-AMOA-ESE-0000-18-0079.jp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inpn.mnhn.fr/site/natura2000/FR4100180" TargetMode="External"/><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hyperlink" Target="https://inpn.mnhn.fr/zone/znieff/410015811" TargetMode="External"/><Relationship Id="rId10" Type="http://schemas.openxmlformats.org/officeDocument/2006/relationships/image" Target="../media/image39.png"/><Relationship Id="rId4" Type="http://schemas.openxmlformats.org/officeDocument/2006/relationships/hyperlink" Target="https://inpn.mnhn.fr/zone/znieff/410030544" TargetMode="Externa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inpn.mnhn.fr/site/natura2000/FR2100247" TargetMode="External"/><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hyperlink" Target="https://inpn.mnhn.fr/zone/znieff/210020162" TargetMode="External"/><Relationship Id="rId4" Type="http://schemas.openxmlformats.org/officeDocument/2006/relationships/hyperlink" Target="https://inpn.mnhn.fr/site/natura2000/FR2100291" TargetMode="External"/><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a:xfrm>
            <a:off x="857224" y="3867111"/>
            <a:ext cx="7675216" cy="545777"/>
          </a:xfrm>
        </p:spPr>
        <p:txBody>
          <a:bodyPr/>
          <a:lstStyle/>
          <a:p>
            <a:r>
              <a:rPr lang="fr-FR" dirty="0" smtClean="0"/>
              <a:t>Atelier « devenir des effluents de la zone puits »</a:t>
            </a:r>
          </a:p>
        </p:txBody>
      </p:sp>
      <p:sp>
        <p:nvSpPr>
          <p:cNvPr id="3" name="Titre 2"/>
          <p:cNvSpPr>
            <a:spLocks noGrp="1"/>
          </p:cNvSpPr>
          <p:nvPr>
            <p:ph type="title"/>
          </p:nvPr>
        </p:nvSpPr>
        <p:spPr/>
        <p:txBody>
          <a:bodyPr/>
          <a:lstStyle/>
          <a:p>
            <a:r>
              <a:rPr lang="fr-FR" dirty="0" smtClean="0"/>
              <a:t>Cycle de l’eau</a:t>
            </a:r>
            <a:endParaRPr lang="fr-FR" dirty="0"/>
          </a:p>
        </p:txBody>
      </p:sp>
      <p:sp>
        <p:nvSpPr>
          <p:cNvPr id="4" name="Espace réservé de la date 3"/>
          <p:cNvSpPr>
            <a:spLocks noGrp="1"/>
          </p:cNvSpPr>
          <p:nvPr>
            <p:ph type="dt" sz="half" idx="12"/>
          </p:nvPr>
        </p:nvSpPr>
        <p:spPr/>
        <p:txBody>
          <a:bodyPr/>
          <a:lstStyle/>
          <a:p>
            <a:fld id="{95442C42-5F25-4F68-B822-DCFEDB12D8E8}" type="datetime1">
              <a:rPr lang="fr-FR" smtClean="0"/>
              <a:t>31/05/2018</a:t>
            </a:fld>
            <a:endParaRPr lang="fr-FR" dirty="0"/>
          </a:p>
        </p:txBody>
      </p:sp>
      <p:sp>
        <p:nvSpPr>
          <p:cNvPr id="5" name="Espace réservé du pied de page 4"/>
          <p:cNvSpPr>
            <a:spLocks noGrp="1"/>
          </p:cNvSpPr>
          <p:nvPr>
            <p:ph type="ftr" sz="quarter" idx="3"/>
          </p:nvPr>
        </p:nvSpPr>
        <p:spPr/>
        <p:txBody>
          <a:bodyPr/>
          <a:lstStyle/>
          <a:p>
            <a:pPr algn="ctr"/>
            <a:r>
              <a:rPr lang="fr-FR" dirty="0" smtClean="0">
                <a:solidFill>
                  <a:prstClr val="white"/>
                </a:solidFill>
              </a:rPr>
              <a:t>CMHM/IT/18-0029</a:t>
            </a:r>
            <a:endParaRPr lang="fr-FR" dirty="0">
              <a:solidFill>
                <a:prstClr val="white"/>
              </a:solidFill>
            </a:endParaRPr>
          </a:p>
        </p:txBody>
      </p:sp>
    </p:spTree>
    <p:extLst>
      <p:ext uri="{BB962C8B-B14F-4D97-AF65-F5344CB8AC3E}">
        <p14:creationId xmlns:p14="http://schemas.microsoft.com/office/powerpoint/2010/main" val="3203840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79" y="71414"/>
            <a:ext cx="7250009" cy="714380"/>
          </a:xfrm>
        </p:spPr>
        <p:txBody>
          <a:bodyPr>
            <a:noAutofit/>
          </a:bodyPr>
          <a:lstStyle/>
          <a:p>
            <a:r>
              <a:rPr lang="fr-FR" dirty="0"/>
              <a:t>O</a:t>
            </a:r>
            <a:r>
              <a:rPr lang="fr-FR" dirty="0" smtClean="0"/>
              <a:t>rganisation de l’atelier « effluents de la zone puits »</a:t>
            </a:r>
            <a:endParaRPr lang="fr-FR" dirty="0"/>
          </a:p>
        </p:txBody>
      </p:sp>
      <p:sp>
        <p:nvSpPr>
          <p:cNvPr id="3" name="Espace réservé du contenu 2"/>
          <p:cNvSpPr>
            <a:spLocks noGrp="1"/>
          </p:cNvSpPr>
          <p:nvPr>
            <p:ph idx="1"/>
          </p:nvPr>
        </p:nvSpPr>
        <p:spPr/>
        <p:txBody>
          <a:bodyPr>
            <a:normAutofit fontScale="92500" lnSpcReduction="20000"/>
          </a:bodyPr>
          <a:lstStyle/>
          <a:p>
            <a:pPr algn="just"/>
            <a:r>
              <a:rPr lang="fr-FR" sz="1800" dirty="0" smtClean="0">
                <a:solidFill>
                  <a:schemeClr val="tx2"/>
                </a:solidFill>
              </a:rPr>
              <a:t>L’objectif :  </a:t>
            </a:r>
            <a:r>
              <a:rPr lang="fr-FR" sz="1800" dirty="0">
                <a:solidFill>
                  <a:schemeClr val="accent2"/>
                </a:solidFill>
              </a:rPr>
              <a:t>partager les avantages et les inconvénients </a:t>
            </a:r>
            <a:r>
              <a:rPr lang="fr-FR" sz="1800" dirty="0" smtClean="0">
                <a:solidFill>
                  <a:schemeClr val="tx2"/>
                </a:solidFill>
              </a:rPr>
              <a:t>d’un ensemble de </a:t>
            </a:r>
            <a:r>
              <a:rPr lang="fr-FR" sz="1800" dirty="0">
                <a:solidFill>
                  <a:schemeClr val="tx2"/>
                </a:solidFill>
              </a:rPr>
              <a:t>solutions envisageables et </a:t>
            </a:r>
            <a:r>
              <a:rPr lang="fr-FR" sz="1800" dirty="0" smtClean="0">
                <a:solidFill>
                  <a:schemeClr val="tx2"/>
                </a:solidFill>
              </a:rPr>
              <a:t>les </a:t>
            </a:r>
            <a:r>
              <a:rPr lang="fr-FR" sz="1800" dirty="0">
                <a:solidFill>
                  <a:schemeClr val="accent5"/>
                </a:solidFill>
              </a:rPr>
              <a:t>enrichir</a:t>
            </a:r>
            <a:r>
              <a:rPr lang="fr-FR" sz="1800" dirty="0">
                <a:solidFill>
                  <a:schemeClr val="tx2"/>
                </a:solidFill>
              </a:rPr>
              <a:t> pour consolider les scénarios de référence du </a:t>
            </a:r>
            <a:r>
              <a:rPr lang="fr-FR" sz="1800" dirty="0" smtClean="0">
                <a:solidFill>
                  <a:schemeClr val="tx2"/>
                </a:solidFill>
              </a:rPr>
              <a:t>projet</a:t>
            </a:r>
          </a:p>
          <a:p>
            <a:pPr algn="ctr"/>
            <a:r>
              <a:rPr lang="fr-FR" dirty="0" smtClean="0"/>
              <a:t>Déroulement : </a:t>
            </a:r>
          </a:p>
          <a:p>
            <a:r>
              <a:rPr lang="fr-FR" dirty="0" smtClean="0"/>
              <a:t>Phase 1 : </a:t>
            </a:r>
          </a:p>
          <a:p>
            <a:pPr marL="342900" indent="-342900">
              <a:buFont typeface="Arial" panose="020B0604020202020204" pitchFamily="34" charset="0"/>
              <a:buChar char="•"/>
            </a:pPr>
            <a:r>
              <a:rPr lang="fr-FR" dirty="0" smtClean="0">
                <a:solidFill>
                  <a:schemeClr val="accent5"/>
                </a:solidFill>
              </a:rPr>
              <a:t>Présentation des milieux récepteurs potentiels</a:t>
            </a:r>
          </a:p>
          <a:p>
            <a:pPr marL="342900" indent="-342900">
              <a:buFont typeface="Arial" panose="020B0604020202020204" pitchFamily="34" charset="0"/>
              <a:buChar char="•"/>
            </a:pPr>
            <a:r>
              <a:rPr lang="fr-FR" dirty="0" smtClean="0">
                <a:solidFill>
                  <a:schemeClr val="accent5"/>
                </a:solidFill>
              </a:rPr>
              <a:t>Les effluents : aspects qualitatifs et quantitatifs</a:t>
            </a:r>
          </a:p>
          <a:p>
            <a:r>
              <a:rPr lang="fr-FR" dirty="0" smtClean="0"/>
              <a:t>Phase 2 : présentation de quatre scénarios envisageables</a:t>
            </a:r>
          </a:p>
          <a:p>
            <a:pPr algn="ctr"/>
            <a:r>
              <a:rPr lang="fr-FR" dirty="0" smtClean="0"/>
              <a:t>Production en sous-groupes : </a:t>
            </a:r>
          </a:p>
          <a:p>
            <a:pPr marL="342900" indent="-342900">
              <a:buFont typeface="Arial" panose="020B0604020202020204" pitchFamily="34" charset="0"/>
              <a:buChar char="•"/>
            </a:pPr>
            <a:r>
              <a:rPr lang="fr-FR" dirty="0" smtClean="0">
                <a:solidFill>
                  <a:schemeClr val="accent5"/>
                </a:solidFill>
              </a:rPr>
              <a:t>Premier thème : </a:t>
            </a:r>
            <a:r>
              <a:rPr lang="fr-FR" dirty="0" smtClean="0"/>
              <a:t>quels sont selon vous les avantages et les inconvénients inhérents à chacun des scénarios présentés ?</a:t>
            </a:r>
          </a:p>
          <a:p>
            <a:pPr marL="342900" indent="-342900">
              <a:buFont typeface="Arial" panose="020B0604020202020204" pitchFamily="34" charset="0"/>
              <a:buChar char="•"/>
            </a:pPr>
            <a:r>
              <a:rPr lang="fr-FR" dirty="0" smtClean="0">
                <a:solidFill>
                  <a:schemeClr val="accent5"/>
                </a:solidFill>
              </a:rPr>
              <a:t>Second thème : </a:t>
            </a:r>
            <a:r>
              <a:rPr lang="fr-FR" dirty="0" smtClean="0"/>
              <a:t>recherche d’un scénario préférentiel</a:t>
            </a:r>
          </a:p>
          <a:p>
            <a:pPr marL="342900" indent="-342900">
              <a:buFont typeface="Arial" panose="020B0604020202020204" pitchFamily="34" charset="0"/>
              <a:buChar char="•"/>
            </a:pPr>
            <a:endParaRPr lang="fr-FR" dirty="0" smtClean="0"/>
          </a:p>
          <a:p>
            <a:endParaRPr lang="fr-FR" dirty="0"/>
          </a:p>
        </p:txBody>
      </p:sp>
      <p:sp>
        <p:nvSpPr>
          <p:cNvPr id="4" name="Espace réservé de la date 3"/>
          <p:cNvSpPr>
            <a:spLocks noGrp="1"/>
          </p:cNvSpPr>
          <p:nvPr>
            <p:ph type="dt" sz="half" idx="2"/>
          </p:nvPr>
        </p:nvSpPr>
        <p:spPr/>
        <p:txBody>
          <a:bodyPr/>
          <a:lstStyle/>
          <a:p>
            <a:fld id="{8A1D82EE-E95B-4CC5-88CB-40B7F2FD0DB9}" type="datetime1">
              <a:rPr lang="fr-FR" smtClean="0"/>
              <a:t>31/05/2018</a:t>
            </a:fld>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10</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Tree>
    <p:extLst>
      <p:ext uri="{BB962C8B-B14F-4D97-AF65-F5344CB8AC3E}">
        <p14:creationId xmlns:p14="http://schemas.microsoft.com/office/powerpoint/2010/main" val="2065555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a:t>Retour sur les échanges de la rencontre </a:t>
            </a:r>
            <a:br>
              <a:rPr lang="fr-FR" dirty="0"/>
            </a:br>
            <a:r>
              <a:rPr lang="fr-FR" dirty="0"/>
              <a:t>du 11 avril 2018</a:t>
            </a:r>
            <a:br>
              <a:rPr lang="fr-FR" dirty="0"/>
            </a:br>
            <a:endParaRPr lang="fr-FR" dirty="0"/>
          </a:p>
        </p:txBody>
      </p:sp>
      <p:sp>
        <p:nvSpPr>
          <p:cNvPr id="4" name="Espace réservé de la date 3"/>
          <p:cNvSpPr>
            <a:spLocks noGrp="1"/>
          </p:cNvSpPr>
          <p:nvPr>
            <p:ph type="dt" sz="half" idx="10"/>
          </p:nvPr>
        </p:nvSpPr>
        <p:spPr/>
        <p:txBody>
          <a:bodyPr/>
          <a:lstStyle/>
          <a:p>
            <a:fld id="{1355370F-B3BE-45FA-AEDD-79FD4575CFE9}" type="datetime1">
              <a:rPr lang="fr-FR" smtClean="0">
                <a:solidFill>
                  <a:prstClr val="white"/>
                </a:solidFill>
              </a:rPr>
              <a:t>31/05/2018</a:t>
            </a:fld>
            <a:endParaRPr lang="fr-FR" dirty="0">
              <a:solidFill>
                <a:prstClr val="white"/>
              </a:solidFill>
            </a:endParaRPr>
          </a:p>
        </p:txBody>
      </p:sp>
      <p:sp>
        <p:nvSpPr>
          <p:cNvPr id="2" name="Espace réservé du numéro de diapositive 1"/>
          <p:cNvSpPr>
            <a:spLocks noGrp="1"/>
          </p:cNvSpPr>
          <p:nvPr>
            <p:ph type="sldNum" sz="quarter" idx="12"/>
          </p:nvPr>
        </p:nvSpPr>
        <p:spPr/>
        <p:txBody>
          <a:bodyPr/>
          <a:lstStyle/>
          <a:p>
            <a:fld id="{3F31099B-3674-415A-8495-B5B94815B494}" type="slidenum">
              <a:rPr lang="fr-FR" smtClean="0">
                <a:solidFill>
                  <a:prstClr val="white"/>
                </a:solidFill>
              </a:rPr>
              <a:pPr/>
              <a:t>11</a:t>
            </a:fld>
            <a:endParaRPr lang="fr-FR" dirty="0">
              <a:solidFill>
                <a:prstClr val="white"/>
              </a:solidFill>
            </a:endParaRPr>
          </a:p>
        </p:txBody>
      </p:sp>
      <p:sp>
        <p:nvSpPr>
          <p:cNvPr id="6" name="Espace réservé du pied de page 5"/>
          <p:cNvSpPr>
            <a:spLocks noGrp="1"/>
          </p:cNvSpPr>
          <p:nvPr>
            <p:ph type="ftr" sz="quarter" idx="3"/>
          </p:nvPr>
        </p:nvSpPr>
        <p:spPr/>
        <p:txBody>
          <a:bodyPr/>
          <a:lstStyle/>
          <a:p>
            <a:r>
              <a:rPr lang="fr-FR" smtClean="0">
                <a:solidFill>
                  <a:prstClr val="white"/>
                </a:solidFill>
              </a:rPr>
              <a:t>CMHM/IT/18-0029</a:t>
            </a:r>
            <a:endParaRPr lang="fr-FR" dirty="0" smtClean="0">
              <a:solidFill>
                <a:prstClr val="white"/>
              </a:solidFill>
            </a:endParaRPr>
          </a:p>
        </p:txBody>
      </p:sp>
    </p:spTree>
    <p:extLst>
      <p:ext uri="{BB962C8B-B14F-4D97-AF65-F5344CB8AC3E}">
        <p14:creationId xmlns:p14="http://schemas.microsoft.com/office/powerpoint/2010/main" val="1846061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Présentation du 11 avril : Les rejets de la Zone Puits</a:t>
            </a:r>
            <a:endParaRPr lang="fr-FR" dirty="0"/>
          </a:p>
        </p:txBody>
      </p:sp>
      <p:sp>
        <p:nvSpPr>
          <p:cNvPr id="4" name="Espace réservé de la date 3"/>
          <p:cNvSpPr>
            <a:spLocks noGrp="1"/>
          </p:cNvSpPr>
          <p:nvPr>
            <p:ph type="dt" sz="half" idx="2"/>
          </p:nvPr>
        </p:nvSpPr>
        <p:spPr/>
        <p:txBody>
          <a:bodyPr/>
          <a:lstStyle/>
          <a:p>
            <a:fld id="{1B3D840B-024A-4F82-936F-11D58285C512}" type="datetime1">
              <a:rPr lang="fr-FR" smtClean="0"/>
              <a:t>31/05/2018</a:t>
            </a:fld>
            <a:endParaRPr lang="fr-FR" dirty="0"/>
          </a:p>
        </p:txBody>
      </p:sp>
      <p:pic>
        <p:nvPicPr>
          <p:cNvPr id="39"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01220" y="1268413"/>
            <a:ext cx="6933849"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Flèche vers le bas 39"/>
          <p:cNvSpPr/>
          <p:nvPr/>
        </p:nvSpPr>
        <p:spPr>
          <a:xfrm>
            <a:off x="1571441" y="4372136"/>
            <a:ext cx="180020" cy="569032"/>
          </a:xfrm>
          <a:prstGeom prst="downArrow">
            <a:avLst/>
          </a:prstGeom>
          <a:solidFill>
            <a:schemeClr val="tx2">
              <a:lumMod val="60000"/>
              <a:lumOff val="40000"/>
            </a:schemeClr>
          </a:solidFill>
          <a:ln>
            <a:noFill/>
          </a:ln>
          <a:scene3d>
            <a:camera prst="orthographicFront">
              <a:rot lat="0" lon="0" rev="2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41" name="Organigramme : Alternative 40"/>
          <p:cNvSpPr/>
          <p:nvPr/>
        </p:nvSpPr>
        <p:spPr>
          <a:xfrm>
            <a:off x="671341" y="1412776"/>
            <a:ext cx="7488832" cy="3276364"/>
          </a:xfrm>
          <a:prstGeom prst="flowChartAlternateProcess">
            <a:avLst/>
          </a:pr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42" name="ZoneTexte 41"/>
          <p:cNvSpPr txBox="1"/>
          <p:nvPr/>
        </p:nvSpPr>
        <p:spPr>
          <a:xfrm>
            <a:off x="5927925" y="1196752"/>
            <a:ext cx="1723549" cy="276999"/>
          </a:xfrm>
          <a:prstGeom prst="rect">
            <a:avLst/>
          </a:prstGeom>
          <a:noFill/>
        </p:spPr>
        <p:txBody>
          <a:bodyPr wrap="none" rtlCol="0">
            <a:spAutoFit/>
          </a:bodyPr>
          <a:lstStyle/>
          <a:p>
            <a:r>
              <a:rPr lang="fr-FR" sz="1200" dirty="0" smtClean="0">
                <a:solidFill>
                  <a:schemeClr val="accent5"/>
                </a:solidFill>
              </a:rPr>
              <a:t>Périmètre </a:t>
            </a:r>
            <a:r>
              <a:rPr lang="fr-FR" sz="1200" dirty="0">
                <a:solidFill>
                  <a:schemeClr val="accent5"/>
                </a:solidFill>
              </a:rPr>
              <a:t>Z</a:t>
            </a:r>
            <a:r>
              <a:rPr lang="fr-FR" sz="1200" dirty="0" smtClean="0">
                <a:solidFill>
                  <a:schemeClr val="accent5"/>
                </a:solidFill>
              </a:rPr>
              <a:t>one Puits</a:t>
            </a:r>
          </a:p>
        </p:txBody>
      </p:sp>
      <p:sp>
        <p:nvSpPr>
          <p:cNvPr id="43" name="ZoneTexte 42"/>
          <p:cNvSpPr txBox="1"/>
          <p:nvPr/>
        </p:nvSpPr>
        <p:spPr>
          <a:xfrm>
            <a:off x="2199687" y="1521078"/>
            <a:ext cx="861133" cy="215444"/>
          </a:xfrm>
          <a:prstGeom prst="rect">
            <a:avLst/>
          </a:prstGeom>
          <a:noFill/>
        </p:spPr>
        <p:txBody>
          <a:bodyPr wrap="none" rtlCol="0">
            <a:spAutoFit/>
          </a:bodyPr>
          <a:lstStyle/>
          <a:p>
            <a:r>
              <a:rPr lang="fr-FR" sz="800" dirty="0" smtClean="0">
                <a:solidFill>
                  <a:srgbClr val="003B8E"/>
                </a:solidFill>
              </a:rPr>
              <a:t>Précipitations</a:t>
            </a:r>
          </a:p>
        </p:txBody>
      </p:sp>
      <p:sp>
        <p:nvSpPr>
          <p:cNvPr id="44" name="Flèche vers le bas 43"/>
          <p:cNvSpPr/>
          <p:nvPr/>
        </p:nvSpPr>
        <p:spPr>
          <a:xfrm>
            <a:off x="2040474" y="2708920"/>
            <a:ext cx="144000" cy="324326"/>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45" name="Flèche vers le bas 44"/>
          <p:cNvSpPr/>
          <p:nvPr/>
        </p:nvSpPr>
        <p:spPr>
          <a:xfrm>
            <a:off x="1751461" y="3628182"/>
            <a:ext cx="90010" cy="288000"/>
          </a:xfrm>
          <a:prstGeom prst="downArrow">
            <a:avLst/>
          </a:prstGeom>
          <a:solidFill>
            <a:schemeClr val="bg2">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cxnSp>
        <p:nvCxnSpPr>
          <p:cNvPr id="46" name="Connecteur droit avec flèche 45"/>
          <p:cNvCxnSpPr/>
          <p:nvPr/>
        </p:nvCxnSpPr>
        <p:spPr>
          <a:xfrm flipH="1" flipV="1">
            <a:off x="4753721" y="3168700"/>
            <a:ext cx="720080" cy="775214"/>
          </a:xfrm>
          <a:prstGeom prst="straightConnector1">
            <a:avLst/>
          </a:prstGeom>
          <a:ln w="15875">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flipV="1">
            <a:off x="4753721" y="2636912"/>
            <a:ext cx="432048" cy="504056"/>
          </a:xfrm>
          <a:prstGeom prst="straightConnector1">
            <a:avLst/>
          </a:prstGeom>
          <a:ln w="15875">
            <a:solidFill>
              <a:schemeClr val="bg2">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V="1">
            <a:off x="4775797" y="2619055"/>
            <a:ext cx="1440160" cy="504056"/>
          </a:xfrm>
          <a:prstGeom prst="straightConnector1">
            <a:avLst/>
          </a:prstGeom>
          <a:ln w="15875">
            <a:solidFill>
              <a:schemeClr val="bg2">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V="1">
            <a:off x="3263629" y="3140968"/>
            <a:ext cx="1512168" cy="775214"/>
          </a:xfrm>
          <a:prstGeom prst="straightConnector1">
            <a:avLst/>
          </a:prstGeom>
          <a:ln w="15875">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0" name="Flèche vers le bas 49"/>
          <p:cNvSpPr/>
          <p:nvPr/>
        </p:nvSpPr>
        <p:spPr>
          <a:xfrm>
            <a:off x="3119629" y="2680263"/>
            <a:ext cx="144000" cy="324326"/>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51" name="Flèche vers le bas 50"/>
          <p:cNvSpPr/>
          <p:nvPr/>
        </p:nvSpPr>
        <p:spPr>
          <a:xfrm>
            <a:off x="2970810" y="3628182"/>
            <a:ext cx="90010" cy="288000"/>
          </a:xfrm>
          <a:prstGeom prst="downArrow">
            <a:avLst/>
          </a:prstGeom>
          <a:solidFill>
            <a:schemeClr val="bg2">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52" name="Flèche vers le bas 51"/>
          <p:cNvSpPr/>
          <p:nvPr/>
        </p:nvSpPr>
        <p:spPr>
          <a:xfrm>
            <a:off x="2630253" y="4372136"/>
            <a:ext cx="180020" cy="569032"/>
          </a:xfrm>
          <a:prstGeom prst="downArrow">
            <a:avLst/>
          </a:prstGeom>
          <a:solidFill>
            <a:schemeClr val="tx2">
              <a:lumMod val="60000"/>
              <a:lumOff val="40000"/>
            </a:schemeClr>
          </a:solidFill>
          <a:ln>
            <a:noFill/>
          </a:ln>
          <a:scene3d>
            <a:camera prst="orthographicFront">
              <a:rot lat="0" lon="0"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54" name="ZoneTexte 53"/>
          <p:cNvSpPr txBox="1"/>
          <p:nvPr/>
        </p:nvSpPr>
        <p:spPr>
          <a:xfrm>
            <a:off x="4416930" y="2971691"/>
            <a:ext cx="673582" cy="338554"/>
          </a:xfrm>
          <a:prstGeom prst="rect">
            <a:avLst/>
          </a:prstGeom>
          <a:noFill/>
        </p:spPr>
        <p:txBody>
          <a:bodyPr wrap="none" rtlCol="0">
            <a:spAutoFit/>
          </a:bodyPr>
          <a:lstStyle/>
          <a:p>
            <a:r>
              <a:rPr lang="fr-FR" sz="800" dirty="0" smtClean="0">
                <a:solidFill>
                  <a:srgbClr val="003B8E"/>
                </a:solidFill>
              </a:rPr>
              <a:t>Recyclage</a:t>
            </a:r>
          </a:p>
          <a:p>
            <a:r>
              <a:rPr lang="fr-FR" sz="800" dirty="0" smtClean="0">
                <a:solidFill>
                  <a:srgbClr val="003B8E"/>
                </a:solidFill>
              </a:rPr>
              <a:t>des eaux</a:t>
            </a:r>
          </a:p>
        </p:txBody>
      </p:sp>
      <p:sp>
        <p:nvSpPr>
          <p:cNvPr id="55" name="ZoneTexte 54"/>
          <p:cNvSpPr txBox="1"/>
          <p:nvPr/>
        </p:nvSpPr>
        <p:spPr>
          <a:xfrm>
            <a:off x="899592" y="3002468"/>
            <a:ext cx="668773" cy="553998"/>
          </a:xfrm>
          <a:prstGeom prst="rect">
            <a:avLst/>
          </a:prstGeom>
          <a:noFill/>
        </p:spPr>
        <p:txBody>
          <a:bodyPr wrap="none" rtlCol="0">
            <a:spAutoFit/>
          </a:bodyPr>
          <a:lstStyle/>
          <a:p>
            <a:r>
              <a:rPr lang="fr-FR" sz="600" dirty="0">
                <a:solidFill>
                  <a:srgbClr val="003B8E"/>
                </a:solidFill>
              </a:rPr>
              <a:t>BASSINS </a:t>
            </a:r>
          </a:p>
          <a:p>
            <a:r>
              <a:rPr lang="fr-FR" sz="600" dirty="0" smtClean="0">
                <a:solidFill>
                  <a:srgbClr val="003B8E"/>
                </a:solidFill>
              </a:rPr>
              <a:t>QUALITATIFS</a:t>
            </a:r>
          </a:p>
          <a:p>
            <a:endParaRPr lang="fr-FR" sz="600" dirty="0">
              <a:solidFill>
                <a:srgbClr val="003B8E"/>
              </a:solidFill>
            </a:endParaRPr>
          </a:p>
          <a:p>
            <a:r>
              <a:rPr lang="fr-FR" sz="600" dirty="0" smtClean="0">
                <a:solidFill>
                  <a:srgbClr val="003B8E"/>
                </a:solidFill>
              </a:rPr>
              <a:t>TRAITEMENT</a:t>
            </a:r>
          </a:p>
          <a:p>
            <a:r>
              <a:rPr lang="fr-FR" sz="600" dirty="0" smtClean="0">
                <a:solidFill>
                  <a:srgbClr val="003B8E"/>
                </a:solidFill>
              </a:rPr>
              <a:t> DES EAUX</a:t>
            </a:r>
          </a:p>
        </p:txBody>
      </p:sp>
      <p:sp>
        <p:nvSpPr>
          <p:cNvPr id="56" name="ZoneTexte 55"/>
          <p:cNvSpPr txBox="1"/>
          <p:nvPr/>
        </p:nvSpPr>
        <p:spPr>
          <a:xfrm>
            <a:off x="730073" y="3819184"/>
            <a:ext cx="731289" cy="276999"/>
          </a:xfrm>
          <a:prstGeom prst="rect">
            <a:avLst/>
          </a:prstGeom>
          <a:noFill/>
        </p:spPr>
        <p:txBody>
          <a:bodyPr wrap="none" rtlCol="0">
            <a:spAutoFit/>
          </a:bodyPr>
          <a:lstStyle/>
          <a:p>
            <a:pPr algn="ctr"/>
            <a:r>
              <a:rPr lang="fr-FR" sz="600" dirty="0" smtClean="0">
                <a:solidFill>
                  <a:srgbClr val="003B8E"/>
                </a:solidFill>
              </a:rPr>
              <a:t>BASSINS </a:t>
            </a:r>
          </a:p>
          <a:p>
            <a:pPr algn="ctr"/>
            <a:r>
              <a:rPr lang="fr-FR" sz="600" dirty="0" smtClean="0">
                <a:solidFill>
                  <a:srgbClr val="003B8E"/>
                </a:solidFill>
              </a:rPr>
              <a:t>QUANTITATIFS</a:t>
            </a:r>
          </a:p>
        </p:txBody>
      </p:sp>
      <p:sp>
        <p:nvSpPr>
          <p:cNvPr id="57" name="ZoneTexte 56"/>
          <p:cNvSpPr txBox="1"/>
          <p:nvPr/>
        </p:nvSpPr>
        <p:spPr>
          <a:xfrm>
            <a:off x="1212289" y="2132856"/>
            <a:ext cx="449162" cy="184666"/>
          </a:xfrm>
          <a:prstGeom prst="rect">
            <a:avLst/>
          </a:prstGeom>
          <a:noFill/>
        </p:spPr>
        <p:txBody>
          <a:bodyPr wrap="none" rtlCol="0">
            <a:spAutoFit/>
          </a:bodyPr>
          <a:lstStyle/>
          <a:p>
            <a:r>
              <a:rPr lang="fr-FR" sz="600" dirty="0" smtClean="0">
                <a:solidFill>
                  <a:srgbClr val="003B8E"/>
                </a:solidFill>
              </a:rPr>
              <a:t>VERSES</a:t>
            </a:r>
          </a:p>
        </p:txBody>
      </p:sp>
      <p:sp>
        <p:nvSpPr>
          <p:cNvPr id="58" name="ZoneTexte 57"/>
          <p:cNvSpPr txBox="1"/>
          <p:nvPr/>
        </p:nvSpPr>
        <p:spPr>
          <a:xfrm>
            <a:off x="5801928" y="5776591"/>
            <a:ext cx="1039067" cy="184666"/>
          </a:xfrm>
          <a:prstGeom prst="rect">
            <a:avLst/>
          </a:prstGeom>
          <a:noFill/>
        </p:spPr>
        <p:txBody>
          <a:bodyPr wrap="none" rtlCol="0">
            <a:spAutoFit/>
          </a:bodyPr>
          <a:lstStyle/>
          <a:p>
            <a:r>
              <a:rPr lang="fr-FR" sz="600" dirty="0" smtClean="0">
                <a:solidFill>
                  <a:srgbClr val="003B8E"/>
                </a:solidFill>
              </a:rPr>
              <a:t>REJET LOCAL/DEPORTE</a:t>
            </a:r>
          </a:p>
        </p:txBody>
      </p:sp>
      <p:sp>
        <p:nvSpPr>
          <p:cNvPr id="59" name="ZoneTexte 58"/>
          <p:cNvSpPr txBox="1"/>
          <p:nvPr/>
        </p:nvSpPr>
        <p:spPr>
          <a:xfrm>
            <a:off x="1717546" y="5823126"/>
            <a:ext cx="660758" cy="184666"/>
          </a:xfrm>
          <a:prstGeom prst="rect">
            <a:avLst/>
          </a:prstGeom>
          <a:noFill/>
        </p:spPr>
        <p:txBody>
          <a:bodyPr wrap="none" rtlCol="0">
            <a:spAutoFit/>
          </a:bodyPr>
          <a:lstStyle/>
          <a:p>
            <a:r>
              <a:rPr lang="fr-FR" sz="600" dirty="0" smtClean="0">
                <a:solidFill>
                  <a:srgbClr val="003B8E"/>
                </a:solidFill>
              </a:rPr>
              <a:t>REJET LOCAL</a:t>
            </a:r>
          </a:p>
        </p:txBody>
      </p:sp>
      <p:sp>
        <p:nvSpPr>
          <p:cNvPr id="61" name="Demi-tour 60"/>
          <p:cNvSpPr/>
          <p:nvPr/>
        </p:nvSpPr>
        <p:spPr>
          <a:xfrm flipH="1" flipV="1">
            <a:off x="6864029" y="4228120"/>
            <a:ext cx="360040" cy="288032"/>
          </a:xfrm>
          <a:prstGeom prst="uturnArrow">
            <a:avLst>
              <a:gd name="adj1" fmla="val 13936"/>
              <a:gd name="adj2" fmla="val 15139"/>
              <a:gd name="adj3" fmla="val 38829"/>
              <a:gd name="adj4" fmla="val 43750"/>
              <a:gd name="adj5" fmla="val 10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1"/>
              </a:solidFill>
            </a:endParaRPr>
          </a:p>
        </p:txBody>
      </p:sp>
      <p:sp>
        <p:nvSpPr>
          <p:cNvPr id="62" name="Flèche vers le bas 61"/>
          <p:cNvSpPr/>
          <p:nvPr/>
        </p:nvSpPr>
        <p:spPr>
          <a:xfrm>
            <a:off x="7260073" y="4221088"/>
            <a:ext cx="108000" cy="751438"/>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63" name="ZoneTexte 62"/>
          <p:cNvSpPr txBox="1"/>
          <p:nvPr/>
        </p:nvSpPr>
        <p:spPr>
          <a:xfrm>
            <a:off x="7224069" y="4972526"/>
            <a:ext cx="1308371" cy="184666"/>
          </a:xfrm>
          <a:prstGeom prst="rect">
            <a:avLst/>
          </a:prstGeom>
          <a:noFill/>
        </p:spPr>
        <p:txBody>
          <a:bodyPr wrap="none" rtlCol="0">
            <a:spAutoFit/>
          </a:bodyPr>
          <a:lstStyle/>
          <a:p>
            <a:r>
              <a:rPr lang="fr-FR" sz="600" dirty="0" smtClean="0">
                <a:solidFill>
                  <a:srgbClr val="003B8E"/>
                </a:solidFill>
              </a:rPr>
              <a:t>REINJECTION/MILIEU NATUREL</a:t>
            </a:r>
          </a:p>
        </p:txBody>
      </p:sp>
      <p:sp>
        <p:nvSpPr>
          <p:cNvPr id="64" name="Flèche vers le bas 63"/>
          <p:cNvSpPr/>
          <p:nvPr/>
        </p:nvSpPr>
        <p:spPr>
          <a:xfrm>
            <a:off x="5711918" y="4372136"/>
            <a:ext cx="180020" cy="569032"/>
          </a:xfrm>
          <a:prstGeom prst="downArrow">
            <a:avLst/>
          </a:prstGeom>
          <a:solidFill>
            <a:schemeClr val="tx2">
              <a:lumMod val="60000"/>
              <a:lumOff val="40000"/>
            </a:schemeClr>
          </a:solidFill>
          <a:ln>
            <a:noFill/>
          </a:ln>
          <a:scene3d>
            <a:camera prst="orthographicFront">
              <a:rot lat="0" lon="0" rev="2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65" name="ZoneTexte 64"/>
          <p:cNvSpPr txBox="1"/>
          <p:nvPr/>
        </p:nvSpPr>
        <p:spPr>
          <a:xfrm>
            <a:off x="5211061" y="1521078"/>
            <a:ext cx="716864" cy="369332"/>
          </a:xfrm>
          <a:prstGeom prst="rect">
            <a:avLst/>
          </a:prstGeom>
          <a:noFill/>
        </p:spPr>
        <p:txBody>
          <a:bodyPr wrap="none" rtlCol="0">
            <a:spAutoFit/>
          </a:bodyPr>
          <a:lstStyle/>
          <a:p>
            <a:pPr algn="ctr"/>
            <a:r>
              <a:rPr lang="fr-FR" sz="600" dirty="0" smtClean="0">
                <a:solidFill>
                  <a:srgbClr val="003B8E"/>
                </a:solidFill>
              </a:rPr>
              <a:t>BUREAUX</a:t>
            </a:r>
          </a:p>
          <a:p>
            <a:pPr algn="ctr"/>
            <a:r>
              <a:rPr lang="fr-FR" sz="600" dirty="0" smtClean="0">
                <a:solidFill>
                  <a:srgbClr val="003B8E"/>
                </a:solidFill>
              </a:rPr>
              <a:t>RESTAURANTS</a:t>
            </a:r>
          </a:p>
          <a:p>
            <a:pPr algn="ctr"/>
            <a:r>
              <a:rPr lang="fr-FR" sz="600" dirty="0" smtClean="0">
                <a:solidFill>
                  <a:srgbClr val="003B8E"/>
                </a:solidFill>
              </a:rPr>
              <a:t>…</a:t>
            </a:r>
          </a:p>
        </p:txBody>
      </p:sp>
      <p:sp>
        <p:nvSpPr>
          <p:cNvPr id="66" name="ZoneTexte 65"/>
          <p:cNvSpPr txBox="1"/>
          <p:nvPr/>
        </p:nvSpPr>
        <p:spPr>
          <a:xfrm>
            <a:off x="6442943" y="1452255"/>
            <a:ext cx="955711" cy="369332"/>
          </a:xfrm>
          <a:prstGeom prst="rect">
            <a:avLst/>
          </a:prstGeom>
          <a:noFill/>
        </p:spPr>
        <p:txBody>
          <a:bodyPr wrap="none" rtlCol="0">
            <a:spAutoFit/>
          </a:bodyPr>
          <a:lstStyle/>
          <a:p>
            <a:pPr algn="ctr"/>
            <a:r>
              <a:rPr lang="fr-FR" sz="600" dirty="0" smtClean="0">
                <a:solidFill>
                  <a:srgbClr val="003B8E"/>
                </a:solidFill>
              </a:rPr>
              <a:t>STATION DE LAVAGE</a:t>
            </a:r>
          </a:p>
          <a:p>
            <a:pPr algn="ctr"/>
            <a:r>
              <a:rPr lang="fr-FR" sz="600" dirty="0" smtClean="0">
                <a:solidFill>
                  <a:srgbClr val="003B8E"/>
                </a:solidFill>
              </a:rPr>
              <a:t>CHANTIER</a:t>
            </a:r>
          </a:p>
          <a:p>
            <a:pPr algn="ctr"/>
            <a:r>
              <a:rPr lang="fr-FR" sz="600" dirty="0" smtClean="0">
                <a:solidFill>
                  <a:srgbClr val="003B8E"/>
                </a:solidFill>
              </a:rPr>
              <a:t>…</a:t>
            </a:r>
          </a:p>
        </p:txBody>
      </p:sp>
      <p:sp>
        <p:nvSpPr>
          <p:cNvPr id="67" name="Flèche vers le bas 66"/>
          <p:cNvSpPr/>
          <p:nvPr/>
        </p:nvSpPr>
        <p:spPr>
          <a:xfrm>
            <a:off x="6370943" y="2663840"/>
            <a:ext cx="144000" cy="324326"/>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68" name="Flèche vers le bas 67"/>
          <p:cNvSpPr/>
          <p:nvPr/>
        </p:nvSpPr>
        <p:spPr>
          <a:xfrm>
            <a:off x="5639918" y="2651661"/>
            <a:ext cx="144000" cy="324326"/>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69" name="ZoneTexte 68"/>
          <p:cNvSpPr txBox="1"/>
          <p:nvPr/>
        </p:nvSpPr>
        <p:spPr>
          <a:xfrm>
            <a:off x="6830840" y="3251576"/>
            <a:ext cx="1241045" cy="276999"/>
          </a:xfrm>
          <a:prstGeom prst="rect">
            <a:avLst/>
          </a:prstGeom>
          <a:noFill/>
        </p:spPr>
        <p:txBody>
          <a:bodyPr wrap="none" rtlCol="0">
            <a:spAutoFit/>
          </a:bodyPr>
          <a:lstStyle/>
          <a:p>
            <a:r>
              <a:rPr lang="fr-FR" sz="600" dirty="0" smtClean="0">
                <a:solidFill>
                  <a:srgbClr val="003B8E"/>
                </a:solidFill>
              </a:rPr>
              <a:t>EAUX D’EXHAURE</a:t>
            </a:r>
          </a:p>
          <a:p>
            <a:r>
              <a:rPr lang="fr-FR" sz="600" dirty="0" smtClean="0">
                <a:solidFill>
                  <a:srgbClr val="003B8E"/>
                </a:solidFill>
              </a:rPr>
              <a:t>DES PUITS ET DESCENDERIES</a:t>
            </a:r>
          </a:p>
        </p:txBody>
      </p:sp>
      <p:sp>
        <p:nvSpPr>
          <p:cNvPr id="70" name="ZoneTexte 69"/>
          <p:cNvSpPr txBox="1"/>
          <p:nvPr/>
        </p:nvSpPr>
        <p:spPr>
          <a:xfrm>
            <a:off x="3695677" y="2132856"/>
            <a:ext cx="753732" cy="369332"/>
          </a:xfrm>
          <a:prstGeom prst="rect">
            <a:avLst/>
          </a:prstGeom>
          <a:noFill/>
        </p:spPr>
        <p:txBody>
          <a:bodyPr wrap="none" rtlCol="0">
            <a:spAutoFit/>
          </a:bodyPr>
          <a:lstStyle/>
          <a:p>
            <a:r>
              <a:rPr lang="fr-FR" sz="600" dirty="0" smtClean="0">
                <a:solidFill>
                  <a:srgbClr val="003B8E"/>
                </a:solidFill>
              </a:rPr>
              <a:t>PARKINGS</a:t>
            </a:r>
          </a:p>
          <a:p>
            <a:r>
              <a:rPr lang="fr-FR" sz="600" dirty="0" smtClean="0">
                <a:solidFill>
                  <a:srgbClr val="003B8E"/>
                </a:solidFill>
              </a:rPr>
              <a:t>TOITURES</a:t>
            </a:r>
          </a:p>
          <a:p>
            <a:r>
              <a:rPr lang="fr-FR" sz="600" dirty="0" smtClean="0">
                <a:solidFill>
                  <a:srgbClr val="003B8E"/>
                </a:solidFill>
              </a:rPr>
              <a:t>ESPACES VERTS</a:t>
            </a:r>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38" name="ZoneTexte 37"/>
          <p:cNvSpPr txBox="1"/>
          <p:nvPr/>
        </p:nvSpPr>
        <p:spPr>
          <a:xfrm>
            <a:off x="7512722" y="3966998"/>
            <a:ext cx="657552" cy="276999"/>
          </a:xfrm>
          <a:prstGeom prst="rect">
            <a:avLst/>
          </a:prstGeom>
          <a:noFill/>
        </p:spPr>
        <p:txBody>
          <a:bodyPr wrap="none" rtlCol="0">
            <a:spAutoFit/>
          </a:bodyPr>
          <a:lstStyle/>
          <a:p>
            <a:r>
              <a:rPr lang="fr-FR" sz="600" dirty="0" smtClean="0">
                <a:solidFill>
                  <a:srgbClr val="003B8E"/>
                </a:solidFill>
              </a:rPr>
              <a:t>MESURES</a:t>
            </a:r>
            <a:r>
              <a:rPr lang="fr-FR" sz="600" dirty="0">
                <a:solidFill>
                  <a:srgbClr val="003B8E"/>
                </a:solidFill>
              </a:rPr>
              <a:t> </a:t>
            </a:r>
            <a:r>
              <a:rPr lang="fr-FR" sz="600" dirty="0" smtClean="0">
                <a:solidFill>
                  <a:srgbClr val="003B8E"/>
                </a:solidFill>
              </a:rPr>
              <a:t>ET</a:t>
            </a:r>
          </a:p>
          <a:p>
            <a:r>
              <a:rPr lang="fr-FR" sz="600" dirty="0" smtClean="0">
                <a:solidFill>
                  <a:srgbClr val="003B8E"/>
                </a:solidFill>
              </a:rPr>
              <a:t>TRAITEMENT</a:t>
            </a:r>
          </a:p>
        </p:txBody>
      </p:sp>
      <p:sp>
        <p:nvSpPr>
          <p:cNvPr id="3" name="Ellipse 2"/>
          <p:cNvSpPr/>
          <p:nvPr/>
        </p:nvSpPr>
        <p:spPr>
          <a:xfrm>
            <a:off x="3913402" y="3628182"/>
            <a:ext cx="840319" cy="968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71" name="Ellipse 70"/>
          <p:cNvSpPr/>
          <p:nvPr/>
        </p:nvSpPr>
        <p:spPr>
          <a:xfrm>
            <a:off x="3419872" y="4725144"/>
            <a:ext cx="1512168" cy="1124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12</a:t>
            </a:fld>
            <a:endParaRPr lang="fr-FR" dirty="0"/>
          </a:p>
        </p:txBody>
      </p:sp>
    </p:spTree>
    <p:extLst>
      <p:ext uri="{BB962C8B-B14F-4D97-AF65-F5344CB8AC3E}">
        <p14:creationId xmlns:p14="http://schemas.microsoft.com/office/powerpoint/2010/main" val="3666488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79" y="71414"/>
            <a:ext cx="7322017" cy="714380"/>
          </a:xfrm>
        </p:spPr>
        <p:txBody>
          <a:bodyPr>
            <a:normAutofit fontScale="90000"/>
          </a:bodyPr>
          <a:lstStyle/>
          <a:p>
            <a:r>
              <a:rPr lang="fr-FR" dirty="0" smtClean="0"/>
              <a:t>Présentation du 11 avril : Les rejets de la Zone Descenderies</a:t>
            </a:r>
            <a:endParaRPr lang="fr-FR" dirty="0"/>
          </a:p>
        </p:txBody>
      </p:sp>
      <p:sp>
        <p:nvSpPr>
          <p:cNvPr id="4" name="Espace réservé de la date 3"/>
          <p:cNvSpPr>
            <a:spLocks noGrp="1"/>
          </p:cNvSpPr>
          <p:nvPr>
            <p:ph type="dt" sz="half" idx="2"/>
          </p:nvPr>
        </p:nvSpPr>
        <p:spPr>
          <a:xfrm>
            <a:off x="6741068" y="6454448"/>
            <a:ext cx="1388672" cy="365125"/>
          </a:xfrm>
        </p:spPr>
        <p:txBody>
          <a:bodyPr/>
          <a:lstStyle/>
          <a:p>
            <a:fld id="{5298D224-68CD-46DA-87B1-B11B2A8C4B9D}" type="datetime1">
              <a:rPr lang="fr-FR" smtClean="0"/>
              <a:t>31/05/2018</a:t>
            </a:fld>
            <a:endParaRPr lang="fr-FR" dirty="0"/>
          </a:p>
        </p:txBody>
      </p:sp>
      <p:pic>
        <p:nvPicPr>
          <p:cNvPr id="21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0677" y="1124744"/>
            <a:ext cx="7674124" cy="4717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7" name="Flèche vers le bas 216"/>
          <p:cNvSpPr/>
          <p:nvPr/>
        </p:nvSpPr>
        <p:spPr>
          <a:xfrm>
            <a:off x="1370767" y="4509120"/>
            <a:ext cx="180020" cy="36004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18" name="Flèche vers le bas 217"/>
          <p:cNvSpPr/>
          <p:nvPr/>
        </p:nvSpPr>
        <p:spPr>
          <a:xfrm>
            <a:off x="3585013" y="4509120"/>
            <a:ext cx="180020" cy="36004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19" name="Flèche vers le bas 218"/>
          <p:cNvSpPr/>
          <p:nvPr/>
        </p:nvSpPr>
        <p:spPr>
          <a:xfrm>
            <a:off x="7185413" y="4509120"/>
            <a:ext cx="180020" cy="36004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20" name="Demi-tour 219"/>
          <p:cNvSpPr/>
          <p:nvPr/>
        </p:nvSpPr>
        <p:spPr>
          <a:xfrm flipH="1" flipV="1">
            <a:off x="4449073" y="4365104"/>
            <a:ext cx="360040" cy="288032"/>
          </a:xfrm>
          <a:prstGeom prst="uturnArrow">
            <a:avLst>
              <a:gd name="adj1" fmla="val 13936"/>
              <a:gd name="adj2" fmla="val 15139"/>
              <a:gd name="adj3" fmla="val 38829"/>
              <a:gd name="adj4" fmla="val 43750"/>
              <a:gd name="adj5" fmla="val 10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1"/>
              </a:solidFill>
            </a:endParaRPr>
          </a:p>
        </p:txBody>
      </p:sp>
      <p:sp>
        <p:nvSpPr>
          <p:cNvPr id="221" name="Organigramme : Alternative 220"/>
          <p:cNvSpPr/>
          <p:nvPr/>
        </p:nvSpPr>
        <p:spPr>
          <a:xfrm>
            <a:off x="488669" y="1412776"/>
            <a:ext cx="7488832" cy="3276364"/>
          </a:xfrm>
          <a:prstGeom prst="flowChartAlternateProcess">
            <a:avLst/>
          </a:pr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22" name="ZoneTexte 221"/>
          <p:cNvSpPr txBox="1"/>
          <p:nvPr/>
        </p:nvSpPr>
        <p:spPr>
          <a:xfrm>
            <a:off x="5220072" y="1196752"/>
            <a:ext cx="2351926" cy="276999"/>
          </a:xfrm>
          <a:prstGeom prst="rect">
            <a:avLst/>
          </a:prstGeom>
          <a:noFill/>
        </p:spPr>
        <p:txBody>
          <a:bodyPr wrap="none" rtlCol="0">
            <a:spAutoFit/>
          </a:bodyPr>
          <a:lstStyle/>
          <a:p>
            <a:r>
              <a:rPr lang="fr-FR" sz="1200" dirty="0" smtClean="0">
                <a:solidFill>
                  <a:schemeClr val="accent5"/>
                </a:solidFill>
              </a:rPr>
              <a:t>Périmètre Zone Descenderies</a:t>
            </a:r>
          </a:p>
        </p:txBody>
      </p:sp>
      <p:sp>
        <p:nvSpPr>
          <p:cNvPr id="223" name="ZoneTexte 222"/>
          <p:cNvSpPr txBox="1"/>
          <p:nvPr/>
        </p:nvSpPr>
        <p:spPr>
          <a:xfrm>
            <a:off x="1715768" y="1521078"/>
            <a:ext cx="861133" cy="215444"/>
          </a:xfrm>
          <a:prstGeom prst="rect">
            <a:avLst/>
          </a:prstGeom>
          <a:noFill/>
        </p:spPr>
        <p:txBody>
          <a:bodyPr wrap="none" rtlCol="0">
            <a:spAutoFit/>
          </a:bodyPr>
          <a:lstStyle/>
          <a:p>
            <a:r>
              <a:rPr lang="fr-FR" sz="800" dirty="0" smtClean="0">
                <a:solidFill>
                  <a:srgbClr val="003B8E"/>
                </a:solidFill>
              </a:rPr>
              <a:t>Précipitations</a:t>
            </a:r>
          </a:p>
        </p:txBody>
      </p:sp>
      <p:sp>
        <p:nvSpPr>
          <p:cNvPr id="224" name="Flèche vers le bas 223"/>
          <p:cNvSpPr/>
          <p:nvPr/>
        </p:nvSpPr>
        <p:spPr>
          <a:xfrm>
            <a:off x="1856821" y="2708920"/>
            <a:ext cx="144000" cy="324326"/>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25" name="Flèche vers le bas 224"/>
          <p:cNvSpPr/>
          <p:nvPr/>
        </p:nvSpPr>
        <p:spPr>
          <a:xfrm>
            <a:off x="4449109" y="2636912"/>
            <a:ext cx="144000" cy="324326"/>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26" name="Flèche vers le bas 225"/>
          <p:cNvSpPr/>
          <p:nvPr/>
        </p:nvSpPr>
        <p:spPr>
          <a:xfrm>
            <a:off x="3765033" y="2636912"/>
            <a:ext cx="144000" cy="324326"/>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cxnSp>
        <p:nvCxnSpPr>
          <p:cNvPr id="227" name="Connecteur en angle 226"/>
          <p:cNvCxnSpPr/>
          <p:nvPr/>
        </p:nvCxnSpPr>
        <p:spPr>
          <a:xfrm rot="16200000" flipV="1">
            <a:off x="6465333" y="1916832"/>
            <a:ext cx="504056" cy="504056"/>
          </a:xfrm>
          <a:prstGeom prst="bentConnector3">
            <a:avLst/>
          </a:prstGeom>
          <a:ln w="34925" cmpd="sng">
            <a:solidFill>
              <a:srgbClr val="FF99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8" name="Connecteur droit avec flèche 227"/>
          <p:cNvCxnSpPr/>
          <p:nvPr/>
        </p:nvCxnSpPr>
        <p:spPr>
          <a:xfrm flipV="1">
            <a:off x="7041397" y="2166020"/>
            <a:ext cx="1193404" cy="2840"/>
          </a:xfrm>
          <a:prstGeom prst="straightConnector1">
            <a:avLst/>
          </a:prstGeom>
          <a:ln w="34925">
            <a:solidFill>
              <a:srgbClr val="FF99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29" name="Croix 228"/>
          <p:cNvSpPr>
            <a:spLocks noChangeAspect="1"/>
          </p:cNvSpPr>
          <p:nvPr/>
        </p:nvSpPr>
        <p:spPr>
          <a:xfrm rot="18735340">
            <a:off x="6865026" y="2024860"/>
            <a:ext cx="316738" cy="288000"/>
          </a:xfrm>
          <a:prstGeom prst="plus">
            <a:avLst>
              <a:gd name="adj" fmla="val 415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30" name="Flèche vers le bas 229"/>
          <p:cNvSpPr/>
          <p:nvPr/>
        </p:nvSpPr>
        <p:spPr>
          <a:xfrm>
            <a:off x="7023395" y="2924944"/>
            <a:ext cx="90010" cy="943615"/>
          </a:xfrm>
          <a:prstGeom prst="downArrow">
            <a:avLst/>
          </a:prstGeom>
          <a:solidFill>
            <a:schemeClr val="bg2">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grpSp>
        <p:nvGrpSpPr>
          <p:cNvPr id="231" name="Groupe 230"/>
          <p:cNvGrpSpPr/>
          <p:nvPr/>
        </p:nvGrpSpPr>
        <p:grpSpPr>
          <a:xfrm>
            <a:off x="6906174" y="3299922"/>
            <a:ext cx="215736" cy="270602"/>
            <a:chOff x="-2277144" y="1084838"/>
            <a:chExt cx="800472" cy="872480"/>
          </a:xfrm>
          <a:solidFill>
            <a:srgbClr val="92D050"/>
          </a:solidFill>
        </p:grpSpPr>
        <p:sp>
          <p:nvSpPr>
            <p:cNvPr id="232" name="Bande diagonale 231"/>
            <p:cNvSpPr/>
            <p:nvPr/>
          </p:nvSpPr>
          <p:spPr>
            <a:xfrm>
              <a:off x="-1836712" y="1335251"/>
              <a:ext cx="360040" cy="581581"/>
            </a:xfrm>
            <a:prstGeom prst="diagStrip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1"/>
                </a:solidFill>
              </a:endParaRPr>
            </a:p>
          </p:txBody>
        </p:sp>
        <p:sp>
          <p:nvSpPr>
            <p:cNvPr id="233" name="Bande diagonale 232"/>
            <p:cNvSpPr/>
            <p:nvPr/>
          </p:nvSpPr>
          <p:spPr>
            <a:xfrm flipH="1">
              <a:off x="-2277144" y="1084838"/>
              <a:ext cx="440432" cy="872480"/>
            </a:xfrm>
            <a:prstGeom prst="diagStrip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chemeClr val="tx1"/>
                </a:solidFill>
              </a:endParaRPr>
            </a:p>
          </p:txBody>
        </p:sp>
      </p:grpSp>
      <p:sp>
        <p:nvSpPr>
          <p:cNvPr id="234" name="Flèche vers le bas 233"/>
          <p:cNvSpPr/>
          <p:nvPr/>
        </p:nvSpPr>
        <p:spPr>
          <a:xfrm>
            <a:off x="7365433" y="3618373"/>
            <a:ext cx="90010" cy="288000"/>
          </a:xfrm>
          <a:prstGeom prst="downArrow">
            <a:avLst/>
          </a:prstGeom>
          <a:solidFill>
            <a:schemeClr val="bg2">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35" name="Flèche vers le bas 234"/>
          <p:cNvSpPr/>
          <p:nvPr/>
        </p:nvSpPr>
        <p:spPr>
          <a:xfrm>
            <a:off x="3765033" y="3601764"/>
            <a:ext cx="90010" cy="288000"/>
          </a:xfrm>
          <a:prstGeom prst="downArrow">
            <a:avLst/>
          </a:prstGeom>
          <a:solidFill>
            <a:schemeClr val="bg2">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36" name="Flèche vers le bas 235"/>
          <p:cNvSpPr/>
          <p:nvPr/>
        </p:nvSpPr>
        <p:spPr>
          <a:xfrm>
            <a:off x="1533411" y="3628182"/>
            <a:ext cx="90010" cy="288000"/>
          </a:xfrm>
          <a:prstGeom prst="downArrow">
            <a:avLst/>
          </a:prstGeom>
          <a:solidFill>
            <a:schemeClr val="bg2">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cxnSp>
        <p:nvCxnSpPr>
          <p:cNvPr id="237" name="Connecteur droit avec flèche 236"/>
          <p:cNvCxnSpPr/>
          <p:nvPr/>
        </p:nvCxnSpPr>
        <p:spPr>
          <a:xfrm flipH="1" flipV="1">
            <a:off x="2792925" y="3140968"/>
            <a:ext cx="720080" cy="775214"/>
          </a:xfrm>
          <a:prstGeom prst="straightConnector1">
            <a:avLst/>
          </a:prstGeom>
          <a:ln w="15875">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38" name="Connecteur droit avec flèche 237"/>
          <p:cNvCxnSpPr/>
          <p:nvPr/>
        </p:nvCxnSpPr>
        <p:spPr>
          <a:xfrm flipV="1">
            <a:off x="2792925" y="2619055"/>
            <a:ext cx="432048" cy="504056"/>
          </a:xfrm>
          <a:prstGeom prst="straightConnector1">
            <a:avLst/>
          </a:prstGeom>
          <a:ln w="15875">
            <a:solidFill>
              <a:schemeClr val="bg2">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9" name="Connecteur droit avec flèche 238"/>
          <p:cNvCxnSpPr/>
          <p:nvPr/>
        </p:nvCxnSpPr>
        <p:spPr>
          <a:xfrm flipV="1">
            <a:off x="2792925" y="2636912"/>
            <a:ext cx="1440160" cy="504056"/>
          </a:xfrm>
          <a:prstGeom prst="straightConnector1">
            <a:avLst/>
          </a:prstGeom>
          <a:ln w="15875">
            <a:solidFill>
              <a:schemeClr val="bg2">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40" name="ZoneTexte 239"/>
          <p:cNvSpPr txBox="1"/>
          <p:nvPr/>
        </p:nvSpPr>
        <p:spPr>
          <a:xfrm>
            <a:off x="2479383" y="3027779"/>
            <a:ext cx="673582" cy="338554"/>
          </a:xfrm>
          <a:prstGeom prst="rect">
            <a:avLst/>
          </a:prstGeom>
          <a:noFill/>
        </p:spPr>
        <p:txBody>
          <a:bodyPr wrap="none" rtlCol="0">
            <a:spAutoFit/>
          </a:bodyPr>
          <a:lstStyle/>
          <a:p>
            <a:r>
              <a:rPr lang="fr-FR" sz="800" dirty="0" smtClean="0">
                <a:solidFill>
                  <a:srgbClr val="003B8E"/>
                </a:solidFill>
              </a:rPr>
              <a:t>Recyclage</a:t>
            </a:r>
          </a:p>
          <a:p>
            <a:r>
              <a:rPr lang="fr-FR" sz="800" dirty="0" smtClean="0">
                <a:solidFill>
                  <a:srgbClr val="003B8E"/>
                </a:solidFill>
              </a:rPr>
              <a:t>des eaux</a:t>
            </a:r>
          </a:p>
        </p:txBody>
      </p:sp>
      <p:cxnSp>
        <p:nvCxnSpPr>
          <p:cNvPr id="241" name="Connecteur droit avec flèche 240"/>
          <p:cNvCxnSpPr/>
          <p:nvPr/>
        </p:nvCxnSpPr>
        <p:spPr>
          <a:xfrm flipV="1">
            <a:off x="1715768" y="3140968"/>
            <a:ext cx="1077157" cy="775214"/>
          </a:xfrm>
          <a:prstGeom prst="straightConnector1">
            <a:avLst/>
          </a:prstGeom>
          <a:ln w="15875">
            <a:solidFill>
              <a:schemeClr val="bg2">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42" name="ZoneTexte 241"/>
          <p:cNvSpPr txBox="1"/>
          <p:nvPr/>
        </p:nvSpPr>
        <p:spPr>
          <a:xfrm>
            <a:off x="6060211" y="1542433"/>
            <a:ext cx="729687" cy="338554"/>
          </a:xfrm>
          <a:prstGeom prst="rect">
            <a:avLst/>
          </a:prstGeom>
          <a:noFill/>
          <a:ln w="3175">
            <a:solidFill>
              <a:schemeClr val="tx1"/>
            </a:solidFill>
          </a:ln>
        </p:spPr>
        <p:txBody>
          <a:bodyPr wrap="none" rtlCol="0">
            <a:spAutoFit/>
          </a:bodyPr>
          <a:lstStyle/>
          <a:p>
            <a:pPr algn="ctr"/>
            <a:r>
              <a:rPr lang="fr-FR" sz="800" dirty="0" smtClean="0">
                <a:solidFill>
                  <a:srgbClr val="003B8E"/>
                </a:solidFill>
              </a:rPr>
              <a:t>Traitement</a:t>
            </a:r>
          </a:p>
          <a:p>
            <a:pPr algn="ctr"/>
            <a:r>
              <a:rPr lang="fr-FR" sz="800" dirty="0" smtClean="0">
                <a:solidFill>
                  <a:srgbClr val="003B8E"/>
                </a:solidFill>
              </a:rPr>
              <a:t> in situ</a:t>
            </a:r>
          </a:p>
        </p:txBody>
      </p:sp>
      <p:sp>
        <p:nvSpPr>
          <p:cNvPr id="243" name="ZoneTexte 242"/>
          <p:cNvSpPr txBox="1"/>
          <p:nvPr/>
        </p:nvSpPr>
        <p:spPr>
          <a:xfrm>
            <a:off x="8234801" y="1999583"/>
            <a:ext cx="729687" cy="338554"/>
          </a:xfrm>
          <a:prstGeom prst="rect">
            <a:avLst/>
          </a:prstGeom>
          <a:noFill/>
          <a:ln>
            <a:solidFill>
              <a:schemeClr val="tx1"/>
            </a:solidFill>
          </a:ln>
        </p:spPr>
        <p:txBody>
          <a:bodyPr wrap="none" rtlCol="0">
            <a:spAutoFit/>
          </a:bodyPr>
          <a:lstStyle/>
          <a:p>
            <a:pPr algn="ctr"/>
            <a:r>
              <a:rPr lang="fr-FR" sz="800" dirty="0" smtClean="0">
                <a:solidFill>
                  <a:srgbClr val="003B8E"/>
                </a:solidFill>
              </a:rPr>
              <a:t>Traitement</a:t>
            </a:r>
          </a:p>
          <a:p>
            <a:pPr algn="ctr"/>
            <a:r>
              <a:rPr lang="fr-FR" sz="800" dirty="0" smtClean="0">
                <a:solidFill>
                  <a:srgbClr val="003B8E"/>
                </a:solidFill>
              </a:rPr>
              <a:t> hors site</a:t>
            </a:r>
          </a:p>
        </p:txBody>
      </p:sp>
      <p:sp>
        <p:nvSpPr>
          <p:cNvPr id="244" name="ZoneTexte 243"/>
          <p:cNvSpPr txBox="1"/>
          <p:nvPr/>
        </p:nvSpPr>
        <p:spPr>
          <a:xfrm>
            <a:off x="865984" y="2128633"/>
            <a:ext cx="753732" cy="369332"/>
          </a:xfrm>
          <a:prstGeom prst="rect">
            <a:avLst/>
          </a:prstGeom>
          <a:noFill/>
        </p:spPr>
        <p:txBody>
          <a:bodyPr wrap="none" rtlCol="0">
            <a:spAutoFit/>
          </a:bodyPr>
          <a:lstStyle/>
          <a:p>
            <a:r>
              <a:rPr lang="fr-FR" sz="600" dirty="0" smtClean="0">
                <a:solidFill>
                  <a:srgbClr val="003B8E"/>
                </a:solidFill>
              </a:rPr>
              <a:t>PARKINGS</a:t>
            </a:r>
          </a:p>
          <a:p>
            <a:r>
              <a:rPr lang="fr-FR" sz="600" dirty="0" smtClean="0">
                <a:solidFill>
                  <a:srgbClr val="003B8E"/>
                </a:solidFill>
              </a:rPr>
              <a:t>TOITURES</a:t>
            </a:r>
          </a:p>
          <a:p>
            <a:r>
              <a:rPr lang="fr-FR" sz="600" dirty="0" smtClean="0">
                <a:solidFill>
                  <a:srgbClr val="003B8E"/>
                </a:solidFill>
              </a:rPr>
              <a:t>ESPACES VERTS</a:t>
            </a:r>
          </a:p>
        </p:txBody>
      </p:sp>
      <p:sp>
        <p:nvSpPr>
          <p:cNvPr id="246" name="ZoneTexte 245"/>
          <p:cNvSpPr txBox="1"/>
          <p:nvPr/>
        </p:nvSpPr>
        <p:spPr>
          <a:xfrm>
            <a:off x="428588" y="3927702"/>
            <a:ext cx="731289" cy="276999"/>
          </a:xfrm>
          <a:prstGeom prst="rect">
            <a:avLst/>
          </a:prstGeom>
          <a:noFill/>
        </p:spPr>
        <p:txBody>
          <a:bodyPr wrap="none" rtlCol="0">
            <a:spAutoFit/>
          </a:bodyPr>
          <a:lstStyle/>
          <a:p>
            <a:pPr algn="ctr"/>
            <a:r>
              <a:rPr lang="fr-FR" sz="600" dirty="0" smtClean="0">
                <a:solidFill>
                  <a:srgbClr val="003B8E"/>
                </a:solidFill>
              </a:rPr>
              <a:t>BASSINS </a:t>
            </a:r>
          </a:p>
          <a:p>
            <a:pPr algn="ctr"/>
            <a:r>
              <a:rPr lang="fr-FR" sz="600" dirty="0" smtClean="0">
                <a:solidFill>
                  <a:srgbClr val="003B8E"/>
                </a:solidFill>
              </a:rPr>
              <a:t>QUANTITATIFS</a:t>
            </a:r>
          </a:p>
        </p:txBody>
      </p:sp>
      <p:sp>
        <p:nvSpPr>
          <p:cNvPr id="247" name="ZoneTexte 246"/>
          <p:cNvSpPr txBox="1"/>
          <p:nvPr/>
        </p:nvSpPr>
        <p:spPr>
          <a:xfrm>
            <a:off x="3165857" y="1603988"/>
            <a:ext cx="716864" cy="369332"/>
          </a:xfrm>
          <a:prstGeom prst="rect">
            <a:avLst/>
          </a:prstGeom>
          <a:noFill/>
        </p:spPr>
        <p:txBody>
          <a:bodyPr wrap="none" rtlCol="0">
            <a:spAutoFit/>
          </a:bodyPr>
          <a:lstStyle/>
          <a:p>
            <a:pPr algn="ctr"/>
            <a:r>
              <a:rPr lang="fr-FR" sz="600" dirty="0" smtClean="0">
                <a:solidFill>
                  <a:srgbClr val="003B8E"/>
                </a:solidFill>
              </a:rPr>
              <a:t>BUREAUX</a:t>
            </a:r>
          </a:p>
          <a:p>
            <a:pPr algn="ctr"/>
            <a:r>
              <a:rPr lang="fr-FR" sz="600" dirty="0" smtClean="0">
                <a:solidFill>
                  <a:srgbClr val="003B8E"/>
                </a:solidFill>
              </a:rPr>
              <a:t>RESTAURANTS</a:t>
            </a:r>
          </a:p>
          <a:p>
            <a:pPr algn="ctr"/>
            <a:r>
              <a:rPr lang="fr-FR" sz="600" dirty="0" smtClean="0">
                <a:solidFill>
                  <a:srgbClr val="003B8E"/>
                </a:solidFill>
              </a:rPr>
              <a:t>…</a:t>
            </a:r>
          </a:p>
        </p:txBody>
      </p:sp>
      <p:sp>
        <p:nvSpPr>
          <p:cNvPr id="248" name="ZoneTexte 247"/>
          <p:cNvSpPr txBox="1"/>
          <p:nvPr/>
        </p:nvSpPr>
        <p:spPr>
          <a:xfrm>
            <a:off x="4397739" y="1535165"/>
            <a:ext cx="955711" cy="369332"/>
          </a:xfrm>
          <a:prstGeom prst="rect">
            <a:avLst/>
          </a:prstGeom>
          <a:noFill/>
        </p:spPr>
        <p:txBody>
          <a:bodyPr wrap="none" rtlCol="0">
            <a:spAutoFit/>
          </a:bodyPr>
          <a:lstStyle/>
          <a:p>
            <a:pPr algn="ctr"/>
            <a:r>
              <a:rPr lang="fr-FR" sz="600" dirty="0" smtClean="0">
                <a:solidFill>
                  <a:srgbClr val="003B8E"/>
                </a:solidFill>
              </a:rPr>
              <a:t>STATION DE LAVAGE</a:t>
            </a:r>
          </a:p>
          <a:p>
            <a:pPr algn="ctr"/>
            <a:r>
              <a:rPr lang="fr-FR" sz="600" dirty="0" smtClean="0">
                <a:solidFill>
                  <a:srgbClr val="003B8E"/>
                </a:solidFill>
              </a:rPr>
              <a:t>CHANTIER</a:t>
            </a:r>
          </a:p>
          <a:p>
            <a:pPr algn="ctr"/>
            <a:r>
              <a:rPr lang="fr-FR" sz="600" dirty="0" smtClean="0">
                <a:solidFill>
                  <a:srgbClr val="003B8E"/>
                </a:solidFill>
              </a:rPr>
              <a:t>…</a:t>
            </a:r>
          </a:p>
        </p:txBody>
      </p:sp>
      <p:sp>
        <p:nvSpPr>
          <p:cNvPr id="249" name="ZoneTexte 248"/>
          <p:cNvSpPr txBox="1"/>
          <p:nvPr/>
        </p:nvSpPr>
        <p:spPr>
          <a:xfrm>
            <a:off x="4629093" y="3151973"/>
            <a:ext cx="756938" cy="276999"/>
          </a:xfrm>
          <a:prstGeom prst="rect">
            <a:avLst/>
          </a:prstGeom>
          <a:noFill/>
        </p:spPr>
        <p:txBody>
          <a:bodyPr wrap="none" rtlCol="0">
            <a:spAutoFit/>
          </a:bodyPr>
          <a:lstStyle/>
          <a:p>
            <a:pPr algn="ctr"/>
            <a:r>
              <a:rPr lang="fr-FR" sz="600" dirty="0" smtClean="0">
                <a:solidFill>
                  <a:srgbClr val="003B8E"/>
                </a:solidFill>
              </a:rPr>
              <a:t>RABATTEMENT </a:t>
            </a:r>
          </a:p>
          <a:p>
            <a:pPr algn="ctr"/>
            <a:r>
              <a:rPr lang="fr-FR" sz="600" dirty="0" smtClean="0">
                <a:solidFill>
                  <a:srgbClr val="003B8E"/>
                </a:solidFill>
              </a:rPr>
              <a:t>DE NAPPE</a:t>
            </a:r>
          </a:p>
        </p:txBody>
      </p:sp>
      <p:sp>
        <p:nvSpPr>
          <p:cNvPr id="250" name="ZoneTexte 249"/>
          <p:cNvSpPr txBox="1"/>
          <p:nvPr/>
        </p:nvSpPr>
        <p:spPr>
          <a:xfrm>
            <a:off x="5616018" y="2409418"/>
            <a:ext cx="888385" cy="461665"/>
          </a:xfrm>
          <a:prstGeom prst="rect">
            <a:avLst/>
          </a:prstGeom>
          <a:noFill/>
        </p:spPr>
        <p:txBody>
          <a:bodyPr wrap="none" rtlCol="0">
            <a:spAutoFit/>
          </a:bodyPr>
          <a:lstStyle/>
          <a:p>
            <a:pPr algn="ctr"/>
            <a:r>
              <a:rPr lang="fr-FR" sz="600" dirty="0" smtClean="0">
                <a:solidFill>
                  <a:srgbClr val="003B8E"/>
                </a:solidFill>
              </a:rPr>
              <a:t>EAUX RELEVANT </a:t>
            </a:r>
          </a:p>
          <a:p>
            <a:pPr algn="ctr"/>
            <a:r>
              <a:rPr lang="fr-FR" sz="600" dirty="0" smtClean="0">
                <a:solidFill>
                  <a:srgbClr val="003B8E"/>
                </a:solidFill>
              </a:rPr>
              <a:t>DE LA </a:t>
            </a:r>
          </a:p>
          <a:p>
            <a:pPr algn="ctr"/>
            <a:r>
              <a:rPr lang="fr-FR" sz="600" dirty="0" smtClean="0">
                <a:solidFill>
                  <a:srgbClr val="003B8E"/>
                </a:solidFill>
              </a:rPr>
              <a:t>REGLEMENTATION </a:t>
            </a:r>
          </a:p>
          <a:p>
            <a:pPr algn="ctr"/>
            <a:r>
              <a:rPr lang="fr-FR" sz="600" dirty="0" smtClean="0">
                <a:solidFill>
                  <a:srgbClr val="003B8E"/>
                </a:solidFill>
              </a:rPr>
              <a:t>INB</a:t>
            </a:r>
          </a:p>
        </p:txBody>
      </p:sp>
      <p:sp>
        <p:nvSpPr>
          <p:cNvPr id="251" name="ZoneTexte 250"/>
          <p:cNvSpPr txBox="1"/>
          <p:nvPr/>
        </p:nvSpPr>
        <p:spPr>
          <a:xfrm>
            <a:off x="6569694" y="5842674"/>
            <a:ext cx="1039067" cy="184666"/>
          </a:xfrm>
          <a:prstGeom prst="rect">
            <a:avLst/>
          </a:prstGeom>
          <a:noFill/>
        </p:spPr>
        <p:txBody>
          <a:bodyPr wrap="none" rtlCol="0">
            <a:spAutoFit/>
          </a:bodyPr>
          <a:lstStyle/>
          <a:p>
            <a:r>
              <a:rPr lang="fr-FR" sz="600" dirty="0" smtClean="0">
                <a:solidFill>
                  <a:srgbClr val="003B8E"/>
                </a:solidFill>
              </a:rPr>
              <a:t>REJET LOCAL/DEPORTE</a:t>
            </a:r>
          </a:p>
        </p:txBody>
      </p:sp>
      <p:sp>
        <p:nvSpPr>
          <p:cNvPr id="252" name="ZoneTexte 251"/>
          <p:cNvSpPr txBox="1"/>
          <p:nvPr/>
        </p:nvSpPr>
        <p:spPr>
          <a:xfrm>
            <a:off x="2870088" y="5842674"/>
            <a:ext cx="1039067" cy="184666"/>
          </a:xfrm>
          <a:prstGeom prst="rect">
            <a:avLst/>
          </a:prstGeom>
          <a:noFill/>
        </p:spPr>
        <p:txBody>
          <a:bodyPr wrap="none" rtlCol="0">
            <a:spAutoFit/>
          </a:bodyPr>
          <a:lstStyle/>
          <a:p>
            <a:r>
              <a:rPr lang="fr-FR" sz="600" dirty="0" smtClean="0">
                <a:solidFill>
                  <a:srgbClr val="003B8E"/>
                </a:solidFill>
              </a:rPr>
              <a:t>REJET LOCAL/DEPORTE</a:t>
            </a:r>
          </a:p>
        </p:txBody>
      </p:sp>
      <p:sp>
        <p:nvSpPr>
          <p:cNvPr id="253" name="ZoneTexte 252"/>
          <p:cNvSpPr txBox="1"/>
          <p:nvPr/>
        </p:nvSpPr>
        <p:spPr>
          <a:xfrm>
            <a:off x="881405" y="5842674"/>
            <a:ext cx="660758" cy="184666"/>
          </a:xfrm>
          <a:prstGeom prst="rect">
            <a:avLst/>
          </a:prstGeom>
          <a:noFill/>
        </p:spPr>
        <p:txBody>
          <a:bodyPr wrap="none" rtlCol="0">
            <a:spAutoFit/>
          </a:bodyPr>
          <a:lstStyle/>
          <a:p>
            <a:r>
              <a:rPr lang="fr-FR" sz="600" dirty="0" smtClean="0">
                <a:solidFill>
                  <a:srgbClr val="003B8E"/>
                </a:solidFill>
              </a:rPr>
              <a:t>REJET LOCAL</a:t>
            </a:r>
          </a:p>
        </p:txBody>
      </p:sp>
      <p:sp>
        <p:nvSpPr>
          <p:cNvPr id="254" name="ZoneTexte 253"/>
          <p:cNvSpPr txBox="1"/>
          <p:nvPr/>
        </p:nvSpPr>
        <p:spPr>
          <a:xfrm>
            <a:off x="7275423" y="2497965"/>
            <a:ext cx="518091" cy="184666"/>
          </a:xfrm>
          <a:prstGeom prst="rect">
            <a:avLst/>
          </a:prstGeom>
          <a:noFill/>
        </p:spPr>
        <p:txBody>
          <a:bodyPr wrap="none" rtlCol="0">
            <a:spAutoFit/>
          </a:bodyPr>
          <a:lstStyle/>
          <a:p>
            <a:r>
              <a:rPr lang="fr-FR" sz="600" dirty="0" smtClean="0">
                <a:solidFill>
                  <a:srgbClr val="003B8E"/>
                </a:solidFill>
              </a:rPr>
              <a:t>stockage</a:t>
            </a:r>
          </a:p>
        </p:txBody>
      </p:sp>
      <p:sp>
        <p:nvSpPr>
          <p:cNvPr id="255" name="ZoneTexte 254"/>
          <p:cNvSpPr txBox="1"/>
          <p:nvPr/>
        </p:nvSpPr>
        <p:spPr>
          <a:xfrm>
            <a:off x="4233085" y="4704819"/>
            <a:ext cx="1308371" cy="184666"/>
          </a:xfrm>
          <a:prstGeom prst="rect">
            <a:avLst/>
          </a:prstGeom>
          <a:noFill/>
        </p:spPr>
        <p:txBody>
          <a:bodyPr wrap="none" rtlCol="0">
            <a:spAutoFit/>
          </a:bodyPr>
          <a:lstStyle/>
          <a:p>
            <a:r>
              <a:rPr lang="fr-FR" sz="600" dirty="0" smtClean="0">
                <a:solidFill>
                  <a:srgbClr val="003B8E"/>
                </a:solidFill>
              </a:rPr>
              <a:t>REINJECTION/MILIEU NATUREL</a:t>
            </a:r>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49" name="ZoneTexte 48"/>
          <p:cNvSpPr txBox="1"/>
          <p:nvPr/>
        </p:nvSpPr>
        <p:spPr>
          <a:xfrm>
            <a:off x="611560" y="3002468"/>
            <a:ext cx="668773" cy="553998"/>
          </a:xfrm>
          <a:prstGeom prst="rect">
            <a:avLst/>
          </a:prstGeom>
          <a:noFill/>
        </p:spPr>
        <p:txBody>
          <a:bodyPr wrap="none" rtlCol="0">
            <a:spAutoFit/>
          </a:bodyPr>
          <a:lstStyle/>
          <a:p>
            <a:r>
              <a:rPr lang="fr-FR" sz="600" dirty="0">
                <a:solidFill>
                  <a:srgbClr val="003B8E"/>
                </a:solidFill>
              </a:rPr>
              <a:t>BASSINS </a:t>
            </a:r>
          </a:p>
          <a:p>
            <a:r>
              <a:rPr lang="fr-FR" sz="600" dirty="0" smtClean="0">
                <a:solidFill>
                  <a:srgbClr val="003B8E"/>
                </a:solidFill>
              </a:rPr>
              <a:t>QUALITATIFS</a:t>
            </a:r>
          </a:p>
          <a:p>
            <a:endParaRPr lang="fr-FR" sz="600" dirty="0">
              <a:solidFill>
                <a:srgbClr val="003B8E"/>
              </a:solidFill>
            </a:endParaRPr>
          </a:p>
          <a:p>
            <a:r>
              <a:rPr lang="fr-FR" sz="600" dirty="0" smtClean="0">
                <a:solidFill>
                  <a:srgbClr val="003B8E"/>
                </a:solidFill>
              </a:rPr>
              <a:t>TRAITEMENT</a:t>
            </a:r>
          </a:p>
          <a:p>
            <a:r>
              <a:rPr lang="fr-FR" sz="600" dirty="0" smtClean="0">
                <a:solidFill>
                  <a:srgbClr val="003B8E"/>
                </a:solidFill>
              </a:rPr>
              <a:t> DES EAUX</a:t>
            </a:r>
          </a:p>
        </p:txBody>
      </p:sp>
      <p:sp>
        <p:nvSpPr>
          <p:cNvPr id="50" name="Ellipse 49"/>
          <p:cNvSpPr/>
          <p:nvPr/>
        </p:nvSpPr>
        <p:spPr>
          <a:xfrm>
            <a:off x="1935408" y="4704819"/>
            <a:ext cx="934680" cy="1322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51" name="Ellipse 50"/>
          <p:cNvSpPr/>
          <p:nvPr/>
        </p:nvSpPr>
        <p:spPr>
          <a:xfrm>
            <a:off x="2051720" y="3503504"/>
            <a:ext cx="957229" cy="1077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3" name="Espace réservé du numéro de diapositive 2"/>
          <p:cNvSpPr>
            <a:spLocks noGrp="1"/>
          </p:cNvSpPr>
          <p:nvPr>
            <p:ph type="sldNum" sz="quarter" idx="4"/>
          </p:nvPr>
        </p:nvSpPr>
        <p:spPr/>
        <p:txBody>
          <a:bodyPr/>
          <a:lstStyle/>
          <a:p>
            <a:fld id="{3F31099B-3674-415A-8495-B5B94815B494}" type="slidenum">
              <a:rPr lang="fr-FR" smtClean="0"/>
              <a:pPr/>
              <a:t>13</a:t>
            </a:fld>
            <a:endParaRPr lang="fr-FR" dirty="0"/>
          </a:p>
        </p:txBody>
      </p:sp>
    </p:spTree>
    <p:extLst>
      <p:ext uri="{BB962C8B-B14F-4D97-AF65-F5344CB8AC3E}">
        <p14:creationId xmlns:p14="http://schemas.microsoft.com/office/powerpoint/2010/main" val="947545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Objectifs poursuivis par l’Andra</a:t>
            </a:r>
            <a:endParaRPr lang="fr-FR" dirty="0"/>
          </a:p>
        </p:txBody>
      </p:sp>
      <p:sp>
        <p:nvSpPr>
          <p:cNvPr id="6" name="Espace réservé du contenu 2"/>
          <p:cNvSpPr>
            <a:spLocks noGrp="1"/>
          </p:cNvSpPr>
          <p:nvPr>
            <p:ph idx="1"/>
          </p:nvPr>
        </p:nvSpPr>
        <p:spPr/>
        <p:txBody>
          <a:bodyPr>
            <a:normAutofit fontScale="70000" lnSpcReduction="20000"/>
          </a:bodyPr>
          <a:lstStyle/>
          <a:p>
            <a:r>
              <a:rPr lang="fr-FR" dirty="0" smtClean="0"/>
              <a:t>Garantir la qualité des eaux des cours d’eau et des nappes</a:t>
            </a:r>
          </a:p>
          <a:p>
            <a:pPr lvl="1"/>
            <a:r>
              <a:rPr lang="fr-FR" dirty="0" smtClean="0"/>
              <a:t>Qualité écologique</a:t>
            </a:r>
          </a:p>
          <a:p>
            <a:pPr lvl="1"/>
            <a:r>
              <a:rPr lang="fr-FR" dirty="0" smtClean="0"/>
              <a:t>Qualité physico-chimique y compris radiologique</a:t>
            </a:r>
          </a:p>
          <a:p>
            <a:pPr lvl="2"/>
            <a:r>
              <a:rPr lang="fr-FR" dirty="0"/>
              <a:t>Maitrise de la qualité des eaux sortantes</a:t>
            </a:r>
          </a:p>
          <a:p>
            <a:r>
              <a:rPr lang="fr-FR" dirty="0" smtClean="0"/>
              <a:t>Economiser la ressource : </a:t>
            </a:r>
          </a:p>
          <a:p>
            <a:pPr lvl="1"/>
            <a:r>
              <a:rPr lang="fr-FR" dirty="0" smtClean="0"/>
              <a:t>Optimiser le recyclage des eaux (eaux grises/eaux industrielles)</a:t>
            </a:r>
          </a:p>
          <a:p>
            <a:r>
              <a:rPr lang="fr-FR" dirty="0" smtClean="0"/>
              <a:t>Minimiser l’impact sur les recharges en eau et les captages d’eau</a:t>
            </a:r>
          </a:p>
          <a:p>
            <a:pPr lvl="1"/>
            <a:r>
              <a:rPr lang="fr-FR" dirty="0" smtClean="0"/>
              <a:t>Respecter </a:t>
            </a:r>
            <a:r>
              <a:rPr lang="fr-FR" dirty="0"/>
              <a:t>les bassins </a:t>
            </a:r>
            <a:r>
              <a:rPr lang="fr-FR" dirty="0" smtClean="0"/>
              <a:t>versants</a:t>
            </a:r>
          </a:p>
          <a:p>
            <a:pPr lvl="1"/>
            <a:r>
              <a:rPr lang="fr-FR" dirty="0" smtClean="0"/>
              <a:t>Maintenir l’alimentation des nappes</a:t>
            </a:r>
          </a:p>
          <a:p>
            <a:r>
              <a:rPr lang="fr-FR" dirty="0"/>
              <a:t>M</a:t>
            </a:r>
            <a:r>
              <a:rPr lang="fr-FR" dirty="0" smtClean="0"/>
              <a:t>aintenir la biodiversité </a:t>
            </a:r>
          </a:p>
          <a:p>
            <a:pPr lvl="1"/>
            <a:r>
              <a:rPr lang="fr-FR" dirty="0" smtClean="0"/>
              <a:t>Conserver les zones humides</a:t>
            </a:r>
          </a:p>
          <a:p>
            <a:pPr lvl="1"/>
            <a:r>
              <a:rPr lang="fr-FR" dirty="0" smtClean="0"/>
              <a:t>Respecter les milieux récepteurs</a:t>
            </a:r>
          </a:p>
          <a:p>
            <a:r>
              <a:rPr lang="fr-FR" dirty="0" smtClean="0"/>
              <a:t>Maîtriser le risque d’inondation pour les populations</a:t>
            </a:r>
          </a:p>
          <a:p>
            <a:pPr lvl="1"/>
            <a:r>
              <a:rPr lang="fr-FR" dirty="0" smtClean="0"/>
              <a:t>Maîtriser les rejets d’eau de pluie</a:t>
            </a:r>
          </a:p>
          <a:p>
            <a:pPr lvl="1"/>
            <a:endParaRPr lang="fr-FR" dirty="0"/>
          </a:p>
          <a:p>
            <a:pPr indent="-284400"/>
            <a:r>
              <a:rPr lang="fr-FR" sz="2100" dirty="0" smtClean="0"/>
              <a:t>L’atteinte de ces objectifs nécessitera la mise en place de traitements adaptés en fonction de la sensibilité du milieu récepteur.</a:t>
            </a:r>
          </a:p>
          <a:p>
            <a:pPr marL="1339850" lvl="3" indent="0">
              <a:buNone/>
            </a:pPr>
            <a:endParaRPr lang="fr-FR" dirty="0" smtClean="0"/>
          </a:p>
          <a:p>
            <a:pPr marL="1339850" lvl="3" indent="0">
              <a:buNone/>
            </a:pPr>
            <a:endParaRPr lang="fr-FR" dirty="0"/>
          </a:p>
          <a:p>
            <a:pPr marL="174625" lvl="1" indent="0">
              <a:buNone/>
            </a:pPr>
            <a:endParaRPr lang="fr-FR" dirty="0" smtClean="0"/>
          </a:p>
          <a:p>
            <a:pPr marL="1339850" lvl="3" indent="0">
              <a:buNone/>
            </a:pPr>
            <a:endParaRPr lang="fr-FR" dirty="0"/>
          </a:p>
          <a:p>
            <a:pPr marL="79138" lvl="1" indent="0">
              <a:buNone/>
            </a:pPr>
            <a:endParaRPr lang="fr-FR" dirty="0" smtClean="0"/>
          </a:p>
          <a:p>
            <a:pPr marL="706438" lvl="1" indent="-342900">
              <a:buFontTx/>
              <a:buChar char="-"/>
            </a:pPr>
            <a:endParaRPr lang="fr-FR" dirty="0" smtClean="0"/>
          </a:p>
          <a:p>
            <a:endParaRPr lang="fr-FR" dirty="0"/>
          </a:p>
        </p:txBody>
      </p:sp>
      <p:sp>
        <p:nvSpPr>
          <p:cNvPr id="3" name="Espace réservé de la date 2"/>
          <p:cNvSpPr>
            <a:spLocks noGrp="1"/>
          </p:cNvSpPr>
          <p:nvPr>
            <p:ph type="dt" sz="half" idx="2"/>
          </p:nvPr>
        </p:nvSpPr>
        <p:spPr/>
        <p:txBody>
          <a:bodyPr/>
          <a:lstStyle/>
          <a:p>
            <a:fld id="{3CC43F48-9B96-4201-8DB2-3C8E4F28670D}" type="datetime1">
              <a:rPr lang="fr-FR" smtClean="0"/>
              <a:t>31/05/2018</a:t>
            </a:fld>
            <a:endParaRPr lang="fr-FR" dirty="0"/>
          </a:p>
        </p:txBody>
      </p:sp>
      <p:sp>
        <p:nvSpPr>
          <p:cNvPr id="4" name="Espace réservé du numéro de diapositive 3"/>
          <p:cNvSpPr>
            <a:spLocks noGrp="1"/>
          </p:cNvSpPr>
          <p:nvPr>
            <p:ph type="sldNum" sz="quarter" idx="4"/>
          </p:nvPr>
        </p:nvSpPr>
        <p:spPr/>
        <p:txBody>
          <a:bodyPr/>
          <a:lstStyle/>
          <a:p>
            <a:fld id="{3F31099B-3674-415A-8495-B5B94815B494}" type="slidenum">
              <a:rPr lang="fr-FR" smtClean="0"/>
              <a:pPr/>
              <a:t>14</a:t>
            </a:fld>
            <a:endParaRPr lang="fr-FR" dirty="0"/>
          </a:p>
        </p:txBody>
      </p:sp>
      <p:sp>
        <p:nvSpPr>
          <p:cNvPr id="5" name="Espace réservé du pied de page 4"/>
          <p:cNvSpPr>
            <a:spLocks noGrp="1"/>
          </p:cNvSpPr>
          <p:nvPr>
            <p:ph type="ftr" sz="quarter" idx="3"/>
          </p:nvPr>
        </p:nvSpPr>
        <p:spPr/>
        <p:txBody>
          <a:bodyPr/>
          <a:lstStyle/>
          <a:p>
            <a:pPr algn="ctr"/>
            <a:r>
              <a:rPr lang="fr-FR" smtClean="0"/>
              <a:t>CMHM/IT/18-0029</a:t>
            </a:r>
            <a:endParaRPr lang="fr-FR" dirty="0"/>
          </a:p>
        </p:txBody>
      </p:sp>
    </p:spTree>
    <p:extLst>
      <p:ext uri="{BB962C8B-B14F-4D97-AF65-F5344CB8AC3E}">
        <p14:creationId xmlns:p14="http://schemas.microsoft.com/office/powerpoint/2010/main" val="2883744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79" y="71414"/>
            <a:ext cx="7336661" cy="714380"/>
          </a:xfrm>
        </p:spPr>
        <p:txBody>
          <a:bodyPr>
            <a:normAutofit fontScale="90000"/>
          </a:bodyPr>
          <a:lstStyle/>
          <a:p>
            <a:r>
              <a:rPr lang="fr-FR" dirty="0"/>
              <a:t>Principaux questionnements autour de </a:t>
            </a:r>
            <a:r>
              <a:rPr lang="fr-FR" dirty="0" smtClean="0"/>
              <a:t>l’alimentation en eau</a:t>
            </a:r>
            <a:endParaRPr lang="fr-FR" dirty="0"/>
          </a:p>
        </p:txBody>
      </p:sp>
      <p:sp>
        <p:nvSpPr>
          <p:cNvPr id="3" name="Espace réservé du contenu 2"/>
          <p:cNvSpPr>
            <a:spLocks noGrp="1"/>
          </p:cNvSpPr>
          <p:nvPr>
            <p:ph idx="1"/>
          </p:nvPr>
        </p:nvSpPr>
        <p:spPr>
          <a:xfrm>
            <a:off x="34940" y="1194713"/>
            <a:ext cx="9016200" cy="4857751"/>
          </a:xfrm>
        </p:spPr>
        <p:txBody>
          <a:bodyPr>
            <a:normAutofit/>
          </a:bodyPr>
          <a:lstStyle/>
          <a:p>
            <a:pPr marL="342900" indent="-342900">
              <a:buFont typeface="Arial" panose="020B0604020202020204" pitchFamily="34" charset="0"/>
              <a:buChar char="•"/>
            </a:pPr>
            <a:r>
              <a:rPr lang="fr-FR" dirty="0" smtClean="0"/>
              <a:t>Provenance géographique de l’eau utilisée sur </a:t>
            </a:r>
            <a:r>
              <a:rPr lang="fr-FR" dirty="0" err="1" smtClean="0"/>
              <a:t>Cigéo</a:t>
            </a:r>
            <a:r>
              <a:rPr lang="fr-FR" dirty="0" smtClean="0"/>
              <a:t> ?</a:t>
            </a:r>
          </a:p>
          <a:p>
            <a:pPr marL="342900" indent="-342900">
              <a:buFont typeface="Arial" panose="020B0604020202020204" pitchFamily="34" charset="0"/>
              <a:buChar char="•"/>
            </a:pPr>
            <a:r>
              <a:rPr lang="fr-FR" dirty="0" smtClean="0"/>
              <a:t>Provenance hydrogéologique ou hydrologique de l’eau utilisée sur </a:t>
            </a:r>
            <a:r>
              <a:rPr lang="fr-FR" dirty="0" err="1" smtClean="0"/>
              <a:t>Cigéo</a:t>
            </a:r>
            <a:r>
              <a:rPr lang="fr-FR" dirty="0" smtClean="0"/>
              <a:t> ?</a:t>
            </a:r>
          </a:p>
          <a:p>
            <a:pPr marL="342900" indent="-342900">
              <a:buFont typeface="Arial" panose="020B0604020202020204" pitchFamily="34" charset="0"/>
              <a:buChar char="•"/>
            </a:pPr>
            <a:r>
              <a:rPr lang="fr-FR" dirty="0" smtClean="0"/>
              <a:t>Les besoins en eau de Cigéo peuvent-ils contraindre l’approvisionnement d’autres usagers (accès à la ressource) ?</a:t>
            </a:r>
          </a:p>
          <a:p>
            <a:pPr marL="342900" indent="-342900">
              <a:buFont typeface="Arial" panose="020B0604020202020204" pitchFamily="34" charset="0"/>
              <a:buChar char="•"/>
            </a:pPr>
            <a:r>
              <a:rPr lang="fr-FR" dirty="0" smtClean="0"/>
              <a:t>Les travaux de creusement des descenderies et des puits peuvent-ils avoir un impact sur les nappes ?</a:t>
            </a:r>
          </a:p>
          <a:p>
            <a:pPr marL="342900" indent="-342900">
              <a:buFont typeface="Arial" panose="020B0604020202020204" pitchFamily="34" charset="0"/>
              <a:buChar char="•"/>
            </a:pPr>
            <a:r>
              <a:rPr lang="fr-FR" dirty="0" smtClean="0"/>
              <a:t>La pose de cavaliers de chemin de fer à flanc de thalweg peut-elle modifier l’écoulement des eaux/le régime des cours d’eau ?</a:t>
            </a:r>
          </a:p>
          <a:p>
            <a:pPr marL="342900" indent="-342900">
              <a:buFont typeface="Arial" panose="020B0604020202020204" pitchFamily="34" charset="0"/>
              <a:buChar char="•"/>
            </a:pPr>
            <a:r>
              <a:rPr lang="fr-FR" dirty="0"/>
              <a:t>Quelle gestion des eaux de </a:t>
            </a:r>
            <a:r>
              <a:rPr lang="fr-FR" dirty="0" smtClean="0"/>
              <a:t>ruissellement durant la phase chantier ?</a:t>
            </a:r>
            <a:endParaRPr lang="fr-FR" dirty="0"/>
          </a:p>
          <a:p>
            <a:endParaRPr lang="fr-FR" dirty="0" smtClean="0"/>
          </a:p>
          <a:p>
            <a:endParaRPr lang="fr-FR" dirty="0" smtClean="0"/>
          </a:p>
          <a:p>
            <a:endParaRPr lang="fr-FR" dirty="0"/>
          </a:p>
        </p:txBody>
      </p:sp>
      <p:sp>
        <p:nvSpPr>
          <p:cNvPr id="4" name="Espace réservé de la date 3"/>
          <p:cNvSpPr>
            <a:spLocks noGrp="1"/>
          </p:cNvSpPr>
          <p:nvPr>
            <p:ph type="dt" sz="half" idx="2"/>
          </p:nvPr>
        </p:nvSpPr>
        <p:spPr/>
        <p:txBody>
          <a:bodyPr/>
          <a:lstStyle/>
          <a:p>
            <a:fld id="{75087C7B-F34A-41A2-B31C-3DFEFD6B51B9}" type="datetime1">
              <a:rPr lang="fr-FR" smtClean="0"/>
              <a:t>31/05/2018</a:t>
            </a:fld>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15</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Tree>
    <p:extLst>
      <p:ext uri="{BB962C8B-B14F-4D97-AF65-F5344CB8AC3E}">
        <p14:creationId xmlns:p14="http://schemas.microsoft.com/office/powerpoint/2010/main" val="1422006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79" y="236309"/>
            <a:ext cx="7336661" cy="714380"/>
          </a:xfrm>
        </p:spPr>
        <p:txBody>
          <a:bodyPr>
            <a:normAutofit fontScale="90000"/>
          </a:bodyPr>
          <a:lstStyle/>
          <a:p>
            <a:r>
              <a:rPr lang="fr-FR" dirty="0" smtClean="0"/>
              <a:t>Principaux questionnements autour de la question des rejets	</a:t>
            </a:r>
            <a:endParaRPr lang="fr-FR" dirty="0"/>
          </a:p>
        </p:txBody>
      </p:sp>
      <p:sp>
        <p:nvSpPr>
          <p:cNvPr id="3" name="Espace réservé du contenu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fr-FR" dirty="0" smtClean="0"/>
              <a:t>Cigéo sera-t-il autonome en matière de traitement des eaux ?</a:t>
            </a:r>
          </a:p>
          <a:p>
            <a:pPr marL="342900" indent="-342900">
              <a:buFont typeface="Arial" panose="020B0604020202020204" pitchFamily="34" charset="0"/>
              <a:buChar char="•"/>
            </a:pPr>
            <a:r>
              <a:rPr lang="fr-FR" dirty="0" smtClean="0"/>
              <a:t>Quelles seront les possibilités de recyclage des eaux du site ?</a:t>
            </a:r>
          </a:p>
          <a:p>
            <a:pPr marL="342900" indent="-342900">
              <a:buFont typeface="Arial" panose="020B0604020202020204" pitchFamily="34" charset="0"/>
              <a:buChar char="•"/>
            </a:pPr>
            <a:r>
              <a:rPr lang="fr-FR" dirty="0" smtClean="0"/>
              <a:t>L’utilisation d’eaux épurées provenant d’autres industries est-elle envisageable ?</a:t>
            </a:r>
          </a:p>
          <a:p>
            <a:pPr marL="342900" indent="-342900">
              <a:buFont typeface="Arial" panose="020B0604020202020204" pitchFamily="34" charset="0"/>
              <a:buChar char="•"/>
            </a:pPr>
            <a:r>
              <a:rPr lang="fr-FR" dirty="0" smtClean="0"/>
              <a:t>Combien de points de rejet sont envisagés, et quelle est la capacité du milieu récepteur à recevoir ces rejets ? Quelles seraient les alternatives ?</a:t>
            </a:r>
          </a:p>
          <a:p>
            <a:pPr marL="342900" indent="-342900">
              <a:buFont typeface="Arial" panose="020B0604020202020204" pitchFamily="34" charset="0"/>
              <a:buChar char="•"/>
            </a:pPr>
            <a:r>
              <a:rPr lang="fr-FR" dirty="0" smtClean="0"/>
              <a:t>Les rejets de Cigéo peuvent-ils amener de nouvelles contraintes pour les autres activités économiques ayant des rejets à gérer ?</a:t>
            </a:r>
          </a:p>
          <a:p>
            <a:pPr marL="342900" indent="-342900">
              <a:buFont typeface="Arial" panose="020B0604020202020204" pitchFamily="34" charset="0"/>
              <a:buChar char="•"/>
            </a:pPr>
            <a:r>
              <a:rPr lang="fr-FR" dirty="0" smtClean="0"/>
              <a:t>Existe-t-il un suivi de la faune aquatique ?</a:t>
            </a:r>
          </a:p>
          <a:p>
            <a:pPr marL="342900" indent="-342900">
              <a:buFont typeface="Arial" panose="020B0604020202020204" pitchFamily="34" charset="0"/>
              <a:buChar char="•"/>
            </a:pPr>
            <a:r>
              <a:rPr lang="fr-FR" dirty="0" smtClean="0"/>
              <a:t>Une étude est-elle prévue concernant la modification du lit des rivières en regard du régime d’inondation préexistant dans les vallées ?</a:t>
            </a:r>
          </a:p>
          <a:p>
            <a:endParaRPr lang="fr-FR" dirty="0" smtClean="0"/>
          </a:p>
          <a:p>
            <a:endParaRPr lang="fr-FR" dirty="0"/>
          </a:p>
        </p:txBody>
      </p:sp>
      <p:sp>
        <p:nvSpPr>
          <p:cNvPr id="4" name="Espace réservé de la date 3"/>
          <p:cNvSpPr>
            <a:spLocks noGrp="1"/>
          </p:cNvSpPr>
          <p:nvPr>
            <p:ph type="dt" sz="half" idx="2"/>
          </p:nvPr>
        </p:nvSpPr>
        <p:spPr/>
        <p:txBody>
          <a:bodyPr/>
          <a:lstStyle/>
          <a:p>
            <a:fld id="{055C0314-B8B9-4124-94F7-BE4699845D4A}"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16</a:t>
            </a:fld>
            <a:endParaRPr lang="fr-FR" dirty="0"/>
          </a:p>
        </p:txBody>
      </p:sp>
    </p:spTree>
    <p:extLst>
      <p:ext uri="{BB962C8B-B14F-4D97-AF65-F5344CB8AC3E}">
        <p14:creationId xmlns:p14="http://schemas.microsoft.com/office/powerpoint/2010/main" val="1376754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B8B7211-4951-4AFF-BAB6-A87535D23958}" type="datetime1">
              <a:rPr lang="fr-FR" smtClean="0">
                <a:solidFill>
                  <a:prstClr val="white"/>
                </a:solidFill>
              </a:rPr>
              <a:t>31/05/2018</a:t>
            </a:fld>
            <a:endParaRPr lang="fr-FR" dirty="0">
              <a:solidFill>
                <a:prstClr val="white"/>
              </a:solidFill>
            </a:endParaRPr>
          </a:p>
        </p:txBody>
      </p:sp>
      <p:sp>
        <p:nvSpPr>
          <p:cNvPr id="2" name="Espace réservé du numéro de diapositive 1"/>
          <p:cNvSpPr>
            <a:spLocks noGrp="1"/>
          </p:cNvSpPr>
          <p:nvPr>
            <p:ph type="sldNum" sz="quarter" idx="12"/>
          </p:nvPr>
        </p:nvSpPr>
        <p:spPr/>
        <p:txBody>
          <a:bodyPr/>
          <a:lstStyle/>
          <a:p>
            <a:fld id="{3F31099B-3674-415A-8495-B5B94815B494}" type="slidenum">
              <a:rPr lang="fr-FR" smtClean="0">
                <a:solidFill>
                  <a:prstClr val="white"/>
                </a:solidFill>
              </a:rPr>
              <a:pPr/>
              <a:t>17</a:t>
            </a:fld>
            <a:endParaRPr lang="fr-FR" dirty="0">
              <a:solidFill>
                <a:prstClr val="white"/>
              </a:solidFill>
            </a:endParaRPr>
          </a:p>
        </p:txBody>
      </p:sp>
      <p:sp>
        <p:nvSpPr>
          <p:cNvPr id="6" name="Espace réservé du pied de page 5"/>
          <p:cNvSpPr>
            <a:spLocks noGrp="1"/>
          </p:cNvSpPr>
          <p:nvPr>
            <p:ph type="ftr" sz="quarter" idx="3"/>
          </p:nvPr>
        </p:nvSpPr>
        <p:spPr/>
        <p:txBody>
          <a:bodyPr/>
          <a:lstStyle/>
          <a:p>
            <a:r>
              <a:rPr lang="fr-FR" smtClean="0">
                <a:solidFill>
                  <a:prstClr val="white"/>
                </a:solidFill>
              </a:rPr>
              <a:t>CMHM/IT/18-0029</a:t>
            </a:r>
            <a:endParaRPr lang="fr-FR" dirty="0" smtClean="0">
              <a:solidFill>
                <a:prstClr val="white"/>
              </a:solidFill>
            </a:endParaRPr>
          </a:p>
        </p:txBody>
      </p:sp>
      <p:sp>
        <p:nvSpPr>
          <p:cNvPr id="9" name="Espace réservé du texte 6"/>
          <p:cNvSpPr>
            <a:spLocks noGrp="1"/>
          </p:cNvSpPr>
          <p:nvPr>
            <p:ph type="title"/>
          </p:nvPr>
        </p:nvSpPr>
        <p:spPr/>
        <p:txBody>
          <a:bodyPr/>
          <a:lstStyle/>
          <a:p>
            <a:r>
              <a:rPr lang="fr-FR" dirty="0" smtClean="0"/>
              <a:t>Contexte environnemental : les milieux récepteurs</a:t>
            </a:r>
            <a:endParaRPr lang="fr-FR" dirty="0"/>
          </a:p>
        </p:txBody>
      </p:sp>
    </p:spTree>
    <p:extLst>
      <p:ext uri="{BB962C8B-B14F-4D97-AF65-F5344CB8AC3E}">
        <p14:creationId xmlns:p14="http://schemas.microsoft.com/office/powerpoint/2010/main" val="3806373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Contexte national</a:t>
            </a:r>
            <a:endParaRPr lang="fr-FR" b="1" dirty="0"/>
          </a:p>
        </p:txBody>
      </p:sp>
      <p:sp>
        <p:nvSpPr>
          <p:cNvPr id="7" name="Espace réservé du contenu 6"/>
          <p:cNvSpPr txBox="1">
            <a:spLocks noGrp="1"/>
          </p:cNvSpPr>
          <p:nvPr>
            <p:ph idx="1"/>
          </p:nvPr>
        </p:nvSpPr>
        <p:spPr>
          <a:prstGeom prst="rect">
            <a:avLst/>
          </a:prstGeom>
          <a:noFill/>
        </p:spPr>
        <p:txBody>
          <a:bodyPr wrap="square" rtlCol="0">
            <a:spAutoFit/>
          </a:bodyPr>
          <a:lstStyle/>
          <a:p>
            <a:r>
              <a:rPr lang="fr-FR" sz="1600" b="1" dirty="0" smtClean="0">
                <a:solidFill>
                  <a:schemeClr val="bg1">
                    <a:lumMod val="50000"/>
                  </a:schemeClr>
                </a:solidFill>
              </a:rPr>
              <a:t>La France métropolitaine est partagée en 6 bassins hydrographiques</a:t>
            </a:r>
          </a:p>
        </p:txBody>
      </p:sp>
      <p:sp>
        <p:nvSpPr>
          <p:cNvPr id="4" name="Espace réservé de la date 3"/>
          <p:cNvSpPr>
            <a:spLocks noGrp="1"/>
          </p:cNvSpPr>
          <p:nvPr>
            <p:ph type="dt" sz="half" idx="2"/>
          </p:nvPr>
        </p:nvSpPr>
        <p:spPr/>
        <p:txBody>
          <a:bodyPr/>
          <a:lstStyle/>
          <a:p>
            <a:fld id="{5AB2A904-6D7B-4876-A27E-1A4D87DCD916}" type="datetime1">
              <a:rPr lang="fr-FR" smtClean="0"/>
              <a:t>31/05/2018</a:t>
            </a:fld>
            <a:endParaRPr lang="fr-FR" dirty="0"/>
          </a:p>
        </p:txBody>
      </p:sp>
      <p:sp>
        <p:nvSpPr>
          <p:cNvPr id="3" name="Espace réservé du numéro de diapositive 2"/>
          <p:cNvSpPr>
            <a:spLocks noGrp="1"/>
          </p:cNvSpPr>
          <p:nvPr>
            <p:ph type="sldNum" sz="quarter" idx="4"/>
          </p:nvPr>
        </p:nvSpPr>
        <p:spPr/>
        <p:txBody>
          <a:bodyPr/>
          <a:lstStyle/>
          <a:p>
            <a:fld id="{3F31099B-3674-415A-8495-B5B94815B494}" type="slidenum">
              <a:rPr lang="fr-FR" smtClean="0"/>
              <a:pPr/>
              <a:t>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386" y="1916832"/>
            <a:ext cx="3810000" cy="4048125"/>
          </a:xfrm>
          <a:prstGeom prst="rect">
            <a:avLst/>
          </a:prstGeom>
        </p:spPr>
      </p:pic>
      <p:sp>
        <p:nvSpPr>
          <p:cNvPr id="12" name="ZoneTexte 11"/>
          <p:cNvSpPr txBox="1"/>
          <p:nvPr/>
        </p:nvSpPr>
        <p:spPr>
          <a:xfrm>
            <a:off x="6228184" y="5919083"/>
            <a:ext cx="1080120" cy="246221"/>
          </a:xfrm>
          <a:prstGeom prst="rect">
            <a:avLst/>
          </a:prstGeom>
          <a:noFill/>
        </p:spPr>
        <p:txBody>
          <a:bodyPr wrap="square" rtlCol="0">
            <a:spAutoFit/>
          </a:bodyPr>
          <a:lstStyle/>
          <a:p>
            <a:r>
              <a:rPr lang="fr-FR" sz="1000" i="1" dirty="0" smtClean="0">
                <a:solidFill>
                  <a:srgbClr val="003B8E"/>
                </a:solidFill>
              </a:rPr>
              <a:t>www.cnrs.fr</a:t>
            </a:r>
          </a:p>
        </p:txBody>
      </p:sp>
    </p:spTree>
    <p:extLst>
      <p:ext uri="{BB962C8B-B14F-4D97-AF65-F5344CB8AC3E}">
        <p14:creationId xmlns:p14="http://schemas.microsoft.com/office/powerpoint/2010/main" val="2627576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b="1" dirty="0" smtClean="0">
                <a:latin typeface="Lucida Sans" pitchFamily="34" charset="0"/>
                <a:cs typeface="Lucida Sans Unicode" pitchFamily="34" charset="0"/>
              </a:rPr>
              <a:t>Contexte hydrographique de </a:t>
            </a:r>
            <a:r>
              <a:rPr lang="fr-FR" b="1" dirty="0" err="1" smtClean="0">
                <a:latin typeface="Lucida Sans" pitchFamily="34" charset="0"/>
                <a:cs typeface="Lucida Sans Unicode" pitchFamily="34" charset="0"/>
              </a:rPr>
              <a:t>Cigeo</a:t>
            </a:r>
            <a:endParaRPr lang="fr-FR" dirty="0">
              <a:latin typeface="Lucida Sans" pitchFamily="34" charset="0"/>
              <a:cs typeface="Lucida Sans Unicode" pitchFamily="34" charset="0"/>
            </a:endParaRPr>
          </a:p>
        </p:txBody>
      </p:sp>
      <p:sp>
        <p:nvSpPr>
          <p:cNvPr id="4" name="Espace réservé de la date 3"/>
          <p:cNvSpPr>
            <a:spLocks noGrp="1"/>
          </p:cNvSpPr>
          <p:nvPr>
            <p:ph type="dt" sz="half" idx="2"/>
          </p:nvPr>
        </p:nvSpPr>
        <p:spPr/>
        <p:txBody>
          <a:bodyPr/>
          <a:lstStyle/>
          <a:p>
            <a:fld id="{D39887EA-4378-45F2-B514-47952DAA318C}" type="datetime1">
              <a:rPr lang="fr-FR" smtClean="0">
                <a:latin typeface="Lucida Sans" pitchFamily="34" charset="0"/>
                <a:cs typeface="Lucida Sans Unicode" pitchFamily="34" charset="0"/>
              </a:rPr>
              <a:t>31/05/2018</a:t>
            </a:fld>
            <a:endParaRPr lang="fr-FR" dirty="0">
              <a:latin typeface="Lucida Sans" pitchFamily="34" charset="0"/>
              <a:cs typeface="Lucida Sans Unicode" pitchFamily="34" charset="0"/>
            </a:endParaRPr>
          </a:p>
        </p:txBody>
      </p:sp>
      <p:sp>
        <p:nvSpPr>
          <p:cNvPr id="2" name="Espace réservé du numéro de diapositive 1"/>
          <p:cNvSpPr>
            <a:spLocks noGrp="1"/>
          </p:cNvSpPr>
          <p:nvPr>
            <p:ph type="sldNum" sz="quarter" idx="4"/>
          </p:nvPr>
        </p:nvSpPr>
        <p:spPr/>
        <p:txBody>
          <a:bodyPr/>
          <a:lstStyle/>
          <a:p>
            <a:fld id="{3F31099B-3674-415A-8495-B5B94815B494}" type="slidenum">
              <a:rPr lang="fr-FR" smtClean="0"/>
              <a:pPr/>
              <a:t>19</a:t>
            </a:fld>
            <a:endParaRPr lang="fr-FR" dirty="0"/>
          </a:p>
        </p:txBody>
      </p:sp>
      <p:sp>
        <p:nvSpPr>
          <p:cNvPr id="8" name="Espace réservé du pied de page 7"/>
          <p:cNvSpPr>
            <a:spLocks noGrp="1"/>
          </p:cNvSpPr>
          <p:nvPr>
            <p:ph type="ftr" sz="quarter" idx="3"/>
          </p:nvPr>
        </p:nvSpPr>
        <p:spPr/>
        <p:txBody>
          <a:bodyPr/>
          <a:lstStyle/>
          <a:p>
            <a:pPr algn="ctr"/>
            <a:r>
              <a:rPr lang="fr-FR" smtClean="0">
                <a:latin typeface="Lucida Sans" pitchFamily="34" charset="0"/>
                <a:cs typeface="Lucida Sans Unicode" pitchFamily="34" charset="0"/>
              </a:rPr>
              <a:t>CMHM/IT/18-0029</a:t>
            </a:r>
            <a:endParaRPr lang="fr-FR" dirty="0">
              <a:latin typeface="Lucida Sans" pitchFamily="34" charset="0"/>
              <a:cs typeface="Lucida Sans Unicode" pitchFamily="34" charset="0"/>
            </a:endParaRPr>
          </a:p>
        </p:txBody>
      </p:sp>
      <p:grpSp>
        <p:nvGrpSpPr>
          <p:cNvPr id="30" name="Groupe 29"/>
          <p:cNvGrpSpPr/>
          <p:nvPr/>
        </p:nvGrpSpPr>
        <p:grpSpPr>
          <a:xfrm>
            <a:off x="28866" y="1015048"/>
            <a:ext cx="9115134" cy="5472609"/>
            <a:chOff x="89477" y="1268759"/>
            <a:chExt cx="9115134" cy="5472609"/>
          </a:xfrm>
        </p:grpSpPr>
        <p:sp>
          <p:nvSpPr>
            <p:cNvPr id="32" name="Trapèze 18"/>
            <p:cNvSpPr/>
            <p:nvPr/>
          </p:nvSpPr>
          <p:spPr>
            <a:xfrm rot="19264789">
              <a:off x="3239686" y="2433926"/>
              <a:ext cx="1172659" cy="2600764"/>
            </a:xfrm>
            <a:custGeom>
              <a:avLst/>
              <a:gdLst>
                <a:gd name="connsiteX0" fmla="*/ 0 w 3579384"/>
                <a:gd name="connsiteY0" fmla="*/ 3430887 h 3430887"/>
                <a:gd name="connsiteX1" fmla="*/ 1089821 w 3579384"/>
                <a:gd name="connsiteY1" fmla="*/ 0 h 3430887"/>
                <a:gd name="connsiteX2" fmla="*/ 2489563 w 3579384"/>
                <a:gd name="connsiteY2" fmla="*/ 0 h 3430887"/>
                <a:gd name="connsiteX3" fmla="*/ 3579384 w 3579384"/>
                <a:gd name="connsiteY3" fmla="*/ 3430887 h 3430887"/>
                <a:gd name="connsiteX4" fmla="*/ 0 w 3579384"/>
                <a:gd name="connsiteY4" fmla="*/ 3430887 h 3430887"/>
                <a:gd name="connsiteX0" fmla="*/ 0 w 3609042"/>
                <a:gd name="connsiteY0" fmla="*/ 2495754 h 3430887"/>
                <a:gd name="connsiteX1" fmla="*/ 1119479 w 3609042"/>
                <a:gd name="connsiteY1" fmla="*/ 0 h 3430887"/>
                <a:gd name="connsiteX2" fmla="*/ 2519221 w 3609042"/>
                <a:gd name="connsiteY2" fmla="*/ 0 h 3430887"/>
                <a:gd name="connsiteX3" fmla="*/ 3609042 w 3609042"/>
                <a:gd name="connsiteY3" fmla="*/ 3430887 h 3430887"/>
                <a:gd name="connsiteX4" fmla="*/ 0 w 3609042"/>
                <a:gd name="connsiteY4" fmla="*/ 2495754 h 3430887"/>
                <a:gd name="connsiteX0" fmla="*/ 0 w 3609042"/>
                <a:gd name="connsiteY0" fmla="*/ 2685711 h 3620844"/>
                <a:gd name="connsiteX1" fmla="*/ 746532 w 3609042"/>
                <a:gd name="connsiteY1" fmla="*/ 0 h 3620844"/>
                <a:gd name="connsiteX2" fmla="*/ 2519221 w 3609042"/>
                <a:gd name="connsiteY2" fmla="*/ 189957 h 3620844"/>
                <a:gd name="connsiteX3" fmla="*/ 3609042 w 3609042"/>
                <a:gd name="connsiteY3" fmla="*/ 3620844 h 3620844"/>
                <a:gd name="connsiteX4" fmla="*/ 0 w 3609042"/>
                <a:gd name="connsiteY4" fmla="*/ 2685711 h 3620844"/>
                <a:gd name="connsiteX0" fmla="*/ 0 w 3609042"/>
                <a:gd name="connsiteY0" fmla="*/ 2685711 h 3620844"/>
                <a:gd name="connsiteX1" fmla="*/ 746532 w 3609042"/>
                <a:gd name="connsiteY1" fmla="*/ 0 h 3620844"/>
                <a:gd name="connsiteX2" fmla="*/ 1622874 w 3609042"/>
                <a:gd name="connsiteY2" fmla="*/ 328771 h 3620844"/>
                <a:gd name="connsiteX3" fmla="*/ 3609042 w 3609042"/>
                <a:gd name="connsiteY3" fmla="*/ 3620844 h 3620844"/>
                <a:gd name="connsiteX4" fmla="*/ 0 w 3609042"/>
                <a:gd name="connsiteY4" fmla="*/ 2685711 h 3620844"/>
                <a:gd name="connsiteX0" fmla="*/ 0 w 3609042"/>
                <a:gd name="connsiteY0" fmla="*/ 2685711 h 3620844"/>
                <a:gd name="connsiteX1" fmla="*/ 746532 w 3609042"/>
                <a:gd name="connsiteY1" fmla="*/ 0 h 3620844"/>
                <a:gd name="connsiteX2" fmla="*/ 1499180 w 3609042"/>
                <a:gd name="connsiteY2" fmla="*/ 201556 h 3620844"/>
                <a:gd name="connsiteX3" fmla="*/ 3609042 w 3609042"/>
                <a:gd name="connsiteY3" fmla="*/ 3620844 h 3620844"/>
                <a:gd name="connsiteX4" fmla="*/ 0 w 3609042"/>
                <a:gd name="connsiteY4" fmla="*/ 2685711 h 3620844"/>
                <a:gd name="connsiteX0" fmla="*/ 0 w 3609042"/>
                <a:gd name="connsiteY0" fmla="*/ 2732406 h 3667539"/>
                <a:gd name="connsiteX1" fmla="*/ 783134 w 3609042"/>
                <a:gd name="connsiteY1" fmla="*/ 0 h 3667539"/>
                <a:gd name="connsiteX2" fmla="*/ 1499180 w 3609042"/>
                <a:gd name="connsiteY2" fmla="*/ 248251 h 3667539"/>
                <a:gd name="connsiteX3" fmla="*/ 3609042 w 3609042"/>
                <a:gd name="connsiteY3" fmla="*/ 3667539 h 3667539"/>
                <a:gd name="connsiteX4" fmla="*/ 0 w 3609042"/>
                <a:gd name="connsiteY4" fmla="*/ 2732406 h 3667539"/>
                <a:gd name="connsiteX0" fmla="*/ 0 w 3609042"/>
                <a:gd name="connsiteY0" fmla="*/ 2732406 h 3667539"/>
                <a:gd name="connsiteX1" fmla="*/ 783134 w 3609042"/>
                <a:gd name="connsiteY1" fmla="*/ 0 h 3667539"/>
                <a:gd name="connsiteX2" fmla="*/ 1511350 w 3609042"/>
                <a:gd name="connsiteY2" fmla="*/ 222118 h 3667539"/>
                <a:gd name="connsiteX3" fmla="*/ 3609042 w 3609042"/>
                <a:gd name="connsiteY3" fmla="*/ 3667539 h 3667539"/>
                <a:gd name="connsiteX4" fmla="*/ 0 w 3609042"/>
                <a:gd name="connsiteY4" fmla="*/ 2732406 h 3667539"/>
                <a:gd name="connsiteX0" fmla="*/ 0 w 3609042"/>
                <a:gd name="connsiteY0" fmla="*/ 3450483 h 4385616"/>
                <a:gd name="connsiteX1" fmla="*/ 536497 w 3609042"/>
                <a:gd name="connsiteY1" fmla="*/ 0 h 4385616"/>
                <a:gd name="connsiteX2" fmla="*/ 1511350 w 3609042"/>
                <a:gd name="connsiteY2" fmla="*/ 940195 h 4385616"/>
                <a:gd name="connsiteX3" fmla="*/ 3609042 w 3609042"/>
                <a:gd name="connsiteY3" fmla="*/ 4385616 h 4385616"/>
                <a:gd name="connsiteX4" fmla="*/ 0 w 3609042"/>
                <a:gd name="connsiteY4" fmla="*/ 3450483 h 4385616"/>
                <a:gd name="connsiteX0" fmla="*/ 0 w 3609042"/>
                <a:gd name="connsiteY0" fmla="*/ 3450483 h 4385616"/>
                <a:gd name="connsiteX1" fmla="*/ 536497 w 3609042"/>
                <a:gd name="connsiteY1" fmla="*/ 0 h 4385616"/>
                <a:gd name="connsiteX2" fmla="*/ 1306807 w 3609042"/>
                <a:gd name="connsiteY2" fmla="*/ 212836 h 4385616"/>
                <a:gd name="connsiteX3" fmla="*/ 3609042 w 3609042"/>
                <a:gd name="connsiteY3" fmla="*/ 4385616 h 4385616"/>
                <a:gd name="connsiteX4" fmla="*/ 0 w 3609042"/>
                <a:gd name="connsiteY4" fmla="*/ 3450483 h 4385616"/>
                <a:gd name="connsiteX0" fmla="*/ 0 w 3524095"/>
                <a:gd name="connsiteY0" fmla="*/ 3685561 h 4385616"/>
                <a:gd name="connsiteX1" fmla="*/ 451550 w 3524095"/>
                <a:gd name="connsiteY1" fmla="*/ 0 h 4385616"/>
                <a:gd name="connsiteX2" fmla="*/ 1221860 w 3524095"/>
                <a:gd name="connsiteY2" fmla="*/ 212836 h 4385616"/>
                <a:gd name="connsiteX3" fmla="*/ 3524095 w 3524095"/>
                <a:gd name="connsiteY3" fmla="*/ 4385616 h 4385616"/>
                <a:gd name="connsiteX4" fmla="*/ 0 w 3524095"/>
                <a:gd name="connsiteY4" fmla="*/ 3685561 h 4385616"/>
                <a:gd name="connsiteX0" fmla="*/ 0 w 3685027"/>
                <a:gd name="connsiteY0" fmla="*/ 3685561 h 4614972"/>
                <a:gd name="connsiteX1" fmla="*/ 451550 w 3685027"/>
                <a:gd name="connsiteY1" fmla="*/ 0 h 4614972"/>
                <a:gd name="connsiteX2" fmla="*/ 1221860 w 3685027"/>
                <a:gd name="connsiteY2" fmla="*/ 212836 h 4614972"/>
                <a:gd name="connsiteX3" fmla="*/ 3685027 w 3685027"/>
                <a:gd name="connsiteY3" fmla="*/ 4614972 h 4614972"/>
                <a:gd name="connsiteX4" fmla="*/ 0 w 3685027"/>
                <a:gd name="connsiteY4" fmla="*/ 3685561 h 4614972"/>
                <a:gd name="connsiteX0" fmla="*/ 0 w 3795779"/>
                <a:gd name="connsiteY0" fmla="*/ 2783025 h 4614972"/>
                <a:gd name="connsiteX1" fmla="*/ 562302 w 3795779"/>
                <a:gd name="connsiteY1" fmla="*/ 0 h 4614972"/>
                <a:gd name="connsiteX2" fmla="*/ 1332612 w 3795779"/>
                <a:gd name="connsiteY2" fmla="*/ 212836 h 4614972"/>
                <a:gd name="connsiteX3" fmla="*/ 3795779 w 3795779"/>
                <a:gd name="connsiteY3" fmla="*/ 4614972 h 4614972"/>
                <a:gd name="connsiteX4" fmla="*/ 0 w 3795779"/>
                <a:gd name="connsiteY4" fmla="*/ 2783025 h 4614972"/>
                <a:gd name="connsiteX0" fmla="*/ 0 w 3635052"/>
                <a:gd name="connsiteY0" fmla="*/ 2783025 h 3535858"/>
                <a:gd name="connsiteX1" fmla="*/ 562302 w 3635052"/>
                <a:gd name="connsiteY1" fmla="*/ 0 h 3535858"/>
                <a:gd name="connsiteX2" fmla="*/ 1332612 w 3635052"/>
                <a:gd name="connsiteY2" fmla="*/ 212836 h 3535858"/>
                <a:gd name="connsiteX3" fmla="*/ 3635052 w 3635052"/>
                <a:gd name="connsiteY3" fmla="*/ 3535858 h 3535858"/>
                <a:gd name="connsiteX4" fmla="*/ 0 w 3635052"/>
                <a:gd name="connsiteY4" fmla="*/ 2783025 h 3535858"/>
                <a:gd name="connsiteX0" fmla="*/ 0 w 3621916"/>
                <a:gd name="connsiteY0" fmla="*/ 3092793 h 3535858"/>
                <a:gd name="connsiteX1" fmla="*/ 549166 w 3621916"/>
                <a:gd name="connsiteY1" fmla="*/ 0 h 3535858"/>
                <a:gd name="connsiteX2" fmla="*/ 1319476 w 3621916"/>
                <a:gd name="connsiteY2" fmla="*/ 212836 h 3535858"/>
                <a:gd name="connsiteX3" fmla="*/ 3621916 w 3621916"/>
                <a:gd name="connsiteY3" fmla="*/ 3535858 h 3535858"/>
                <a:gd name="connsiteX4" fmla="*/ 0 w 3621916"/>
                <a:gd name="connsiteY4" fmla="*/ 3092793 h 3535858"/>
                <a:gd name="connsiteX0" fmla="*/ 0 w 2465942"/>
                <a:gd name="connsiteY0" fmla="*/ 3092793 h 3092793"/>
                <a:gd name="connsiteX1" fmla="*/ 549166 w 2465942"/>
                <a:gd name="connsiteY1" fmla="*/ 0 h 3092793"/>
                <a:gd name="connsiteX2" fmla="*/ 1319476 w 2465942"/>
                <a:gd name="connsiteY2" fmla="*/ 212836 h 3092793"/>
                <a:gd name="connsiteX3" fmla="*/ 2465942 w 2465942"/>
                <a:gd name="connsiteY3" fmla="*/ 2797610 h 3092793"/>
                <a:gd name="connsiteX4" fmla="*/ 0 w 2465942"/>
                <a:gd name="connsiteY4" fmla="*/ 3092793 h 3092793"/>
                <a:gd name="connsiteX0" fmla="*/ 0 w 2465942"/>
                <a:gd name="connsiteY0" fmla="*/ 2879957 h 2879957"/>
                <a:gd name="connsiteX1" fmla="*/ 755052 w 2465942"/>
                <a:gd name="connsiteY1" fmla="*/ 45230 h 2879957"/>
                <a:gd name="connsiteX2" fmla="*/ 1319476 w 2465942"/>
                <a:gd name="connsiteY2" fmla="*/ 0 h 2879957"/>
                <a:gd name="connsiteX3" fmla="*/ 2465942 w 2465942"/>
                <a:gd name="connsiteY3" fmla="*/ 2584774 h 2879957"/>
                <a:gd name="connsiteX4" fmla="*/ 0 w 2465942"/>
                <a:gd name="connsiteY4" fmla="*/ 2879957 h 2879957"/>
                <a:gd name="connsiteX0" fmla="*/ 0 w 2465942"/>
                <a:gd name="connsiteY0" fmla="*/ 2834727 h 2834727"/>
                <a:gd name="connsiteX1" fmla="*/ 755052 w 2465942"/>
                <a:gd name="connsiteY1" fmla="*/ 0 h 2834727"/>
                <a:gd name="connsiteX2" fmla="*/ 1708661 w 2465942"/>
                <a:gd name="connsiteY2" fmla="*/ 343460 h 2834727"/>
                <a:gd name="connsiteX3" fmla="*/ 2465942 w 2465942"/>
                <a:gd name="connsiteY3" fmla="*/ 2539544 h 2834727"/>
                <a:gd name="connsiteX4" fmla="*/ 0 w 2465942"/>
                <a:gd name="connsiteY4" fmla="*/ 2834727 h 2834727"/>
                <a:gd name="connsiteX0" fmla="*/ 0 w 2465942"/>
                <a:gd name="connsiteY0" fmla="*/ 2834727 h 2834727"/>
                <a:gd name="connsiteX1" fmla="*/ 755052 w 2465942"/>
                <a:gd name="connsiteY1" fmla="*/ 0 h 2834727"/>
                <a:gd name="connsiteX2" fmla="*/ 1724813 w 2465942"/>
                <a:gd name="connsiteY2" fmla="*/ 233224 h 2834727"/>
                <a:gd name="connsiteX3" fmla="*/ 2465942 w 2465942"/>
                <a:gd name="connsiteY3" fmla="*/ 2539544 h 2834727"/>
                <a:gd name="connsiteX4" fmla="*/ 0 w 2465942"/>
                <a:gd name="connsiteY4" fmla="*/ 2834727 h 2834727"/>
                <a:gd name="connsiteX0" fmla="*/ 0 w 3614319"/>
                <a:gd name="connsiteY0" fmla="*/ 2834727 h 2834727"/>
                <a:gd name="connsiteX1" fmla="*/ 755052 w 3614319"/>
                <a:gd name="connsiteY1" fmla="*/ 0 h 2834727"/>
                <a:gd name="connsiteX2" fmla="*/ 1724813 w 3614319"/>
                <a:gd name="connsiteY2" fmla="*/ 233224 h 2834727"/>
                <a:gd name="connsiteX3" fmla="*/ 3614319 w 3614319"/>
                <a:gd name="connsiteY3" fmla="*/ 2346167 h 2834727"/>
                <a:gd name="connsiteX4" fmla="*/ 0 w 3614319"/>
                <a:gd name="connsiteY4" fmla="*/ 2834727 h 2834727"/>
                <a:gd name="connsiteX0" fmla="*/ 525349 w 4139668"/>
                <a:gd name="connsiteY0" fmla="*/ 6199073 h 6199073"/>
                <a:gd name="connsiteX1" fmla="*/ 0 w 4139668"/>
                <a:gd name="connsiteY1" fmla="*/ 0 h 6199073"/>
                <a:gd name="connsiteX2" fmla="*/ 2250162 w 4139668"/>
                <a:gd name="connsiteY2" fmla="*/ 3597570 h 6199073"/>
                <a:gd name="connsiteX3" fmla="*/ 4139668 w 4139668"/>
                <a:gd name="connsiteY3" fmla="*/ 5710513 h 6199073"/>
                <a:gd name="connsiteX4" fmla="*/ 525349 w 4139668"/>
                <a:gd name="connsiteY4" fmla="*/ 6199073 h 6199073"/>
                <a:gd name="connsiteX0" fmla="*/ 525349 w 4139668"/>
                <a:gd name="connsiteY0" fmla="*/ 6530561 h 6530561"/>
                <a:gd name="connsiteX1" fmla="*/ 0 w 4139668"/>
                <a:gd name="connsiteY1" fmla="*/ 331488 h 6530561"/>
                <a:gd name="connsiteX2" fmla="*/ 874036 w 4139668"/>
                <a:gd name="connsiteY2" fmla="*/ 0 h 6530561"/>
                <a:gd name="connsiteX3" fmla="*/ 4139668 w 4139668"/>
                <a:gd name="connsiteY3" fmla="*/ 6042001 h 6530561"/>
                <a:gd name="connsiteX4" fmla="*/ 525349 w 4139668"/>
                <a:gd name="connsiteY4" fmla="*/ 6530561 h 6530561"/>
                <a:gd name="connsiteX0" fmla="*/ 586060 w 4139668"/>
                <a:gd name="connsiteY0" fmla="*/ 6562683 h 6562683"/>
                <a:gd name="connsiteX1" fmla="*/ 0 w 4139668"/>
                <a:gd name="connsiteY1" fmla="*/ 331488 h 6562683"/>
                <a:gd name="connsiteX2" fmla="*/ 874036 w 4139668"/>
                <a:gd name="connsiteY2" fmla="*/ 0 h 6562683"/>
                <a:gd name="connsiteX3" fmla="*/ 4139668 w 4139668"/>
                <a:gd name="connsiteY3" fmla="*/ 6042001 h 6562683"/>
                <a:gd name="connsiteX4" fmla="*/ 586060 w 4139668"/>
                <a:gd name="connsiteY4" fmla="*/ 6562683 h 6562683"/>
                <a:gd name="connsiteX0" fmla="*/ 653286 w 4206894"/>
                <a:gd name="connsiteY0" fmla="*/ 6562683 h 6562683"/>
                <a:gd name="connsiteX1" fmla="*/ 0 w 4206894"/>
                <a:gd name="connsiteY1" fmla="*/ 393472 h 6562683"/>
                <a:gd name="connsiteX2" fmla="*/ 941262 w 4206894"/>
                <a:gd name="connsiteY2" fmla="*/ 0 h 6562683"/>
                <a:gd name="connsiteX3" fmla="*/ 4206894 w 4206894"/>
                <a:gd name="connsiteY3" fmla="*/ 6042001 h 6562683"/>
                <a:gd name="connsiteX4" fmla="*/ 653286 w 4206894"/>
                <a:gd name="connsiteY4" fmla="*/ 6562683 h 6562683"/>
                <a:gd name="connsiteX0" fmla="*/ 653286 w 4206894"/>
                <a:gd name="connsiteY0" fmla="*/ 6611098 h 6611098"/>
                <a:gd name="connsiteX1" fmla="*/ 0 w 4206894"/>
                <a:gd name="connsiteY1" fmla="*/ 441887 h 6611098"/>
                <a:gd name="connsiteX2" fmla="*/ 875065 w 4206894"/>
                <a:gd name="connsiteY2" fmla="*/ 0 h 6611098"/>
                <a:gd name="connsiteX3" fmla="*/ 4206894 w 4206894"/>
                <a:gd name="connsiteY3" fmla="*/ 6090416 h 6611098"/>
                <a:gd name="connsiteX4" fmla="*/ 653286 w 4206894"/>
                <a:gd name="connsiteY4" fmla="*/ 6611098 h 6611098"/>
                <a:gd name="connsiteX0" fmla="*/ 676414 w 4230022"/>
                <a:gd name="connsiteY0" fmla="*/ 6611098 h 6611098"/>
                <a:gd name="connsiteX1" fmla="*/ 0 w 4230022"/>
                <a:gd name="connsiteY1" fmla="*/ 440409 h 6611098"/>
                <a:gd name="connsiteX2" fmla="*/ 898193 w 4230022"/>
                <a:gd name="connsiteY2" fmla="*/ 0 h 6611098"/>
                <a:gd name="connsiteX3" fmla="*/ 4230022 w 4230022"/>
                <a:gd name="connsiteY3" fmla="*/ 6090416 h 6611098"/>
                <a:gd name="connsiteX4" fmla="*/ 676414 w 4230022"/>
                <a:gd name="connsiteY4" fmla="*/ 6611098 h 6611098"/>
                <a:gd name="connsiteX0" fmla="*/ 676414 w 4230022"/>
                <a:gd name="connsiteY0" fmla="*/ 6562561 h 6562561"/>
                <a:gd name="connsiteX1" fmla="*/ 0 w 4230022"/>
                <a:gd name="connsiteY1" fmla="*/ 391872 h 6562561"/>
                <a:gd name="connsiteX2" fmla="*/ 891640 w 4230022"/>
                <a:gd name="connsiteY2" fmla="*/ 0 h 6562561"/>
                <a:gd name="connsiteX3" fmla="*/ 4230022 w 4230022"/>
                <a:gd name="connsiteY3" fmla="*/ 6041879 h 6562561"/>
                <a:gd name="connsiteX4" fmla="*/ 676414 w 4230022"/>
                <a:gd name="connsiteY4" fmla="*/ 6562561 h 6562561"/>
                <a:gd name="connsiteX0" fmla="*/ 598035 w 4151643"/>
                <a:gd name="connsiteY0" fmla="*/ 6562561 h 6562561"/>
                <a:gd name="connsiteX1" fmla="*/ 0 w 4151643"/>
                <a:gd name="connsiteY1" fmla="*/ 409432 h 6562561"/>
                <a:gd name="connsiteX2" fmla="*/ 813261 w 4151643"/>
                <a:gd name="connsiteY2" fmla="*/ 0 h 6562561"/>
                <a:gd name="connsiteX3" fmla="*/ 4151643 w 4151643"/>
                <a:gd name="connsiteY3" fmla="*/ 6041879 h 6562561"/>
                <a:gd name="connsiteX4" fmla="*/ 598035 w 4151643"/>
                <a:gd name="connsiteY4" fmla="*/ 6562561 h 6562561"/>
                <a:gd name="connsiteX0" fmla="*/ 598035 w 4151643"/>
                <a:gd name="connsiteY0" fmla="*/ 6522815 h 6522815"/>
                <a:gd name="connsiteX1" fmla="*/ 0 w 4151643"/>
                <a:gd name="connsiteY1" fmla="*/ 369686 h 6522815"/>
                <a:gd name="connsiteX2" fmla="*/ 924534 w 4151643"/>
                <a:gd name="connsiteY2" fmla="*/ 0 h 6522815"/>
                <a:gd name="connsiteX3" fmla="*/ 4151643 w 4151643"/>
                <a:gd name="connsiteY3" fmla="*/ 6002133 h 6522815"/>
                <a:gd name="connsiteX4" fmla="*/ 598035 w 4151643"/>
                <a:gd name="connsiteY4" fmla="*/ 6522815 h 6522815"/>
                <a:gd name="connsiteX0" fmla="*/ 381657 w 3935265"/>
                <a:gd name="connsiteY0" fmla="*/ 6522815 h 6522815"/>
                <a:gd name="connsiteX1" fmla="*/ 0 w 3935265"/>
                <a:gd name="connsiteY1" fmla="*/ 793257 h 6522815"/>
                <a:gd name="connsiteX2" fmla="*/ 708156 w 3935265"/>
                <a:gd name="connsiteY2" fmla="*/ 0 h 6522815"/>
                <a:gd name="connsiteX3" fmla="*/ 3935265 w 3935265"/>
                <a:gd name="connsiteY3" fmla="*/ 6002133 h 6522815"/>
                <a:gd name="connsiteX4" fmla="*/ 381657 w 3935265"/>
                <a:gd name="connsiteY4" fmla="*/ 6522815 h 6522815"/>
                <a:gd name="connsiteX0" fmla="*/ 381657 w 3935265"/>
                <a:gd name="connsiteY0" fmla="*/ 6712424 h 6712424"/>
                <a:gd name="connsiteX1" fmla="*/ 0 w 3935265"/>
                <a:gd name="connsiteY1" fmla="*/ 982866 h 6712424"/>
                <a:gd name="connsiteX2" fmla="*/ 524783 w 3935265"/>
                <a:gd name="connsiteY2" fmla="*/ 0 h 6712424"/>
                <a:gd name="connsiteX3" fmla="*/ 3935265 w 3935265"/>
                <a:gd name="connsiteY3" fmla="*/ 6191742 h 6712424"/>
                <a:gd name="connsiteX4" fmla="*/ 381657 w 3935265"/>
                <a:gd name="connsiteY4" fmla="*/ 6712424 h 6712424"/>
                <a:gd name="connsiteX0" fmla="*/ 381657 w 1855348"/>
                <a:gd name="connsiteY0" fmla="*/ 6712424 h 6712424"/>
                <a:gd name="connsiteX1" fmla="*/ 0 w 1855348"/>
                <a:gd name="connsiteY1" fmla="*/ 982866 h 6712424"/>
                <a:gd name="connsiteX2" fmla="*/ 524783 w 1855348"/>
                <a:gd name="connsiteY2" fmla="*/ 0 h 6712424"/>
                <a:gd name="connsiteX3" fmla="*/ 1855348 w 1855348"/>
                <a:gd name="connsiteY3" fmla="*/ 3170641 h 6712424"/>
                <a:gd name="connsiteX4" fmla="*/ 381657 w 1855348"/>
                <a:gd name="connsiteY4" fmla="*/ 6712424 h 6712424"/>
                <a:gd name="connsiteX0" fmla="*/ -1 w 1915579"/>
                <a:gd name="connsiteY0" fmla="*/ 5030402 h 5030402"/>
                <a:gd name="connsiteX1" fmla="*/ 60231 w 1915579"/>
                <a:gd name="connsiteY1" fmla="*/ 982866 h 5030402"/>
                <a:gd name="connsiteX2" fmla="*/ 585014 w 1915579"/>
                <a:gd name="connsiteY2" fmla="*/ 0 h 5030402"/>
                <a:gd name="connsiteX3" fmla="*/ 1915579 w 1915579"/>
                <a:gd name="connsiteY3" fmla="*/ 3170641 h 5030402"/>
                <a:gd name="connsiteX4" fmla="*/ -1 w 1915579"/>
                <a:gd name="connsiteY4" fmla="*/ 5030402 h 5030402"/>
                <a:gd name="connsiteX0" fmla="*/ 0 w 1735174"/>
                <a:gd name="connsiteY0" fmla="*/ 5030402 h 5030402"/>
                <a:gd name="connsiteX1" fmla="*/ 60232 w 1735174"/>
                <a:gd name="connsiteY1" fmla="*/ 982866 h 5030402"/>
                <a:gd name="connsiteX2" fmla="*/ 585015 w 1735174"/>
                <a:gd name="connsiteY2" fmla="*/ 0 h 5030402"/>
                <a:gd name="connsiteX3" fmla="*/ 1735173 w 1735174"/>
                <a:gd name="connsiteY3" fmla="*/ 2408601 h 5030402"/>
                <a:gd name="connsiteX4" fmla="*/ 0 w 1735174"/>
                <a:gd name="connsiteY4" fmla="*/ 5030402 h 5030402"/>
                <a:gd name="connsiteX0" fmla="*/ 1 w 1833336"/>
                <a:gd name="connsiteY0" fmla="*/ 4237883 h 4237883"/>
                <a:gd name="connsiteX1" fmla="*/ 158396 w 1833336"/>
                <a:gd name="connsiteY1" fmla="*/ 982866 h 4237883"/>
                <a:gd name="connsiteX2" fmla="*/ 683179 w 1833336"/>
                <a:gd name="connsiteY2" fmla="*/ 0 h 4237883"/>
                <a:gd name="connsiteX3" fmla="*/ 1833337 w 1833336"/>
                <a:gd name="connsiteY3" fmla="*/ 2408601 h 4237883"/>
                <a:gd name="connsiteX4" fmla="*/ 1 w 1833336"/>
                <a:gd name="connsiteY4" fmla="*/ 4237883 h 4237883"/>
                <a:gd name="connsiteX0" fmla="*/ 0 w 1833336"/>
                <a:gd name="connsiteY0" fmla="*/ 4237883 h 4237883"/>
                <a:gd name="connsiteX1" fmla="*/ 175318 w 1833336"/>
                <a:gd name="connsiteY1" fmla="*/ 969457 h 4237883"/>
                <a:gd name="connsiteX2" fmla="*/ 683178 w 1833336"/>
                <a:gd name="connsiteY2" fmla="*/ 0 h 4237883"/>
                <a:gd name="connsiteX3" fmla="*/ 1833336 w 1833336"/>
                <a:gd name="connsiteY3" fmla="*/ 2408601 h 4237883"/>
                <a:gd name="connsiteX4" fmla="*/ 0 w 1833336"/>
                <a:gd name="connsiteY4" fmla="*/ 4237883 h 4237883"/>
                <a:gd name="connsiteX0" fmla="*/ 0 w 1833336"/>
                <a:gd name="connsiteY0" fmla="*/ 4273383 h 4273383"/>
                <a:gd name="connsiteX1" fmla="*/ 175318 w 1833336"/>
                <a:gd name="connsiteY1" fmla="*/ 1004957 h 4273383"/>
                <a:gd name="connsiteX2" fmla="*/ 726617 w 1833336"/>
                <a:gd name="connsiteY2" fmla="*/ 1 h 4273383"/>
                <a:gd name="connsiteX3" fmla="*/ 1833336 w 1833336"/>
                <a:gd name="connsiteY3" fmla="*/ 2444101 h 4273383"/>
                <a:gd name="connsiteX4" fmla="*/ 0 w 1833336"/>
                <a:gd name="connsiteY4" fmla="*/ 4273383 h 4273383"/>
                <a:gd name="connsiteX0" fmla="*/ 0 w 1483862"/>
                <a:gd name="connsiteY0" fmla="*/ 4273383 h 4273383"/>
                <a:gd name="connsiteX1" fmla="*/ 175318 w 1483862"/>
                <a:gd name="connsiteY1" fmla="*/ 1004957 h 4273383"/>
                <a:gd name="connsiteX2" fmla="*/ 726617 w 1483862"/>
                <a:gd name="connsiteY2" fmla="*/ 1 h 4273383"/>
                <a:gd name="connsiteX3" fmla="*/ 1483862 w 1483862"/>
                <a:gd name="connsiteY3" fmla="*/ 3517587 h 4273383"/>
                <a:gd name="connsiteX4" fmla="*/ 0 w 1483862"/>
                <a:gd name="connsiteY4" fmla="*/ 4273383 h 4273383"/>
                <a:gd name="connsiteX0" fmla="*/ 0 w 1814584"/>
                <a:gd name="connsiteY0" fmla="*/ 5289741 h 5289742"/>
                <a:gd name="connsiteX1" fmla="*/ 506040 w 1814584"/>
                <a:gd name="connsiteY1" fmla="*/ 1004957 h 5289742"/>
                <a:gd name="connsiteX2" fmla="*/ 1057339 w 1814584"/>
                <a:gd name="connsiteY2" fmla="*/ 1 h 5289742"/>
                <a:gd name="connsiteX3" fmla="*/ 1814584 w 1814584"/>
                <a:gd name="connsiteY3" fmla="*/ 3517587 h 5289742"/>
                <a:gd name="connsiteX4" fmla="*/ 0 w 1814584"/>
                <a:gd name="connsiteY4" fmla="*/ 5289741 h 5289742"/>
                <a:gd name="connsiteX0" fmla="*/ 0 w 4245629"/>
                <a:gd name="connsiteY0" fmla="*/ 5289741 h 5289742"/>
                <a:gd name="connsiteX1" fmla="*/ 506040 w 4245629"/>
                <a:gd name="connsiteY1" fmla="*/ 1004957 h 5289742"/>
                <a:gd name="connsiteX2" fmla="*/ 1057339 w 4245629"/>
                <a:gd name="connsiteY2" fmla="*/ 1 h 5289742"/>
                <a:gd name="connsiteX3" fmla="*/ 4245628 w 4245629"/>
                <a:gd name="connsiteY3" fmla="*/ 2326282 h 5289742"/>
                <a:gd name="connsiteX4" fmla="*/ 0 w 4245629"/>
                <a:gd name="connsiteY4" fmla="*/ 5289741 h 5289742"/>
                <a:gd name="connsiteX0" fmla="*/ 1311727 w 3739588"/>
                <a:gd name="connsiteY0" fmla="*/ 9523233 h 9523232"/>
                <a:gd name="connsiteX1" fmla="*/ 0 w 3739588"/>
                <a:gd name="connsiteY1" fmla="*/ 1004957 h 9523232"/>
                <a:gd name="connsiteX2" fmla="*/ 551299 w 3739588"/>
                <a:gd name="connsiteY2" fmla="*/ 1 h 9523232"/>
                <a:gd name="connsiteX3" fmla="*/ 3739588 w 3739588"/>
                <a:gd name="connsiteY3" fmla="*/ 2326282 h 9523232"/>
                <a:gd name="connsiteX4" fmla="*/ 1311727 w 3739588"/>
                <a:gd name="connsiteY4" fmla="*/ 9523233 h 9523232"/>
                <a:gd name="connsiteX0" fmla="*/ 1866691 w 3739588"/>
                <a:gd name="connsiteY0" fmla="*/ 6485660 h 6485660"/>
                <a:gd name="connsiteX1" fmla="*/ 0 w 3739588"/>
                <a:gd name="connsiteY1" fmla="*/ 1004957 h 6485660"/>
                <a:gd name="connsiteX2" fmla="*/ 551299 w 3739588"/>
                <a:gd name="connsiteY2" fmla="*/ 1 h 6485660"/>
                <a:gd name="connsiteX3" fmla="*/ 3739588 w 3739588"/>
                <a:gd name="connsiteY3" fmla="*/ 2326282 h 6485660"/>
                <a:gd name="connsiteX4" fmla="*/ 1866691 w 3739588"/>
                <a:gd name="connsiteY4" fmla="*/ 6485660 h 6485660"/>
                <a:gd name="connsiteX0" fmla="*/ 1335335 w 3739588"/>
                <a:gd name="connsiteY0" fmla="*/ 9530542 h 9530541"/>
                <a:gd name="connsiteX1" fmla="*/ 0 w 3739588"/>
                <a:gd name="connsiteY1" fmla="*/ 1004957 h 9530541"/>
                <a:gd name="connsiteX2" fmla="*/ 551299 w 3739588"/>
                <a:gd name="connsiteY2" fmla="*/ 1 h 9530541"/>
                <a:gd name="connsiteX3" fmla="*/ 3739588 w 3739588"/>
                <a:gd name="connsiteY3" fmla="*/ 2326282 h 9530541"/>
                <a:gd name="connsiteX4" fmla="*/ 1335335 w 3739588"/>
                <a:gd name="connsiteY4" fmla="*/ 9530542 h 9530541"/>
                <a:gd name="connsiteX0" fmla="*/ 1335335 w 3739588"/>
                <a:gd name="connsiteY0" fmla="*/ 8542652 h 8542651"/>
                <a:gd name="connsiteX1" fmla="*/ 0 w 3739588"/>
                <a:gd name="connsiteY1" fmla="*/ 17067 h 8542651"/>
                <a:gd name="connsiteX2" fmla="*/ 986979 w 3739588"/>
                <a:gd name="connsiteY2" fmla="*/ 0 h 8542651"/>
                <a:gd name="connsiteX3" fmla="*/ 3739588 w 3739588"/>
                <a:gd name="connsiteY3" fmla="*/ 1338392 h 8542651"/>
                <a:gd name="connsiteX4" fmla="*/ 1335335 w 3739588"/>
                <a:gd name="connsiteY4" fmla="*/ 8542652 h 8542651"/>
                <a:gd name="connsiteX0" fmla="*/ 1335335 w 3739588"/>
                <a:gd name="connsiteY0" fmla="*/ 8542652 h 8542651"/>
                <a:gd name="connsiteX1" fmla="*/ 0 w 3739588"/>
                <a:gd name="connsiteY1" fmla="*/ 17067 h 8542651"/>
                <a:gd name="connsiteX2" fmla="*/ 423324 w 3739588"/>
                <a:gd name="connsiteY2" fmla="*/ 1056124 h 8542651"/>
                <a:gd name="connsiteX3" fmla="*/ 986979 w 3739588"/>
                <a:gd name="connsiteY3" fmla="*/ 0 h 8542651"/>
                <a:gd name="connsiteX4" fmla="*/ 3739588 w 3739588"/>
                <a:gd name="connsiteY4" fmla="*/ 1338392 h 8542651"/>
                <a:gd name="connsiteX5" fmla="*/ 1335335 w 3739588"/>
                <a:gd name="connsiteY5" fmla="*/ 8542652 h 8542651"/>
                <a:gd name="connsiteX0" fmla="*/ 1340667 w 3744920"/>
                <a:gd name="connsiteY0" fmla="*/ 9215295 h 9215294"/>
                <a:gd name="connsiteX1" fmla="*/ 5332 w 3744920"/>
                <a:gd name="connsiteY1" fmla="*/ 689710 h 9215294"/>
                <a:gd name="connsiteX2" fmla="*/ 992311 w 3744920"/>
                <a:gd name="connsiteY2" fmla="*/ 672643 h 9215294"/>
                <a:gd name="connsiteX3" fmla="*/ 3744920 w 3744920"/>
                <a:gd name="connsiteY3" fmla="*/ 2011035 h 9215294"/>
                <a:gd name="connsiteX4" fmla="*/ 1340667 w 3744920"/>
                <a:gd name="connsiteY4" fmla="*/ 9215295 h 9215294"/>
                <a:gd name="connsiteX0" fmla="*/ 1338914 w 3743167"/>
                <a:gd name="connsiteY0" fmla="*/ 9287756 h 9287755"/>
                <a:gd name="connsiteX1" fmla="*/ 3579 w 3743167"/>
                <a:gd name="connsiteY1" fmla="*/ 762171 h 9287755"/>
                <a:gd name="connsiteX2" fmla="*/ 1227574 w 3743167"/>
                <a:gd name="connsiteY2" fmla="*/ 524801 h 9287755"/>
                <a:gd name="connsiteX3" fmla="*/ 3743167 w 3743167"/>
                <a:gd name="connsiteY3" fmla="*/ 2083496 h 9287755"/>
                <a:gd name="connsiteX4" fmla="*/ 1338914 w 3743167"/>
                <a:gd name="connsiteY4" fmla="*/ 9287756 h 9287755"/>
                <a:gd name="connsiteX0" fmla="*/ 1361996 w 3766249"/>
                <a:gd name="connsiteY0" fmla="*/ 9260229 h 9260228"/>
                <a:gd name="connsiteX1" fmla="*/ 26661 w 3766249"/>
                <a:gd name="connsiteY1" fmla="*/ 734644 h 9260228"/>
                <a:gd name="connsiteX2" fmla="*/ 621737 w 3766249"/>
                <a:gd name="connsiteY2" fmla="*/ 519593 h 9260228"/>
                <a:gd name="connsiteX3" fmla="*/ 1250656 w 3766249"/>
                <a:gd name="connsiteY3" fmla="*/ 497274 h 9260228"/>
                <a:gd name="connsiteX4" fmla="*/ 3766249 w 3766249"/>
                <a:gd name="connsiteY4" fmla="*/ 2055969 h 9260228"/>
                <a:gd name="connsiteX5" fmla="*/ 1361996 w 3766249"/>
                <a:gd name="connsiteY5" fmla="*/ 9260229 h 9260228"/>
                <a:gd name="connsiteX0" fmla="*/ 1335742 w 3739995"/>
                <a:gd name="connsiteY0" fmla="*/ 9303550 h 9303549"/>
                <a:gd name="connsiteX1" fmla="*/ 407 w 3739995"/>
                <a:gd name="connsiteY1" fmla="*/ 777965 h 9303549"/>
                <a:gd name="connsiteX2" fmla="*/ 1224402 w 3739995"/>
                <a:gd name="connsiteY2" fmla="*/ 540595 h 9303549"/>
                <a:gd name="connsiteX3" fmla="*/ 3739995 w 3739995"/>
                <a:gd name="connsiteY3" fmla="*/ 2099290 h 9303549"/>
                <a:gd name="connsiteX4" fmla="*/ 1335742 w 3739995"/>
                <a:gd name="connsiteY4" fmla="*/ 9303550 h 9303549"/>
                <a:gd name="connsiteX0" fmla="*/ 1094302 w 3609895"/>
                <a:gd name="connsiteY0" fmla="*/ 0 h 8762954"/>
                <a:gd name="connsiteX1" fmla="*/ 3609895 w 3609895"/>
                <a:gd name="connsiteY1" fmla="*/ 1558695 h 8762954"/>
                <a:gd name="connsiteX2" fmla="*/ 1205642 w 3609895"/>
                <a:gd name="connsiteY2" fmla="*/ 8762955 h 8762954"/>
                <a:gd name="connsiteX3" fmla="*/ 0 w 3609895"/>
                <a:gd name="connsiteY3" fmla="*/ 420641 h 8762954"/>
                <a:gd name="connsiteX0" fmla="*/ 596617 w 3609895"/>
                <a:gd name="connsiteY0" fmla="*/ 1 h 8840091"/>
                <a:gd name="connsiteX1" fmla="*/ 3609895 w 3609895"/>
                <a:gd name="connsiteY1" fmla="*/ 1635832 h 8840091"/>
                <a:gd name="connsiteX2" fmla="*/ 1205642 w 3609895"/>
                <a:gd name="connsiteY2" fmla="*/ 8840092 h 8840091"/>
                <a:gd name="connsiteX3" fmla="*/ 0 w 3609895"/>
                <a:gd name="connsiteY3" fmla="*/ 497778 h 8840091"/>
                <a:gd name="connsiteX0" fmla="*/ 242509 w 3255787"/>
                <a:gd name="connsiteY0" fmla="*/ 1 h 8840091"/>
                <a:gd name="connsiteX1" fmla="*/ 3255787 w 3255787"/>
                <a:gd name="connsiteY1" fmla="*/ 1635832 h 8840091"/>
                <a:gd name="connsiteX2" fmla="*/ 851534 w 3255787"/>
                <a:gd name="connsiteY2" fmla="*/ 8840092 h 8840091"/>
                <a:gd name="connsiteX3" fmla="*/ 0 w 3255787"/>
                <a:gd name="connsiteY3" fmla="*/ 607385 h 8840091"/>
                <a:gd name="connsiteX0" fmla="*/ 316342 w 3255787"/>
                <a:gd name="connsiteY0" fmla="*/ 1 h 8880165"/>
                <a:gd name="connsiteX1" fmla="*/ 3255787 w 3255787"/>
                <a:gd name="connsiteY1" fmla="*/ 1675906 h 8880165"/>
                <a:gd name="connsiteX2" fmla="*/ 851534 w 3255787"/>
                <a:gd name="connsiteY2" fmla="*/ 8880166 h 8880165"/>
                <a:gd name="connsiteX3" fmla="*/ 0 w 3255787"/>
                <a:gd name="connsiteY3" fmla="*/ 647459 h 8880165"/>
                <a:gd name="connsiteX0" fmla="*/ 380583 w 3320028"/>
                <a:gd name="connsiteY0" fmla="*/ 1 h 8880165"/>
                <a:gd name="connsiteX1" fmla="*/ 3320028 w 3320028"/>
                <a:gd name="connsiteY1" fmla="*/ 1675906 h 8880165"/>
                <a:gd name="connsiteX2" fmla="*/ 915775 w 3320028"/>
                <a:gd name="connsiteY2" fmla="*/ 8880166 h 8880165"/>
                <a:gd name="connsiteX3" fmla="*/ 0 w 3320028"/>
                <a:gd name="connsiteY3" fmla="*/ 678850 h 8880165"/>
                <a:gd name="connsiteX0" fmla="*/ 380583 w 2256038"/>
                <a:gd name="connsiteY0" fmla="*/ 1 h 8880165"/>
                <a:gd name="connsiteX1" fmla="*/ 2256039 w 2256038"/>
                <a:gd name="connsiteY1" fmla="*/ 2038780 h 8880165"/>
                <a:gd name="connsiteX2" fmla="*/ 915775 w 2256038"/>
                <a:gd name="connsiteY2" fmla="*/ 8880166 h 8880165"/>
                <a:gd name="connsiteX3" fmla="*/ 0 w 2256038"/>
                <a:gd name="connsiteY3" fmla="*/ 678850 h 8880165"/>
                <a:gd name="connsiteX0" fmla="*/ 441336 w 2316793"/>
                <a:gd name="connsiteY0" fmla="*/ 1 h 4851807"/>
                <a:gd name="connsiteX1" fmla="*/ 2316792 w 2316793"/>
                <a:gd name="connsiteY1" fmla="*/ 2038780 h 4851807"/>
                <a:gd name="connsiteX2" fmla="*/ 273246 w 2316793"/>
                <a:gd name="connsiteY2" fmla="*/ 4851806 h 4851807"/>
                <a:gd name="connsiteX3" fmla="*/ 60753 w 2316793"/>
                <a:gd name="connsiteY3" fmla="*/ 678850 h 4851807"/>
                <a:gd name="connsiteX0" fmla="*/ 380583 w 2256038"/>
                <a:gd name="connsiteY0" fmla="*/ 1 h 4851807"/>
                <a:gd name="connsiteX1" fmla="*/ 2256039 w 2256038"/>
                <a:gd name="connsiteY1" fmla="*/ 2038780 h 4851807"/>
                <a:gd name="connsiteX2" fmla="*/ 212493 w 2256038"/>
                <a:gd name="connsiteY2" fmla="*/ 4851806 h 4851807"/>
                <a:gd name="connsiteX3" fmla="*/ 0 w 2256038"/>
                <a:gd name="connsiteY3" fmla="*/ 678850 h 4851807"/>
                <a:gd name="connsiteX0" fmla="*/ 380583 w 2256039"/>
                <a:gd name="connsiteY0" fmla="*/ 1 h 3751826"/>
                <a:gd name="connsiteX1" fmla="*/ 2256039 w 2256039"/>
                <a:gd name="connsiteY1" fmla="*/ 2038780 h 3751826"/>
                <a:gd name="connsiteX2" fmla="*/ 521542 w 2256039"/>
                <a:gd name="connsiteY2" fmla="*/ 3751826 h 3751826"/>
                <a:gd name="connsiteX3" fmla="*/ 0 w 2256039"/>
                <a:gd name="connsiteY3" fmla="*/ 678850 h 3751826"/>
                <a:gd name="connsiteX0" fmla="*/ 380583 w 1663234"/>
                <a:gd name="connsiteY0" fmla="*/ 1 h 3751826"/>
                <a:gd name="connsiteX1" fmla="*/ 1663234 w 1663234"/>
                <a:gd name="connsiteY1" fmla="*/ 1447416 h 3751826"/>
                <a:gd name="connsiteX2" fmla="*/ 521542 w 1663234"/>
                <a:gd name="connsiteY2" fmla="*/ 3751826 h 3751826"/>
                <a:gd name="connsiteX3" fmla="*/ 0 w 1663234"/>
                <a:gd name="connsiteY3" fmla="*/ 678850 h 3751826"/>
                <a:gd name="connsiteX0" fmla="*/ 380583 w 1663234"/>
                <a:gd name="connsiteY0" fmla="*/ 1 h 5212662"/>
                <a:gd name="connsiteX1" fmla="*/ 1663234 w 1663234"/>
                <a:gd name="connsiteY1" fmla="*/ 1447416 h 5212662"/>
                <a:gd name="connsiteX2" fmla="*/ 196141 w 1663234"/>
                <a:gd name="connsiteY2" fmla="*/ 5212662 h 5212662"/>
                <a:gd name="connsiteX3" fmla="*/ 0 w 1663234"/>
                <a:gd name="connsiteY3" fmla="*/ 678850 h 5212662"/>
              </a:gdLst>
              <a:ahLst/>
              <a:cxnLst>
                <a:cxn ang="0">
                  <a:pos x="connsiteX0" y="connsiteY0"/>
                </a:cxn>
                <a:cxn ang="0">
                  <a:pos x="connsiteX1" y="connsiteY1"/>
                </a:cxn>
                <a:cxn ang="0">
                  <a:pos x="connsiteX2" y="connsiteY2"/>
                </a:cxn>
                <a:cxn ang="0">
                  <a:pos x="connsiteX3" y="connsiteY3"/>
                </a:cxn>
              </a:cxnLst>
              <a:rect l="l" t="t" r="r" b="b"/>
              <a:pathLst>
                <a:path w="1663234" h="5212662">
                  <a:moveTo>
                    <a:pt x="380583" y="1"/>
                  </a:moveTo>
                  <a:lnTo>
                    <a:pt x="1663234" y="1447416"/>
                  </a:lnTo>
                  <a:lnTo>
                    <a:pt x="196141" y="5212662"/>
                  </a:lnTo>
                  <a:lnTo>
                    <a:pt x="0" y="678850"/>
                  </a:lnTo>
                </a:path>
              </a:pathLst>
            </a:custGeom>
            <a:gradFill flip="none" rotWithShape="1">
              <a:gsLst>
                <a:gs pos="5000">
                  <a:schemeClr val="bg1">
                    <a:lumMod val="85000"/>
                    <a:shade val="30000"/>
                    <a:satMod val="115000"/>
                    <a:alpha val="50000"/>
                  </a:schemeClr>
                </a:gs>
                <a:gs pos="26000">
                  <a:schemeClr val="bg1">
                    <a:lumMod val="85000"/>
                    <a:shade val="67500"/>
                    <a:satMod val="115000"/>
                    <a:alpha val="50000"/>
                  </a:schemeClr>
                </a:gs>
                <a:gs pos="87000">
                  <a:schemeClr val="bg1">
                    <a:lumMod val="85000"/>
                    <a:shade val="100000"/>
                    <a:satMod val="115000"/>
                    <a:alpha val="0"/>
                  </a:schemeClr>
                </a:gs>
                <a:gs pos="42000">
                  <a:srgbClr val="C8C8C8">
                    <a:alpha val="50000"/>
                  </a:srgbClr>
                </a:gs>
                <a:gs pos="59000">
                  <a:schemeClr val="bg1">
                    <a:lumMod val="85000"/>
                    <a:shade val="100000"/>
                    <a:satMod val="115000"/>
                    <a:alpha val="50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Trapèze 18"/>
            <p:cNvSpPr/>
            <p:nvPr/>
          </p:nvSpPr>
          <p:spPr>
            <a:xfrm rot="19264789">
              <a:off x="4866225" y="3168283"/>
              <a:ext cx="2263366" cy="2404444"/>
            </a:xfrm>
            <a:custGeom>
              <a:avLst/>
              <a:gdLst>
                <a:gd name="connsiteX0" fmla="*/ 0 w 3579384"/>
                <a:gd name="connsiteY0" fmla="*/ 3430887 h 3430887"/>
                <a:gd name="connsiteX1" fmla="*/ 1089821 w 3579384"/>
                <a:gd name="connsiteY1" fmla="*/ 0 h 3430887"/>
                <a:gd name="connsiteX2" fmla="*/ 2489563 w 3579384"/>
                <a:gd name="connsiteY2" fmla="*/ 0 h 3430887"/>
                <a:gd name="connsiteX3" fmla="*/ 3579384 w 3579384"/>
                <a:gd name="connsiteY3" fmla="*/ 3430887 h 3430887"/>
                <a:gd name="connsiteX4" fmla="*/ 0 w 3579384"/>
                <a:gd name="connsiteY4" fmla="*/ 3430887 h 3430887"/>
                <a:gd name="connsiteX0" fmla="*/ 0 w 3609042"/>
                <a:gd name="connsiteY0" fmla="*/ 2495754 h 3430887"/>
                <a:gd name="connsiteX1" fmla="*/ 1119479 w 3609042"/>
                <a:gd name="connsiteY1" fmla="*/ 0 h 3430887"/>
                <a:gd name="connsiteX2" fmla="*/ 2519221 w 3609042"/>
                <a:gd name="connsiteY2" fmla="*/ 0 h 3430887"/>
                <a:gd name="connsiteX3" fmla="*/ 3609042 w 3609042"/>
                <a:gd name="connsiteY3" fmla="*/ 3430887 h 3430887"/>
                <a:gd name="connsiteX4" fmla="*/ 0 w 3609042"/>
                <a:gd name="connsiteY4" fmla="*/ 2495754 h 3430887"/>
                <a:gd name="connsiteX0" fmla="*/ 0 w 3609042"/>
                <a:gd name="connsiteY0" fmla="*/ 2685711 h 3620844"/>
                <a:gd name="connsiteX1" fmla="*/ 746532 w 3609042"/>
                <a:gd name="connsiteY1" fmla="*/ 0 h 3620844"/>
                <a:gd name="connsiteX2" fmla="*/ 2519221 w 3609042"/>
                <a:gd name="connsiteY2" fmla="*/ 189957 h 3620844"/>
                <a:gd name="connsiteX3" fmla="*/ 3609042 w 3609042"/>
                <a:gd name="connsiteY3" fmla="*/ 3620844 h 3620844"/>
                <a:gd name="connsiteX4" fmla="*/ 0 w 3609042"/>
                <a:gd name="connsiteY4" fmla="*/ 2685711 h 3620844"/>
                <a:gd name="connsiteX0" fmla="*/ 0 w 3609042"/>
                <a:gd name="connsiteY0" fmla="*/ 2685711 h 3620844"/>
                <a:gd name="connsiteX1" fmla="*/ 746532 w 3609042"/>
                <a:gd name="connsiteY1" fmla="*/ 0 h 3620844"/>
                <a:gd name="connsiteX2" fmla="*/ 1622874 w 3609042"/>
                <a:gd name="connsiteY2" fmla="*/ 328771 h 3620844"/>
                <a:gd name="connsiteX3" fmla="*/ 3609042 w 3609042"/>
                <a:gd name="connsiteY3" fmla="*/ 3620844 h 3620844"/>
                <a:gd name="connsiteX4" fmla="*/ 0 w 3609042"/>
                <a:gd name="connsiteY4" fmla="*/ 2685711 h 3620844"/>
                <a:gd name="connsiteX0" fmla="*/ 0 w 3609042"/>
                <a:gd name="connsiteY0" fmla="*/ 2685711 h 3620844"/>
                <a:gd name="connsiteX1" fmla="*/ 746532 w 3609042"/>
                <a:gd name="connsiteY1" fmla="*/ 0 h 3620844"/>
                <a:gd name="connsiteX2" fmla="*/ 1499180 w 3609042"/>
                <a:gd name="connsiteY2" fmla="*/ 201556 h 3620844"/>
                <a:gd name="connsiteX3" fmla="*/ 3609042 w 3609042"/>
                <a:gd name="connsiteY3" fmla="*/ 3620844 h 3620844"/>
                <a:gd name="connsiteX4" fmla="*/ 0 w 3609042"/>
                <a:gd name="connsiteY4" fmla="*/ 2685711 h 3620844"/>
                <a:gd name="connsiteX0" fmla="*/ 0 w 3609042"/>
                <a:gd name="connsiteY0" fmla="*/ 2732406 h 3667539"/>
                <a:gd name="connsiteX1" fmla="*/ 783134 w 3609042"/>
                <a:gd name="connsiteY1" fmla="*/ 0 h 3667539"/>
                <a:gd name="connsiteX2" fmla="*/ 1499180 w 3609042"/>
                <a:gd name="connsiteY2" fmla="*/ 248251 h 3667539"/>
                <a:gd name="connsiteX3" fmla="*/ 3609042 w 3609042"/>
                <a:gd name="connsiteY3" fmla="*/ 3667539 h 3667539"/>
                <a:gd name="connsiteX4" fmla="*/ 0 w 3609042"/>
                <a:gd name="connsiteY4" fmla="*/ 2732406 h 3667539"/>
                <a:gd name="connsiteX0" fmla="*/ 0 w 3609042"/>
                <a:gd name="connsiteY0" fmla="*/ 2732406 h 3667539"/>
                <a:gd name="connsiteX1" fmla="*/ 783134 w 3609042"/>
                <a:gd name="connsiteY1" fmla="*/ 0 h 3667539"/>
                <a:gd name="connsiteX2" fmla="*/ 1511350 w 3609042"/>
                <a:gd name="connsiteY2" fmla="*/ 222118 h 3667539"/>
                <a:gd name="connsiteX3" fmla="*/ 3609042 w 3609042"/>
                <a:gd name="connsiteY3" fmla="*/ 3667539 h 3667539"/>
                <a:gd name="connsiteX4" fmla="*/ 0 w 3609042"/>
                <a:gd name="connsiteY4" fmla="*/ 2732406 h 3667539"/>
                <a:gd name="connsiteX0" fmla="*/ 0 w 3609042"/>
                <a:gd name="connsiteY0" fmla="*/ 3450483 h 4385616"/>
                <a:gd name="connsiteX1" fmla="*/ 536497 w 3609042"/>
                <a:gd name="connsiteY1" fmla="*/ 0 h 4385616"/>
                <a:gd name="connsiteX2" fmla="*/ 1511350 w 3609042"/>
                <a:gd name="connsiteY2" fmla="*/ 940195 h 4385616"/>
                <a:gd name="connsiteX3" fmla="*/ 3609042 w 3609042"/>
                <a:gd name="connsiteY3" fmla="*/ 4385616 h 4385616"/>
                <a:gd name="connsiteX4" fmla="*/ 0 w 3609042"/>
                <a:gd name="connsiteY4" fmla="*/ 3450483 h 4385616"/>
                <a:gd name="connsiteX0" fmla="*/ 0 w 3609042"/>
                <a:gd name="connsiteY0" fmla="*/ 3450483 h 4385616"/>
                <a:gd name="connsiteX1" fmla="*/ 536497 w 3609042"/>
                <a:gd name="connsiteY1" fmla="*/ 0 h 4385616"/>
                <a:gd name="connsiteX2" fmla="*/ 1306807 w 3609042"/>
                <a:gd name="connsiteY2" fmla="*/ 212836 h 4385616"/>
                <a:gd name="connsiteX3" fmla="*/ 3609042 w 3609042"/>
                <a:gd name="connsiteY3" fmla="*/ 4385616 h 4385616"/>
                <a:gd name="connsiteX4" fmla="*/ 0 w 3609042"/>
                <a:gd name="connsiteY4" fmla="*/ 3450483 h 4385616"/>
                <a:gd name="connsiteX0" fmla="*/ 0 w 3524095"/>
                <a:gd name="connsiteY0" fmla="*/ 3685561 h 4385616"/>
                <a:gd name="connsiteX1" fmla="*/ 451550 w 3524095"/>
                <a:gd name="connsiteY1" fmla="*/ 0 h 4385616"/>
                <a:gd name="connsiteX2" fmla="*/ 1221860 w 3524095"/>
                <a:gd name="connsiteY2" fmla="*/ 212836 h 4385616"/>
                <a:gd name="connsiteX3" fmla="*/ 3524095 w 3524095"/>
                <a:gd name="connsiteY3" fmla="*/ 4385616 h 4385616"/>
                <a:gd name="connsiteX4" fmla="*/ 0 w 3524095"/>
                <a:gd name="connsiteY4" fmla="*/ 3685561 h 4385616"/>
                <a:gd name="connsiteX0" fmla="*/ 0 w 3685027"/>
                <a:gd name="connsiteY0" fmla="*/ 3685561 h 4614972"/>
                <a:gd name="connsiteX1" fmla="*/ 451550 w 3685027"/>
                <a:gd name="connsiteY1" fmla="*/ 0 h 4614972"/>
                <a:gd name="connsiteX2" fmla="*/ 1221860 w 3685027"/>
                <a:gd name="connsiteY2" fmla="*/ 212836 h 4614972"/>
                <a:gd name="connsiteX3" fmla="*/ 3685027 w 3685027"/>
                <a:gd name="connsiteY3" fmla="*/ 4614972 h 4614972"/>
                <a:gd name="connsiteX4" fmla="*/ 0 w 3685027"/>
                <a:gd name="connsiteY4" fmla="*/ 3685561 h 4614972"/>
                <a:gd name="connsiteX0" fmla="*/ 0 w 3795779"/>
                <a:gd name="connsiteY0" fmla="*/ 2783025 h 4614972"/>
                <a:gd name="connsiteX1" fmla="*/ 562302 w 3795779"/>
                <a:gd name="connsiteY1" fmla="*/ 0 h 4614972"/>
                <a:gd name="connsiteX2" fmla="*/ 1332612 w 3795779"/>
                <a:gd name="connsiteY2" fmla="*/ 212836 h 4614972"/>
                <a:gd name="connsiteX3" fmla="*/ 3795779 w 3795779"/>
                <a:gd name="connsiteY3" fmla="*/ 4614972 h 4614972"/>
                <a:gd name="connsiteX4" fmla="*/ 0 w 3795779"/>
                <a:gd name="connsiteY4" fmla="*/ 2783025 h 4614972"/>
                <a:gd name="connsiteX0" fmla="*/ 0 w 3635052"/>
                <a:gd name="connsiteY0" fmla="*/ 2783025 h 3535858"/>
                <a:gd name="connsiteX1" fmla="*/ 562302 w 3635052"/>
                <a:gd name="connsiteY1" fmla="*/ 0 h 3535858"/>
                <a:gd name="connsiteX2" fmla="*/ 1332612 w 3635052"/>
                <a:gd name="connsiteY2" fmla="*/ 212836 h 3535858"/>
                <a:gd name="connsiteX3" fmla="*/ 3635052 w 3635052"/>
                <a:gd name="connsiteY3" fmla="*/ 3535858 h 3535858"/>
                <a:gd name="connsiteX4" fmla="*/ 0 w 3635052"/>
                <a:gd name="connsiteY4" fmla="*/ 2783025 h 3535858"/>
                <a:gd name="connsiteX0" fmla="*/ 0 w 3621916"/>
                <a:gd name="connsiteY0" fmla="*/ 3092793 h 3535858"/>
                <a:gd name="connsiteX1" fmla="*/ 549166 w 3621916"/>
                <a:gd name="connsiteY1" fmla="*/ 0 h 3535858"/>
                <a:gd name="connsiteX2" fmla="*/ 1319476 w 3621916"/>
                <a:gd name="connsiteY2" fmla="*/ 212836 h 3535858"/>
                <a:gd name="connsiteX3" fmla="*/ 3621916 w 3621916"/>
                <a:gd name="connsiteY3" fmla="*/ 3535858 h 3535858"/>
                <a:gd name="connsiteX4" fmla="*/ 0 w 3621916"/>
                <a:gd name="connsiteY4" fmla="*/ 3092793 h 3535858"/>
                <a:gd name="connsiteX0" fmla="*/ 0 w 2465942"/>
                <a:gd name="connsiteY0" fmla="*/ 3092793 h 3092793"/>
                <a:gd name="connsiteX1" fmla="*/ 549166 w 2465942"/>
                <a:gd name="connsiteY1" fmla="*/ 0 h 3092793"/>
                <a:gd name="connsiteX2" fmla="*/ 1319476 w 2465942"/>
                <a:gd name="connsiteY2" fmla="*/ 212836 h 3092793"/>
                <a:gd name="connsiteX3" fmla="*/ 2465942 w 2465942"/>
                <a:gd name="connsiteY3" fmla="*/ 2797610 h 3092793"/>
                <a:gd name="connsiteX4" fmla="*/ 0 w 2465942"/>
                <a:gd name="connsiteY4" fmla="*/ 3092793 h 3092793"/>
                <a:gd name="connsiteX0" fmla="*/ 0 w 2465942"/>
                <a:gd name="connsiteY0" fmla="*/ 2879957 h 2879957"/>
                <a:gd name="connsiteX1" fmla="*/ 755052 w 2465942"/>
                <a:gd name="connsiteY1" fmla="*/ 45230 h 2879957"/>
                <a:gd name="connsiteX2" fmla="*/ 1319476 w 2465942"/>
                <a:gd name="connsiteY2" fmla="*/ 0 h 2879957"/>
                <a:gd name="connsiteX3" fmla="*/ 2465942 w 2465942"/>
                <a:gd name="connsiteY3" fmla="*/ 2584774 h 2879957"/>
                <a:gd name="connsiteX4" fmla="*/ 0 w 2465942"/>
                <a:gd name="connsiteY4" fmla="*/ 2879957 h 2879957"/>
                <a:gd name="connsiteX0" fmla="*/ 0 w 2465942"/>
                <a:gd name="connsiteY0" fmla="*/ 2834727 h 2834727"/>
                <a:gd name="connsiteX1" fmla="*/ 755052 w 2465942"/>
                <a:gd name="connsiteY1" fmla="*/ 0 h 2834727"/>
                <a:gd name="connsiteX2" fmla="*/ 1708661 w 2465942"/>
                <a:gd name="connsiteY2" fmla="*/ 343460 h 2834727"/>
                <a:gd name="connsiteX3" fmla="*/ 2465942 w 2465942"/>
                <a:gd name="connsiteY3" fmla="*/ 2539544 h 2834727"/>
                <a:gd name="connsiteX4" fmla="*/ 0 w 2465942"/>
                <a:gd name="connsiteY4" fmla="*/ 2834727 h 2834727"/>
                <a:gd name="connsiteX0" fmla="*/ 0 w 2465942"/>
                <a:gd name="connsiteY0" fmla="*/ 2834727 h 2834727"/>
                <a:gd name="connsiteX1" fmla="*/ 755052 w 2465942"/>
                <a:gd name="connsiteY1" fmla="*/ 0 h 2834727"/>
                <a:gd name="connsiteX2" fmla="*/ 1724813 w 2465942"/>
                <a:gd name="connsiteY2" fmla="*/ 233224 h 2834727"/>
                <a:gd name="connsiteX3" fmla="*/ 2465942 w 2465942"/>
                <a:gd name="connsiteY3" fmla="*/ 2539544 h 2834727"/>
                <a:gd name="connsiteX4" fmla="*/ 0 w 2465942"/>
                <a:gd name="connsiteY4" fmla="*/ 2834727 h 2834727"/>
                <a:gd name="connsiteX0" fmla="*/ 0 w 3614319"/>
                <a:gd name="connsiteY0" fmla="*/ 2834727 h 2834727"/>
                <a:gd name="connsiteX1" fmla="*/ 755052 w 3614319"/>
                <a:gd name="connsiteY1" fmla="*/ 0 h 2834727"/>
                <a:gd name="connsiteX2" fmla="*/ 1724813 w 3614319"/>
                <a:gd name="connsiteY2" fmla="*/ 233224 h 2834727"/>
                <a:gd name="connsiteX3" fmla="*/ 3614319 w 3614319"/>
                <a:gd name="connsiteY3" fmla="*/ 2346167 h 2834727"/>
                <a:gd name="connsiteX4" fmla="*/ 0 w 3614319"/>
                <a:gd name="connsiteY4" fmla="*/ 2834727 h 2834727"/>
                <a:gd name="connsiteX0" fmla="*/ 525349 w 4139668"/>
                <a:gd name="connsiteY0" fmla="*/ 6199073 h 6199073"/>
                <a:gd name="connsiteX1" fmla="*/ 0 w 4139668"/>
                <a:gd name="connsiteY1" fmla="*/ 0 h 6199073"/>
                <a:gd name="connsiteX2" fmla="*/ 2250162 w 4139668"/>
                <a:gd name="connsiteY2" fmla="*/ 3597570 h 6199073"/>
                <a:gd name="connsiteX3" fmla="*/ 4139668 w 4139668"/>
                <a:gd name="connsiteY3" fmla="*/ 5710513 h 6199073"/>
                <a:gd name="connsiteX4" fmla="*/ 525349 w 4139668"/>
                <a:gd name="connsiteY4" fmla="*/ 6199073 h 6199073"/>
                <a:gd name="connsiteX0" fmla="*/ 525349 w 4139668"/>
                <a:gd name="connsiteY0" fmla="*/ 6530561 h 6530561"/>
                <a:gd name="connsiteX1" fmla="*/ 0 w 4139668"/>
                <a:gd name="connsiteY1" fmla="*/ 331488 h 6530561"/>
                <a:gd name="connsiteX2" fmla="*/ 874036 w 4139668"/>
                <a:gd name="connsiteY2" fmla="*/ 0 h 6530561"/>
                <a:gd name="connsiteX3" fmla="*/ 4139668 w 4139668"/>
                <a:gd name="connsiteY3" fmla="*/ 6042001 h 6530561"/>
                <a:gd name="connsiteX4" fmla="*/ 525349 w 4139668"/>
                <a:gd name="connsiteY4" fmla="*/ 6530561 h 6530561"/>
                <a:gd name="connsiteX0" fmla="*/ 586060 w 4139668"/>
                <a:gd name="connsiteY0" fmla="*/ 6562683 h 6562683"/>
                <a:gd name="connsiteX1" fmla="*/ 0 w 4139668"/>
                <a:gd name="connsiteY1" fmla="*/ 331488 h 6562683"/>
                <a:gd name="connsiteX2" fmla="*/ 874036 w 4139668"/>
                <a:gd name="connsiteY2" fmla="*/ 0 h 6562683"/>
                <a:gd name="connsiteX3" fmla="*/ 4139668 w 4139668"/>
                <a:gd name="connsiteY3" fmla="*/ 6042001 h 6562683"/>
                <a:gd name="connsiteX4" fmla="*/ 586060 w 4139668"/>
                <a:gd name="connsiteY4" fmla="*/ 6562683 h 6562683"/>
                <a:gd name="connsiteX0" fmla="*/ 653286 w 4206894"/>
                <a:gd name="connsiteY0" fmla="*/ 6562683 h 6562683"/>
                <a:gd name="connsiteX1" fmla="*/ 0 w 4206894"/>
                <a:gd name="connsiteY1" fmla="*/ 393472 h 6562683"/>
                <a:gd name="connsiteX2" fmla="*/ 941262 w 4206894"/>
                <a:gd name="connsiteY2" fmla="*/ 0 h 6562683"/>
                <a:gd name="connsiteX3" fmla="*/ 4206894 w 4206894"/>
                <a:gd name="connsiteY3" fmla="*/ 6042001 h 6562683"/>
                <a:gd name="connsiteX4" fmla="*/ 653286 w 4206894"/>
                <a:gd name="connsiteY4" fmla="*/ 6562683 h 6562683"/>
                <a:gd name="connsiteX0" fmla="*/ 653286 w 4206894"/>
                <a:gd name="connsiteY0" fmla="*/ 6611098 h 6611098"/>
                <a:gd name="connsiteX1" fmla="*/ 0 w 4206894"/>
                <a:gd name="connsiteY1" fmla="*/ 441887 h 6611098"/>
                <a:gd name="connsiteX2" fmla="*/ 875065 w 4206894"/>
                <a:gd name="connsiteY2" fmla="*/ 0 h 6611098"/>
                <a:gd name="connsiteX3" fmla="*/ 4206894 w 4206894"/>
                <a:gd name="connsiteY3" fmla="*/ 6090416 h 6611098"/>
                <a:gd name="connsiteX4" fmla="*/ 653286 w 4206894"/>
                <a:gd name="connsiteY4" fmla="*/ 6611098 h 6611098"/>
                <a:gd name="connsiteX0" fmla="*/ 676414 w 4230022"/>
                <a:gd name="connsiteY0" fmla="*/ 6611098 h 6611098"/>
                <a:gd name="connsiteX1" fmla="*/ 0 w 4230022"/>
                <a:gd name="connsiteY1" fmla="*/ 440409 h 6611098"/>
                <a:gd name="connsiteX2" fmla="*/ 898193 w 4230022"/>
                <a:gd name="connsiteY2" fmla="*/ 0 h 6611098"/>
                <a:gd name="connsiteX3" fmla="*/ 4230022 w 4230022"/>
                <a:gd name="connsiteY3" fmla="*/ 6090416 h 6611098"/>
                <a:gd name="connsiteX4" fmla="*/ 676414 w 4230022"/>
                <a:gd name="connsiteY4" fmla="*/ 6611098 h 6611098"/>
                <a:gd name="connsiteX0" fmla="*/ 676414 w 4230022"/>
                <a:gd name="connsiteY0" fmla="*/ 6562561 h 6562561"/>
                <a:gd name="connsiteX1" fmla="*/ 0 w 4230022"/>
                <a:gd name="connsiteY1" fmla="*/ 391872 h 6562561"/>
                <a:gd name="connsiteX2" fmla="*/ 891640 w 4230022"/>
                <a:gd name="connsiteY2" fmla="*/ 0 h 6562561"/>
                <a:gd name="connsiteX3" fmla="*/ 4230022 w 4230022"/>
                <a:gd name="connsiteY3" fmla="*/ 6041879 h 6562561"/>
                <a:gd name="connsiteX4" fmla="*/ 676414 w 4230022"/>
                <a:gd name="connsiteY4" fmla="*/ 6562561 h 6562561"/>
                <a:gd name="connsiteX0" fmla="*/ 598035 w 4151643"/>
                <a:gd name="connsiteY0" fmla="*/ 6562561 h 6562561"/>
                <a:gd name="connsiteX1" fmla="*/ 0 w 4151643"/>
                <a:gd name="connsiteY1" fmla="*/ 409432 h 6562561"/>
                <a:gd name="connsiteX2" fmla="*/ 813261 w 4151643"/>
                <a:gd name="connsiteY2" fmla="*/ 0 h 6562561"/>
                <a:gd name="connsiteX3" fmla="*/ 4151643 w 4151643"/>
                <a:gd name="connsiteY3" fmla="*/ 6041879 h 6562561"/>
                <a:gd name="connsiteX4" fmla="*/ 598035 w 4151643"/>
                <a:gd name="connsiteY4" fmla="*/ 6562561 h 6562561"/>
                <a:gd name="connsiteX0" fmla="*/ 598035 w 4151643"/>
                <a:gd name="connsiteY0" fmla="*/ 6522815 h 6522815"/>
                <a:gd name="connsiteX1" fmla="*/ 0 w 4151643"/>
                <a:gd name="connsiteY1" fmla="*/ 369686 h 6522815"/>
                <a:gd name="connsiteX2" fmla="*/ 924534 w 4151643"/>
                <a:gd name="connsiteY2" fmla="*/ 0 h 6522815"/>
                <a:gd name="connsiteX3" fmla="*/ 4151643 w 4151643"/>
                <a:gd name="connsiteY3" fmla="*/ 6002133 h 6522815"/>
                <a:gd name="connsiteX4" fmla="*/ 598035 w 4151643"/>
                <a:gd name="connsiteY4" fmla="*/ 6522815 h 6522815"/>
                <a:gd name="connsiteX0" fmla="*/ 381657 w 3935265"/>
                <a:gd name="connsiteY0" fmla="*/ 6522815 h 6522815"/>
                <a:gd name="connsiteX1" fmla="*/ 0 w 3935265"/>
                <a:gd name="connsiteY1" fmla="*/ 793257 h 6522815"/>
                <a:gd name="connsiteX2" fmla="*/ 708156 w 3935265"/>
                <a:gd name="connsiteY2" fmla="*/ 0 h 6522815"/>
                <a:gd name="connsiteX3" fmla="*/ 3935265 w 3935265"/>
                <a:gd name="connsiteY3" fmla="*/ 6002133 h 6522815"/>
                <a:gd name="connsiteX4" fmla="*/ 381657 w 3935265"/>
                <a:gd name="connsiteY4" fmla="*/ 6522815 h 6522815"/>
                <a:gd name="connsiteX0" fmla="*/ 381657 w 3935265"/>
                <a:gd name="connsiteY0" fmla="*/ 6712424 h 6712424"/>
                <a:gd name="connsiteX1" fmla="*/ 0 w 3935265"/>
                <a:gd name="connsiteY1" fmla="*/ 982866 h 6712424"/>
                <a:gd name="connsiteX2" fmla="*/ 524783 w 3935265"/>
                <a:gd name="connsiteY2" fmla="*/ 0 h 6712424"/>
                <a:gd name="connsiteX3" fmla="*/ 3935265 w 3935265"/>
                <a:gd name="connsiteY3" fmla="*/ 6191742 h 6712424"/>
                <a:gd name="connsiteX4" fmla="*/ 381657 w 3935265"/>
                <a:gd name="connsiteY4" fmla="*/ 6712424 h 6712424"/>
                <a:gd name="connsiteX0" fmla="*/ 381657 w 1855348"/>
                <a:gd name="connsiteY0" fmla="*/ 6712424 h 6712424"/>
                <a:gd name="connsiteX1" fmla="*/ 0 w 1855348"/>
                <a:gd name="connsiteY1" fmla="*/ 982866 h 6712424"/>
                <a:gd name="connsiteX2" fmla="*/ 524783 w 1855348"/>
                <a:gd name="connsiteY2" fmla="*/ 0 h 6712424"/>
                <a:gd name="connsiteX3" fmla="*/ 1855348 w 1855348"/>
                <a:gd name="connsiteY3" fmla="*/ 3170641 h 6712424"/>
                <a:gd name="connsiteX4" fmla="*/ 381657 w 1855348"/>
                <a:gd name="connsiteY4" fmla="*/ 6712424 h 6712424"/>
                <a:gd name="connsiteX0" fmla="*/ -1 w 1915579"/>
                <a:gd name="connsiteY0" fmla="*/ 5030402 h 5030402"/>
                <a:gd name="connsiteX1" fmla="*/ 60231 w 1915579"/>
                <a:gd name="connsiteY1" fmla="*/ 982866 h 5030402"/>
                <a:gd name="connsiteX2" fmla="*/ 585014 w 1915579"/>
                <a:gd name="connsiteY2" fmla="*/ 0 h 5030402"/>
                <a:gd name="connsiteX3" fmla="*/ 1915579 w 1915579"/>
                <a:gd name="connsiteY3" fmla="*/ 3170641 h 5030402"/>
                <a:gd name="connsiteX4" fmla="*/ -1 w 1915579"/>
                <a:gd name="connsiteY4" fmla="*/ 5030402 h 5030402"/>
                <a:gd name="connsiteX0" fmla="*/ 0 w 1735174"/>
                <a:gd name="connsiteY0" fmla="*/ 5030402 h 5030402"/>
                <a:gd name="connsiteX1" fmla="*/ 60232 w 1735174"/>
                <a:gd name="connsiteY1" fmla="*/ 982866 h 5030402"/>
                <a:gd name="connsiteX2" fmla="*/ 585015 w 1735174"/>
                <a:gd name="connsiteY2" fmla="*/ 0 h 5030402"/>
                <a:gd name="connsiteX3" fmla="*/ 1735173 w 1735174"/>
                <a:gd name="connsiteY3" fmla="*/ 2408601 h 5030402"/>
                <a:gd name="connsiteX4" fmla="*/ 0 w 1735174"/>
                <a:gd name="connsiteY4" fmla="*/ 5030402 h 5030402"/>
                <a:gd name="connsiteX0" fmla="*/ 1 w 1833336"/>
                <a:gd name="connsiteY0" fmla="*/ 4237883 h 4237883"/>
                <a:gd name="connsiteX1" fmla="*/ 158396 w 1833336"/>
                <a:gd name="connsiteY1" fmla="*/ 982866 h 4237883"/>
                <a:gd name="connsiteX2" fmla="*/ 683179 w 1833336"/>
                <a:gd name="connsiteY2" fmla="*/ 0 h 4237883"/>
                <a:gd name="connsiteX3" fmla="*/ 1833337 w 1833336"/>
                <a:gd name="connsiteY3" fmla="*/ 2408601 h 4237883"/>
                <a:gd name="connsiteX4" fmla="*/ 1 w 1833336"/>
                <a:gd name="connsiteY4" fmla="*/ 4237883 h 4237883"/>
                <a:gd name="connsiteX0" fmla="*/ 0 w 1833336"/>
                <a:gd name="connsiteY0" fmla="*/ 4237883 h 4237883"/>
                <a:gd name="connsiteX1" fmla="*/ 175318 w 1833336"/>
                <a:gd name="connsiteY1" fmla="*/ 969457 h 4237883"/>
                <a:gd name="connsiteX2" fmla="*/ 683178 w 1833336"/>
                <a:gd name="connsiteY2" fmla="*/ 0 h 4237883"/>
                <a:gd name="connsiteX3" fmla="*/ 1833336 w 1833336"/>
                <a:gd name="connsiteY3" fmla="*/ 2408601 h 4237883"/>
                <a:gd name="connsiteX4" fmla="*/ 0 w 1833336"/>
                <a:gd name="connsiteY4" fmla="*/ 4237883 h 4237883"/>
                <a:gd name="connsiteX0" fmla="*/ 0 w 1833336"/>
                <a:gd name="connsiteY0" fmla="*/ 4273383 h 4273383"/>
                <a:gd name="connsiteX1" fmla="*/ 175318 w 1833336"/>
                <a:gd name="connsiteY1" fmla="*/ 1004957 h 4273383"/>
                <a:gd name="connsiteX2" fmla="*/ 726617 w 1833336"/>
                <a:gd name="connsiteY2" fmla="*/ 1 h 4273383"/>
                <a:gd name="connsiteX3" fmla="*/ 1833336 w 1833336"/>
                <a:gd name="connsiteY3" fmla="*/ 2444101 h 4273383"/>
                <a:gd name="connsiteX4" fmla="*/ 0 w 1833336"/>
                <a:gd name="connsiteY4" fmla="*/ 4273383 h 4273383"/>
                <a:gd name="connsiteX0" fmla="*/ 0 w 1483862"/>
                <a:gd name="connsiteY0" fmla="*/ 4273383 h 4273383"/>
                <a:gd name="connsiteX1" fmla="*/ 175318 w 1483862"/>
                <a:gd name="connsiteY1" fmla="*/ 1004957 h 4273383"/>
                <a:gd name="connsiteX2" fmla="*/ 726617 w 1483862"/>
                <a:gd name="connsiteY2" fmla="*/ 1 h 4273383"/>
                <a:gd name="connsiteX3" fmla="*/ 1483862 w 1483862"/>
                <a:gd name="connsiteY3" fmla="*/ 3517587 h 4273383"/>
                <a:gd name="connsiteX4" fmla="*/ 0 w 1483862"/>
                <a:gd name="connsiteY4" fmla="*/ 4273383 h 4273383"/>
                <a:gd name="connsiteX0" fmla="*/ 0 w 1814584"/>
                <a:gd name="connsiteY0" fmla="*/ 5289741 h 5289742"/>
                <a:gd name="connsiteX1" fmla="*/ 506040 w 1814584"/>
                <a:gd name="connsiteY1" fmla="*/ 1004957 h 5289742"/>
                <a:gd name="connsiteX2" fmla="*/ 1057339 w 1814584"/>
                <a:gd name="connsiteY2" fmla="*/ 1 h 5289742"/>
                <a:gd name="connsiteX3" fmla="*/ 1814584 w 1814584"/>
                <a:gd name="connsiteY3" fmla="*/ 3517587 h 5289742"/>
                <a:gd name="connsiteX4" fmla="*/ 0 w 1814584"/>
                <a:gd name="connsiteY4" fmla="*/ 5289741 h 5289742"/>
                <a:gd name="connsiteX0" fmla="*/ 0 w 4245629"/>
                <a:gd name="connsiteY0" fmla="*/ 5289741 h 5289742"/>
                <a:gd name="connsiteX1" fmla="*/ 506040 w 4245629"/>
                <a:gd name="connsiteY1" fmla="*/ 1004957 h 5289742"/>
                <a:gd name="connsiteX2" fmla="*/ 1057339 w 4245629"/>
                <a:gd name="connsiteY2" fmla="*/ 1 h 5289742"/>
                <a:gd name="connsiteX3" fmla="*/ 4245628 w 4245629"/>
                <a:gd name="connsiteY3" fmla="*/ 2326282 h 5289742"/>
                <a:gd name="connsiteX4" fmla="*/ 0 w 4245629"/>
                <a:gd name="connsiteY4" fmla="*/ 5289741 h 5289742"/>
                <a:gd name="connsiteX0" fmla="*/ 1311727 w 3739588"/>
                <a:gd name="connsiteY0" fmla="*/ 9523233 h 9523232"/>
                <a:gd name="connsiteX1" fmla="*/ 0 w 3739588"/>
                <a:gd name="connsiteY1" fmla="*/ 1004957 h 9523232"/>
                <a:gd name="connsiteX2" fmla="*/ 551299 w 3739588"/>
                <a:gd name="connsiteY2" fmla="*/ 1 h 9523232"/>
                <a:gd name="connsiteX3" fmla="*/ 3739588 w 3739588"/>
                <a:gd name="connsiteY3" fmla="*/ 2326282 h 9523232"/>
                <a:gd name="connsiteX4" fmla="*/ 1311727 w 3739588"/>
                <a:gd name="connsiteY4" fmla="*/ 9523233 h 9523232"/>
                <a:gd name="connsiteX0" fmla="*/ 1866691 w 3739588"/>
                <a:gd name="connsiteY0" fmla="*/ 6485660 h 6485660"/>
                <a:gd name="connsiteX1" fmla="*/ 0 w 3739588"/>
                <a:gd name="connsiteY1" fmla="*/ 1004957 h 6485660"/>
                <a:gd name="connsiteX2" fmla="*/ 551299 w 3739588"/>
                <a:gd name="connsiteY2" fmla="*/ 1 h 6485660"/>
                <a:gd name="connsiteX3" fmla="*/ 3739588 w 3739588"/>
                <a:gd name="connsiteY3" fmla="*/ 2326282 h 6485660"/>
                <a:gd name="connsiteX4" fmla="*/ 1866691 w 3739588"/>
                <a:gd name="connsiteY4" fmla="*/ 6485660 h 6485660"/>
                <a:gd name="connsiteX0" fmla="*/ 1335335 w 3739588"/>
                <a:gd name="connsiteY0" fmla="*/ 9530542 h 9530541"/>
                <a:gd name="connsiteX1" fmla="*/ 0 w 3739588"/>
                <a:gd name="connsiteY1" fmla="*/ 1004957 h 9530541"/>
                <a:gd name="connsiteX2" fmla="*/ 551299 w 3739588"/>
                <a:gd name="connsiteY2" fmla="*/ 1 h 9530541"/>
                <a:gd name="connsiteX3" fmla="*/ 3739588 w 3739588"/>
                <a:gd name="connsiteY3" fmla="*/ 2326282 h 9530541"/>
                <a:gd name="connsiteX4" fmla="*/ 1335335 w 3739588"/>
                <a:gd name="connsiteY4" fmla="*/ 9530542 h 9530541"/>
                <a:gd name="connsiteX0" fmla="*/ 1335335 w 3739588"/>
                <a:gd name="connsiteY0" fmla="*/ 8542652 h 8542651"/>
                <a:gd name="connsiteX1" fmla="*/ 0 w 3739588"/>
                <a:gd name="connsiteY1" fmla="*/ 17067 h 8542651"/>
                <a:gd name="connsiteX2" fmla="*/ 986979 w 3739588"/>
                <a:gd name="connsiteY2" fmla="*/ 0 h 8542651"/>
                <a:gd name="connsiteX3" fmla="*/ 3739588 w 3739588"/>
                <a:gd name="connsiteY3" fmla="*/ 1338392 h 8542651"/>
                <a:gd name="connsiteX4" fmla="*/ 1335335 w 3739588"/>
                <a:gd name="connsiteY4" fmla="*/ 8542652 h 8542651"/>
                <a:gd name="connsiteX0" fmla="*/ 1335335 w 3739588"/>
                <a:gd name="connsiteY0" fmla="*/ 8542652 h 8542651"/>
                <a:gd name="connsiteX1" fmla="*/ 0 w 3739588"/>
                <a:gd name="connsiteY1" fmla="*/ 17067 h 8542651"/>
                <a:gd name="connsiteX2" fmla="*/ 423324 w 3739588"/>
                <a:gd name="connsiteY2" fmla="*/ 1056124 h 8542651"/>
                <a:gd name="connsiteX3" fmla="*/ 986979 w 3739588"/>
                <a:gd name="connsiteY3" fmla="*/ 0 h 8542651"/>
                <a:gd name="connsiteX4" fmla="*/ 3739588 w 3739588"/>
                <a:gd name="connsiteY4" fmla="*/ 1338392 h 8542651"/>
                <a:gd name="connsiteX5" fmla="*/ 1335335 w 3739588"/>
                <a:gd name="connsiteY5" fmla="*/ 8542652 h 8542651"/>
                <a:gd name="connsiteX0" fmla="*/ 1340667 w 3744920"/>
                <a:gd name="connsiteY0" fmla="*/ 9215295 h 9215294"/>
                <a:gd name="connsiteX1" fmla="*/ 5332 w 3744920"/>
                <a:gd name="connsiteY1" fmla="*/ 689710 h 9215294"/>
                <a:gd name="connsiteX2" fmla="*/ 992311 w 3744920"/>
                <a:gd name="connsiteY2" fmla="*/ 672643 h 9215294"/>
                <a:gd name="connsiteX3" fmla="*/ 3744920 w 3744920"/>
                <a:gd name="connsiteY3" fmla="*/ 2011035 h 9215294"/>
                <a:gd name="connsiteX4" fmla="*/ 1340667 w 3744920"/>
                <a:gd name="connsiteY4" fmla="*/ 9215295 h 9215294"/>
                <a:gd name="connsiteX0" fmla="*/ 1338914 w 3743167"/>
                <a:gd name="connsiteY0" fmla="*/ 9287756 h 9287755"/>
                <a:gd name="connsiteX1" fmla="*/ 3579 w 3743167"/>
                <a:gd name="connsiteY1" fmla="*/ 762171 h 9287755"/>
                <a:gd name="connsiteX2" fmla="*/ 1227574 w 3743167"/>
                <a:gd name="connsiteY2" fmla="*/ 524801 h 9287755"/>
                <a:gd name="connsiteX3" fmla="*/ 3743167 w 3743167"/>
                <a:gd name="connsiteY3" fmla="*/ 2083496 h 9287755"/>
                <a:gd name="connsiteX4" fmla="*/ 1338914 w 3743167"/>
                <a:gd name="connsiteY4" fmla="*/ 9287756 h 9287755"/>
                <a:gd name="connsiteX0" fmla="*/ 1361996 w 3766249"/>
                <a:gd name="connsiteY0" fmla="*/ 9260229 h 9260228"/>
                <a:gd name="connsiteX1" fmla="*/ 26661 w 3766249"/>
                <a:gd name="connsiteY1" fmla="*/ 734644 h 9260228"/>
                <a:gd name="connsiteX2" fmla="*/ 621737 w 3766249"/>
                <a:gd name="connsiteY2" fmla="*/ 519593 h 9260228"/>
                <a:gd name="connsiteX3" fmla="*/ 1250656 w 3766249"/>
                <a:gd name="connsiteY3" fmla="*/ 497274 h 9260228"/>
                <a:gd name="connsiteX4" fmla="*/ 3766249 w 3766249"/>
                <a:gd name="connsiteY4" fmla="*/ 2055969 h 9260228"/>
                <a:gd name="connsiteX5" fmla="*/ 1361996 w 3766249"/>
                <a:gd name="connsiteY5" fmla="*/ 9260229 h 9260228"/>
                <a:gd name="connsiteX0" fmla="*/ 1335742 w 3739995"/>
                <a:gd name="connsiteY0" fmla="*/ 9303550 h 9303549"/>
                <a:gd name="connsiteX1" fmla="*/ 407 w 3739995"/>
                <a:gd name="connsiteY1" fmla="*/ 777965 h 9303549"/>
                <a:gd name="connsiteX2" fmla="*/ 1224402 w 3739995"/>
                <a:gd name="connsiteY2" fmla="*/ 540595 h 9303549"/>
                <a:gd name="connsiteX3" fmla="*/ 3739995 w 3739995"/>
                <a:gd name="connsiteY3" fmla="*/ 2099290 h 9303549"/>
                <a:gd name="connsiteX4" fmla="*/ 1335742 w 3739995"/>
                <a:gd name="connsiteY4" fmla="*/ 9303550 h 9303549"/>
                <a:gd name="connsiteX0" fmla="*/ 1094302 w 3609895"/>
                <a:gd name="connsiteY0" fmla="*/ 0 h 8762954"/>
                <a:gd name="connsiteX1" fmla="*/ 3609895 w 3609895"/>
                <a:gd name="connsiteY1" fmla="*/ 1558695 h 8762954"/>
                <a:gd name="connsiteX2" fmla="*/ 1205642 w 3609895"/>
                <a:gd name="connsiteY2" fmla="*/ 8762955 h 8762954"/>
                <a:gd name="connsiteX3" fmla="*/ 0 w 3609895"/>
                <a:gd name="connsiteY3" fmla="*/ 420641 h 8762954"/>
                <a:gd name="connsiteX0" fmla="*/ 596617 w 3609895"/>
                <a:gd name="connsiteY0" fmla="*/ 1 h 8840091"/>
                <a:gd name="connsiteX1" fmla="*/ 3609895 w 3609895"/>
                <a:gd name="connsiteY1" fmla="*/ 1635832 h 8840091"/>
                <a:gd name="connsiteX2" fmla="*/ 1205642 w 3609895"/>
                <a:gd name="connsiteY2" fmla="*/ 8840092 h 8840091"/>
                <a:gd name="connsiteX3" fmla="*/ 0 w 3609895"/>
                <a:gd name="connsiteY3" fmla="*/ 497778 h 8840091"/>
                <a:gd name="connsiteX0" fmla="*/ 242509 w 3255787"/>
                <a:gd name="connsiteY0" fmla="*/ 1 h 8840091"/>
                <a:gd name="connsiteX1" fmla="*/ 3255787 w 3255787"/>
                <a:gd name="connsiteY1" fmla="*/ 1635832 h 8840091"/>
                <a:gd name="connsiteX2" fmla="*/ 851534 w 3255787"/>
                <a:gd name="connsiteY2" fmla="*/ 8840092 h 8840091"/>
                <a:gd name="connsiteX3" fmla="*/ 0 w 3255787"/>
                <a:gd name="connsiteY3" fmla="*/ 607385 h 8840091"/>
                <a:gd name="connsiteX0" fmla="*/ 316342 w 3255787"/>
                <a:gd name="connsiteY0" fmla="*/ 1 h 8880165"/>
                <a:gd name="connsiteX1" fmla="*/ 3255787 w 3255787"/>
                <a:gd name="connsiteY1" fmla="*/ 1675906 h 8880165"/>
                <a:gd name="connsiteX2" fmla="*/ 851534 w 3255787"/>
                <a:gd name="connsiteY2" fmla="*/ 8880166 h 8880165"/>
                <a:gd name="connsiteX3" fmla="*/ 0 w 3255787"/>
                <a:gd name="connsiteY3" fmla="*/ 647459 h 8880165"/>
                <a:gd name="connsiteX0" fmla="*/ 380583 w 3320028"/>
                <a:gd name="connsiteY0" fmla="*/ 1 h 8880165"/>
                <a:gd name="connsiteX1" fmla="*/ 3320028 w 3320028"/>
                <a:gd name="connsiteY1" fmla="*/ 1675906 h 8880165"/>
                <a:gd name="connsiteX2" fmla="*/ 915775 w 3320028"/>
                <a:gd name="connsiteY2" fmla="*/ 8880166 h 8880165"/>
                <a:gd name="connsiteX3" fmla="*/ 0 w 3320028"/>
                <a:gd name="connsiteY3" fmla="*/ 678850 h 8880165"/>
                <a:gd name="connsiteX0" fmla="*/ 380583 w 2256038"/>
                <a:gd name="connsiteY0" fmla="*/ 1 h 8880165"/>
                <a:gd name="connsiteX1" fmla="*/ 2256039 w 2256038"/>
                <a:gd name="connsiteY1" fmla="*/ 2038780 h 8880165"/>
                <a:gd name="connsiteX2" fmla="*/ 915775 w 2256038"/>
                <a:gd name="connsiteY2" fmla="*/ 8880166 h 8880165"/>
                <a:gd name="connsiteX3" fmla="*/ 0 w 2256038"/>
                <a:gd name="connsiteY3" fmla="*/ 678850 h 8880165"/>
                <a:gd name="connsiteX0" fmla="*/ 441336 w 2316793"/>
                <a:gd name="connsiteY0" fmla="*/ 1 h 4851807"/>
                <a:gd name="connsiteX1" fmla="*/ 2316792 w 2316793"/>
                <a:gd name="connsiteY1" fmla="*/ 2038780 h 4851807"/>
                <a:gd name="connsiteX2" fmla="*/ 273246 w 2316793"/>
                <a:gd name="connsiteY2" fmla="*/ 4851806 h 4851807"/>
                <a:gd name="connsiteX3" fmla="*/ 60753 w 2316793"/>
                <a:gd name="connsiteY3" fmla="*/ 678850 h 4851807"/>
                <a:gd name="connsiteX0" fmla="*/ 380583 w 2256038"/>
                <a:gd name="connsiteY0" fmla="*/ 1 h 4851807"/>
                <a:gd name="connsiteX1" fmla="*/ 2256039 w 2256038"/>
                <a:gd name="connsiteY1" fmla="*/ 2038780 h 4851807"/>
                <a:gd name="connsiteX2" fmla="*/ 212493 w 2256038"/>
                <a:gd name="connsiteY2" fmla="*/ 4851806 h 4851807"/>
                <a:gd name="connsiteX3" fmla="*/ 0 w 2256038"/>
                <a:gd name="connsiteY3" fmla="*/ 678850 h 4851807"/>
                <a:gd name="connsiteX0" fmla="*/ 380583 w 2256039"/>
                <a:gd name="connsiteY0" fmla="*/ 1 h 3751826"/>
                <a:gd name="connsiteX1" fmla="*/ 2256039 w 2256039"/>
                <a:gd name="connsiteY1" fmla="*/ 2038780 h 3751826"/>
                <a:gd name="connsiteX2" fmla="*/ 521542 w 2256039"/>
                <a:gd name="connsiteY2" fmla="*/ 3751826 h 3751826"/>
                <a:gd name="connsiteX3" fmla="*/ 0 w 2256039"/>
                <a:gd name="connsiteY3" fmla="*/ 678850 h 3751826"/>
                <a:gd name="connsiteX0" fmla="*/ 380583 w 1663234"/>
                <a:gd name="connsiteY0" fmla="*/ 1 h 3751826"/>
                <a:gd name="connsiteX1" fmla="*/ 1663234 w 1663234"/>
                <a:gd name="connsiteY1" fmla="*/ 1447416 h 3751826"/>
                <a:gd name="connsiteX2" fmla="*/ 521542 w 1663234"/>
                <a:gd name="connsiteY2" fmla="*/ 3751826 h 3751826"/>
                <a:gd name="connsiteX3" fmla="*/ 0 w 1663234"/>
                <a:gd name="connsiteY3" fmla="*/ 678850 h 3751826"/>
                <a:gd name="connsiteX0" fmla="*/ 380583 w 1663234"/>
                <a:gd name="connsiteY0" fmla="*/ 1 h 5212662"/>
                <a:gd name="connsiteX1" fmla="*/ 1663234 w 1663234"/>
                <a:gd name="connsiteY1" fmla="*/ 1447416 h 5212662"/>
                <a:gd name="connsiteX2" fmla="*/ 196141 w 1663234"/>
                <a:gd name="connsiteY2" fmla="*/ 5212662 h 5212662"/>
                <a:gd name="connsiteX3" fmla="*/ 0 w 1663234"/>
                <a:gd name="connsiteY3" fmla="*/ 678850 h 5212662"/>
                <a:gd name="connsiteX0" fmla="*/ 319788 w 1663234"/>
                <a:gd name="connsiteY0" fmla="*/ 0 h 5203510"/>
                <a:gd name="connsiteX1" fmla="*/ 1663234 w 1663234"/>
                <a:gd name="connsiteY1" fmla="*/ 1438264 h 5203510"/>
                <a:gd name="connsiteX2" fmla="*/ 196141 w 1663234"/>
                <a:gd name="connsiteY2" fmla="*/ 5203510 h 5203510"/>
                <a:gd name="connsiteX3" fmla="*/ 0 w 1663234"/>
                <a:gd name="connsiteY3" fmla="*/ 669698 h 5203510"/>
                <a:gd name="connsiteX0" fmla="*/ 759556 w 2103002"/>
                <a:gd name="connsiteY0" fmla="*/ 0 h 5203510"/>
                <a:gd name="connsiteX1" fmla="*/ 2103002 w 2103002"/>
                <a:gd name="connsiteY1" fmla="*/ 1438264 h 5203510"/>
                <a:gd name="connsiteX2" fmla="*/ 635909 w 2103002"/>
                <a:gd name="connsiteY2" fmla="*/ 5203510 h 5203510"/>
                <a:gd name="connsiteX3" fmla="*/ 1 w 2103002"/>
                <a:gd name="connsiteY3" fmla="*/ 953099 h 5203510"/>
                <a:gd name="connsiteX0" fmla="*/ 894746 w 2103001"/>
                <a:gd name="connsiteY0" fmla="*/ 1 h 4990359"/>
                <a:gd name="connsiteX1" fmla="*/ 2103001 w 2103001"/>
                <a:gd name="connsiteY1" fmla="*/ 1225113 h 4990359"/>
                <a:gd name="connsiteX2" fmla="*/ 635908 w 2103001"/>
                <a:gd name="connsiteY2" fmla="*/ 4990359 h 4990359"/>
                <a:gd name="connsiteX3" fmla="*/ 0 w 2103001"/>
                <a:gd name="connsiteY3" fmla="*/ 739948 h 4990359"/>
                <a:gd name="connsiteX0" fmla="*/ 894746 w 2818754"/>
                <a:gd name="connsiteY0" fmla="*/ 1 h 4990359"/>
                <a:gd name="connsiteX1" fmla="*/ 2818754 w 2818754"/>
                <a:gd name="connsiteY1" fmla="*/ 2512951 h 4990359"/>
                <a:gd name="connsiteX2" fmla="*/ 635908 w 2818754"/>
                <a:gd name="connsiteY2" fmla="*/ 4990359 h 4990359"/>
                <a:gd name="connsiteX3" fmla="*/ 0 w 2818754"/>
                <a:gd name="connsiteY3" fmla="*/ 739948 h 4990359"/>
                <a:gd name="connsiteX0" fmla="*/ 1232512 w 3156520"/>
                <a:gd name="connsiteY0" fmla="*/ 1 h 5174923"/>
                <a:gd name="connsiteX1" fmla="*/ 3156520 w 3156520"/>
                <a:gd name="connsiteY1" fmla="*/ 2512951 h 5174923"/>
                <a:gd name="connsiteX2" fmla="*/ 0 w 3156520"/>
                <a:gd name="connsiteY2" fmla="*/ 5174923 h 5174923"/>
                <a:gd name="connsiteX3" fmla="*/ 337766 w 3156520"/>
                <a:gd name="connsiteY3" fmla="*/ 739948 h 5174923"/>
                <a:gd name="connsiteX0" fmla="*/ 1286225 w 3210233"/>
                <a:gd name="connsiteY0" fmla="*/ 1 h 4819181"/>
                <a:gd name="connsiteX1" fmla="*/ 3210233 w 3210233"/>
                <a:gd name="connsiteY1" fmla="*/ 2512951 h 4819181"/>
                <a:gd name="connsiteX2" fmla="*/ 0 w 3210233"/>
                <a:gd name="connsiteY2" fmla="*/ 4819181 h 4819181"/>
                <a:gd name="connsiteX3" fmla="*/ 391479 w 3210233"/>
                <a:gd name="connsiteY3" fmla="*/ 739948 h 4819181"/>
              </a:gdLst>
              <a:ahLst/>
              <a:cxnLst>
                <a:cxn ang="0">
                  <a:pos x="connsiteX0" y="connsiteY0"/>
                </a:cxn>
                <a:cxn ang="0">
                  <a:pos x="connsiteX1" y="connsiteY1"/>
                </a:cxn>
                <a:cxn ang="0">
                  <a:pos x="connsiteX2" y="connsiteY2"/>
                </a:cxn>
                <a:cxn ang="0">
                  <a:pos x="connsiteX3" y="connsiteY3"/>
                </a:cxn>
              </a:cxnLst>
              <a:rect l="l" t="t" r="r" b="b"/>
              <a:pathLst>
                <a:path w="3210233" h="4819181">
                  <a:moveTo>
                    <a:pt x="1286225" y="1"/>
                  </a:moveTo>
                  <a:lnTo>
                    <a:pt x="3210233" y="2512951"/>
                  </a:lnTo>
                  <a:lnTo>
                    <a:pt x="0" y="4819181"/>
                  </a:lnTo>
                  <a:lnTo>
                    <a:pt x="391479" y="739948"/>
                  </a:lnTo>
                </a:path>
              </a:pathLst>
            </a:custGeom>
            <a:gradFill flip="none" rotWithShape="1">
              <a:gsLst>
                <a:gs pos="5000">
                  <a:schemeClr val="bg1">
                    <a:lumMod val="85000"/>
                    <a:shade val="30000"/>
                    <a:satMod val="115000"/>
                    <a:alpha val="50000"/>
                  </a:schemeClr>
                </a:gs>
                <a:gs pos="26000">
                  <a:schemeClr val="bg1">
                    <a:lumMod val="85000"/>
                    <a:shade val="67500"/>
                    <a:satMod val="115000"/>
                    <a:alpha val="50000"/>
                  </a:schemeClr>
                </a:gs>
                <a:gs pos="87000">
                  <a:schemeClr val="bg1">
                    <a:lumMod val="85000"/>
                    <a:shade val="100000"/>
                    <a:satMod val="115000"/>
                    <a:alpha val="0"/>
                  </a:schemeClr>
                </a:gs>
                <a:gs pos="42000">
                  <a:srgbClr val="C8C8C8">
                    <a:alpha val="50000"/>
                  </a:srgbClr>
                </a:gs>
                <a:gs pos="59000">
                  <a:schemeClr val="bg1">
                    <a:lumMod val="85000"/>
                    <a:shade val="100000"/>
                    <a:satMod val="115000"/>
                    <a:alpha val="50000"/>
                  </a:schemeClr>
                </a:gs>
              </a:gsLst>
              <a:lin ang="16200000" scaled="1"/>
              <a:tileRect/>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Picture 3" descr="C:\Users\villeneuve-a\Desktop\Atlas_referentiel_OPE\BDD_eau_2016\Carte_Atlas\PdS_OP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153" r="79889" b="72559"/>
            <a:stretch/>
          </p:blipFill>
          <p:spPr bwMode="auto">
            <a:xfrm>
              <a:off x="7850768" y="6237311"/>
              <a:ext cx="1279520" cy="28276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e 34"/>
            <p:cNvGrpSpPr/>
            <p:nvPr/>
          </p:nvGrpSpPr>
          <p:grpSpPr>
            <a:xfrm>
              <a:off x="89477" y="1268759"/>
              <a:ext cx="9115134" cy="5472609"/>
              <a:chOff x="89477" y="1268759"/>
              <a:chExt cx="9115134" cy="5472609"/>
            </a:xfrm>
          </p:grpSpPr>
          <p:pic>
            <p:nvPicPr>
              <p:cNvPr id="36" name="Picture 4" descr="C:\Users\villeneuve-a\Desktop\Atlas_referentiel_OPE\BDD_eau_2016\Carte_Atlas\secteur_AESN_OPE.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589" b="100000" l="25720" r="70944"/>
                        </a14:imgEffect>
                      </a14:imgLayer>
                    </a14:imgProps>
                  </a:ext>
                  <a:ext uri="{28A0092B-C50C-407E-A947-70E740481C1C}">
                    <a14:useLocalDpi xmlns:a14="http://schemas.microsoft.com/office/drawing/2010/main" val="0"/>
                  </a:ext>
                </a:extLst>
              </a:blip>
              <a:srcRect l="25833" t="4336" r="28646"/>
              <a:stretch/>
            </p:blipFill>
            <p:spPr bwMode="auto">
              <a:xfrm>
                <a:off x="3316362" y="2780927"/>
                <a:ext cx="2091453" cy="310815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C:\Users\villeneuve-a\Desktop\Atlas_referentiel_OPE\BDD_eau_2016\Carte_Atlas\BV_AESN_PdS2.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b="10215"/>
              <a:stretch/>
            </p:blipFill>
            <p:spPr bwMode="auto">
              <a:xfrm>
                <a:off x="89477" y="1916831"/>
                <a:ext cx="2826339" cy="17945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ZoneTexte 37"/>
              <p:cNvSpPr txBox="1"/>
              <p:nvPr/>
            </p:nvSpPr>
            <p:spPr>
              <a:xfrm>
                <a:off x="156652" y="1268759"/>
                <a:ext cx="4547944" cy="338554"/>
              </a:xfrm>
              <a:prstGeom prst="rect">
                <a:avLst/>
              </a:prstGeom>
              <a:noFill/>
            </p:spPr>
            <p:txBody>
              <a:bodyPr wrap="square" rtlCol="0">
                <a:spAutoFit/>
              </a:bodyPr>
              <a:lstStyle/>
              <a:p>
                <a:r>
                  <a:rPr lang="fr-FR" sz="1600" dirty="0" smtClean="0">
                    <a:solidFill>
                      <a:schemeClr val="bg1">
                        <a:lumMod val="50000"/>
                      </a:schemeClr>
                    </a:solidFill>
                  </a:rPr>
                  <a:t>1- Bassin hydrographique de l’AESN</a:t>
                </a:r>
                <a:endParaRPr lang="fr-FR" sz="1600" dirty="0">
                  <a:solidFill>
                    <a:schemeClr val="bg1">
                      <a:lumMod val="50000"/>
                    </a:schemeClr>
                  </a:solidFill>
                </a:endParaRPr>
              </a:p>
            </p:txBody>
          </p:sp>
          <p:pic>
            <p:nvPicPr>
              <p:cNvPr id="39" name="Picture 8" descr="C:\Users\villeneuve-a\Desktop\Atlas_referentiel_OPE\BDD_eau_2016\Carte_Atlas\legend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52" t="6215" r="68519" b="72056"/>
              <a:stretch/>
            </p:blipFill>
            <p:spPr bwMode="auto">
              <a:xfrm>
                <a:off x="89477" y="3759068"/>
                <a:ext cx="1321146" cy="792088"/>
              </a:xfrm>
              <a:prstGeom prst="rect">
                <a:avLst/>
              </a:prstGeom>
              <a:noFill/>
              <a:extLst/>
            </p:spPr>
          </p:pic>
          <p:sp>
            <p:nvSpPr>
              <p:cNvPr id="40" name="Rectangle 39"/>
              <p:cNvSpPr/>
              <p:nvPr/>
            </p:nvSpPr>
            <p:spPr>
              <a:xfrm>
                <a:off x="156652" y="1526311"/>
                <a:ext cx="4572000" cy="261610"/>
              </a:xfrm>
              <a:prstGeom prst="rect">
                <a:avLst/>
              </a:prstGeom>
            </p:spPr>
            <p:txBody>
              <a:bodyPr>
                <a:spAutoFit/>
              </a:bodyPr>
              <a:lstStyle/>
              <a:p>
                <a:r>
                  <a:rPr lang="fr-FR" sz="1100" i="1" dirty="0" smtClean="0">
                    <a:solidFill>
                      <a:schemeClr val="bg1">
                        <a:lumMod val="50000"/>
                      </a:schemeClr>
                    </a:solidFill>
                  </a:rPr>
                  <a:t>La Seine de sa source au confluent de l'Oise</a:t>
                </a:r>
                <a:endParaRPr lang="fr-FR" sz="1100" i="1" dirty="0">
                  <a:solidFill>
                    <a:schemeClr val="bg1">
                      <a:lumMod val="50000"/>
                    </a:schemeClr>
                  </a:solidFill>
                </a:endParaRPr>
              </a:p>
            </p:txBody>
          </p:sp>
          <p:sp>
            <p:nvSpPr>
              <p:cNvPr id="41" name="ZoneTexte 40"/>
              <p:cNvSpPr txBox="1"/>
              <p:nvPr/>
            </p:nvSpPr>
            <p:spPr>
              <a:xfrm>
                <a:off x="3240360" y="2073041"/>
                <a:ext cx="3419872" cy="707886"/>
              </a:xfrm>
              <a:prstGeom prst="rect">
                <a:avLst/>
              </a:prstGeom>
              <a:noFill/>
            </p:spPr>
            <p:txBody>
              <a:bodyPr wrap="square" rtlCol="0">
                <a:spAutoFit/>
              </a:bodyPr>
              <a:lstStyle/>
              <a:p>
                <a:r>
                  <a:rPr lang="fr-FR" sz="1600" dirty="0" smtClean="0">
                    <a:solidFill>
                      <a:schemeClr val="bg1">
                        <a:lumMod val="50000"/>
                      </a:schemeClr>
                    </a:solidFill>
                  </a:rPr>
                  <a:t>2- Secteur hydrographique (F5)</a:t>
                </a:r>
              </a:p>
              <a:p>
                <a:r>
                  <a:rPr lang="fr-FR" sz="1200" i="1" dirty="0" smtClean="0">
                    <a:solidFill>
                      <a:schemeClr val="bg1">
                        <a:lumMod val="50000"/>
                      </a:schemeClr>
                    </a:solidFill>
                  </a:rPr>
                  <a:t>La Marne de sa source au confluent de la </a:t>
                </a:r>
                <a:r>
                  <a:rPr lang="fr-FR" sz="1200" i="1" dirty="0" err="1" smtClean="0">
                    <a:solidFill>
                      <a:schemeClr val="bg1">
                        <a:lumMod val="50000"/>
                      </a:schemeClr>
                    </a:solidFill>
                  </a:rPr>
                  <a:t>Saulx</a:t>
                </a:r>
                <a:r>
                  <a:rPr lang="fr-FR" sz="1200" i="1" dirty="0" smtClean="0">
                    <a:solidFill>
                      <a:schemeClr val="bg1">
                        <a:lumMod val="50000"/>
                      </a:schemeClr>
                    </a:solidFill>
                  </a:rPr>
                  <a:t> (inclus)</a:t>
                </a:r>
              </a:p>
            </p:txBody>
          </p:sp>
          <p:sp>
            <p:nvSpPr>
              <p:cNvPr id="42" name="ZoneTexte 41"/>
              <p:cNvSpPr txBox="1"/>
              <p:nvPr/>
            </p:nvSpPr>
            <p:spPr>
              <a:xfrm>
                <a:off x="5940152" y="2996951"/>
                <a:ext cx="3059832" cy="523220"/>
              </a:xfrm>
              <a:prstGeom prst="rect">
                <a:avLst/>
              </a:prstGeom>
              <a:noFill/>
            </p:spPr>
            <p:txBody>
              <a:bodyPr wrap="square" rtlCol="0">
                <a:spAutoFit/>
              </a:bodyPr>
              <a:lstStyle/>
              <a:p>
                <a:r>
                  <a:rPr lang="fr-FR" sz="1600" dirty="0" smtClean="0">
                    <a:solidFill>
                      <a:schemeClr val="bg1">
                        <a:lumMod val="50000"/>
                      </a:schemeClr>
                    </a:solidFill>
                  </a:rPr>
                  <a:t>3- Zone autour de </a:t>
                </a:r>
                <a:r>
                  <a:rPr lang="fr-FR" sz="1600" dirty="0" err="1" smtClean="0">
                    <a:solidFill>
                      <a:schemeClr val="bg1">
                        <a:lumMod val="50000"/>
                      </a:schemeClr>
                    </a:solidFill>
                  </a:rPr>
                  <a:t>Cigéo</a:t>
                </a:r>
                <a:r>
                  <a:rPr lang="fr-FR" sz="1600" dirty="0" smtClean="0">
                    <a:solidFill>
                      <a:schemeClr val="bg1">
                        <a:lumMod val="50000"/>
                      </a:schemeClr>
                    </a:solidFill>
                  </a:rPr>
                  <a:t> </a:t>
                </a:r>
              </a:p>
              <a:p>
                <a:r>
                  <a:rPr lang="fr-FR" sz="1200" i="1" dirty="0" smtClean="0">
                    <a:solidFill>
                      <a:schemeClr val="bg1">
                        <a:lumMod val="50000"/>
                      </a:schemeClr>
                    </a:solidFill>
                  </a:rPr>
                  <a:t>Réseau hydrographique zone </a:t>
                </a:r>
                <a:r>
                  <a:rPr lang="fr-FR" sz="1200" i="1" dirty="0" err="1" smtClean="0">
                    <a:solidFill>
                      <a:schemeClr val="bg1">
                        <a:lumMod val="50000"/>
                      </a:schemeClr>
                    </a:solidFill>
                  </a:rPr>
                  <a:t>Cigeo</a:t>
                </a:r>
                <a:endParaRPr lang="fr-FR" sz="1200" i="1" dirty="0" smtClean="0">
                  <a:solidFill>
                    <a:schemeClr val="bg1">
                      <a:lumMod val="50000"/>
                    </a:schemeClr>
                  </a:solidFill>
                </a:endParaRPr>
              </a:p>
            </p:txBody>
          </p:sp>
          <p:grpSp>
            <p:nvGrpSpPr>
              <p:cNvPr id="43" name="Groupe 42"/>
              <p:cNvGrpSpPr/>
              <p:nvPr/>
            </p:nvGrpSpPr>
            <p:grpSpPr>
              <a:xfrm>
                <a:off x="2843808" y="4929722"/>
                <a:ext cx="1616053" cy="338554"/>
                <a:chOff x="107504" y="5301208"/>
                <a:chExt cx="1616053" cy="338554"/>
              </a:xfrm>
            </p:grpSpPr>
            <p:cxnSp>
              <p:nvCxnSpPr>
                <p:cNvPr id="45" name="Connecteur droit 44"/>
                <p:cNvCxnSpPr/>
                <p:nvPr/>
              </p:nvCxnSpPr>
              <p:spPr>
                <a:xfrm>
                  <a:off x="107504" y="5517232"/>
                  <a:ext cx="288032" cy="0"/>
                </a:xfrm>
                <a:prstGeom prst="line">
                  <a:avLst/>
                </a:prstGeom>
                <a:ln w="19050">
                  <a:solidFill>
                    <a:srgbClr val="FFC000"/>
                  </a:solidFill>
                  <a:tailEnd type="none"/>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395536" y="5301208"/>
                  <a:ext cx="1328021" cy="338554"/>
                </a:xfrm>
                <a:prstGeom prst="rect">
                  <a:avLst/>
                </a:prstGeom>
                <a:noFill/>
              </p:spPr>
              <p:txBody>
                <a:bodyPr wrap="square" rtlCol="0">
                  <a:spAutoFit/>
                </a:bodyPr>
                <a:lstStyle/>
                <a:p>
                  <a:r>
                    <a:rPr lang="fr-FR" sz="800" dirty="0" smtClean="0">
                      <a:solidFill>
                        <a:schemeClr val="bg1">
                          <a:lumMod val="50000"/>
                        </a:schemeClr>
                      </a:solidFill>
                    </a:rPr>
                    <a:t>Sous-secteur hydrographique</a:t>
                  </a:r>
                </a:p>
              </p:txBody>
            </p:sp>
          </p:grpSp>
          <p:pic>
            <p:nvPicPr>
              <p:cNvPr id="44" name="Picture 2" descr="C:\Users\villeneuve-a\Desktop\hydro_cigeo.jpe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703" b="95209" l="17609" r="78687"/>
                        </a14:imgEffect>
                      </a14:imgLayer>
                    </a14:imgProps>
                  </a:ext>
                  <a:ext uri="{28A0092B-C50C-407E-A947-70E740481C1C}">
                    <a14:useLocalDpi xmlns:a14="http://schemas.microsoft.com/office/drawing/2010/main" val="0"/>
                  </a:ext>
                </a:extLst>
              </a:blip>
              <a:srcRect l="18416" t="-1837" r="21166" b="3939"/>
              <a:stretch/>
            </p:blipFill>
            <p:spPr bwMode="auto">
              <a:xfrm>
                <a:off x="5292081" y="3388200"/>
                <a:ext cx="3912530" cy="335316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58422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normAutofit/>
          </a:bodyPr>
          <a:lstStyle/>
          <a:p>
            <a:r>
              <a:rPr lang="fr-FR" sz="1900" dirty="0"/>
              <a:t>Sommaire</a:t>
            </a:r>
          </a:p>
        </p:txBody>
      </p:sp>
      <p:sp>
        <p:nvSpPr>
          <p:cNvPr id="3" name="Espace réservé du contenu 2"/>
          <p:cNvSpPr>
            <a:spLocks noGrp="1"/>
          </p:cNvSpPr>
          <p:nvPr>
            <p:ph idx="1"/>
          </p:nvPr>
        </p:nvSpPr>
        <p:spPr>
          <a:xfrm>
            <a:off x="457199" y="1052737"/>
            <a:ext cx="8334375" cy="5073428"/>
          </a:xfrm>
        </p:spPr>
        <p:txBody>
          <a:bodyPr>
            <a:normAutofit/>
          </a:bodyPr>
          <a:lstStyle/>
          <a:p>
            <a:endParaRPr lang="fr-FR" dirty="0" smtClean="0"/>
          </a:p>
          <a:p>
            <a:r>
              <a:rPr lang="fr-FR" dirty="0" smtClean="0"/>
              <a:t>- Le projet Cigéo et la feuille de route concertation : quelques rappels</a:t>
            </a:r>
          </a:p>
          <a:p>
            <a:r>
              <a:rPr lang="fr-FR" dirty="0" smtClean="0"/>
              <a:t>- Les principes de l’atelier</a:t>
            </a:r>
          </a:p>
          <a:p>
            <a:r>
              <a:rPr lang="fr-FR" dirty="0" smtClean="0"/>
              <a:t>- Retour sur les échanges du 11 avril (réunion de lancement)</a:t>
            </a:r>
            <a:endParaRPr lang="fr-FR" dirty="0"/>
          </a:p>
          <a:p>
            <a:r>
              <a:rPr lang="fr-FR" dirty="0" smtClean="0"/>
              <a:t>- Le contexte environnemental, milieux récepteurs</a:t>
            </a:r>
          </a:p>
          <a:p>
            <a:r>
              <a:rPr lang="fr-FR" dirty="0" smtClean="0"/>
              <a:t>- Les effluents de la zone puits</a:t>
            </a:r>
          </a:p>
          <a:p>
            <a:r>
              <a:rPr lang="fr-FR" dirty="0" smtClean="0"/>
              <a:t>- Atelier de travail et échanges</a:t>
            </a:r>
          </a:p>
          <a:p>
            <a:r>
              <a:rPr lang="fr-FR" dirty="0" smtClean="0"/>
              <a:t>- Restitution par les groupes de travail de l’atelier</a:t>
            </a:r>
          </a:p>
          <a:p>
            <a:pPr marL="79138" lvl="1" indent="0">
              <a:buNone/>
            </a:pPr>
            <a:endParaRPr lang="fr-FR" dirty="0" smtClean="0"/>
          </a:p>
          <a:p>
            <a:endParaRPr lang="fr-FR" dirty="0" smtClean="0"/>
          </a:p>
        </p:txBody>
      </p:sp>
      <p:sp>
        <p:nvSpPr>
          <p:cNvPr id="4" name="Espace réservé du numéro de diapositive 3"/>
          <p:cNvSpPr>
            <a:spLocks noGrp="1"/>
          </p:cNvSpPr>
          <p:nvPr>
            <p:ph type="sldNum" sz="quarter" idx="4"/>
          </p:nvPr>
        </p:nvSpPr>
        <p:spPr/>
        <p:txBody>
          <a:bodyPr/>
          <a:lstStyle/>
          <a:p>
            <a:fld id="{3F31099B-3674-415A-8495-B5B94815B494}" type="slidenum">
              <a:rPr lang="fr-FR" smtClean="0"/>
              <a:pPr/>
              <a:t>2</a:t>
            </a:fld>
            <a:endParaRPr lang="fr-FR" dirty="0"/>
          </a:p>
        </p:txBody>
      </p:sp>
      <p:sp>
        <p:nvSpPr>
          <p:cNvPr id="5" name="Espace réservé du pied de page 4"/>
          <p:cNvSpPr>
            <a:spLocks noGrp="1"/>
          </p:cNvSpPr>
          <p:nvPr>
            <p:ph type="ftr" sz="quarter" idx="3"/>
          </p:nvPr>
        </p:nvSpPr>
        <p:spPr/>
        <p:txBody>
          <a:bodyPr/>
          <a:lstStyle/>
          <a:p>
            <a:endParaRPr lang="fr-FR" dirty="0"/>
          </a:p>
        </p:txBody>
      </p:sp>
    </p:spTree>
    <p:extLst>
      <p:ext uri="{BB962C8B-B14F-4D97-AF65-F5344CB8AC3E}">
        <p14:creationId xmlns:p14="http://schemas.microsoft.com/office/powerpoint/2010/main" val="482347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20"/>
          <p:cNvSpPr/>
          <p:nvPr/>
        </p:nvSpPr>
        <p:spPr>
          <a:xfrm>
            <a:off x="563849" y="4976009"/>
            <a:ext cx="551767" cy="397207"/>
          </a:xfrm>
          <a:prstGeom prst="ellipse">
            <a:avLst/>
          </a:prstGeom>
          <a:solidFill>
            <a:srgbClr val="003B8E"/>
          </a:solidFill>
          <a:ln>
            <a:solidFill>
              <a:srgbClr val="00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 name="Titre 1"/>
          <p:cNvSpPr>
            <a:spLocks noGrp="1"/>
          </p:cNvSpPr>
          <p:nvPr>
            <p:ph type="title"/>
          </p:nvPr>
        </p:nvSpPr>
        <p:spPr/>
        <p:txBody>
          <a:bodyPr>
            <a:normAutofit/>
          </a:bodyPr>
          <a:lstStyle/>
          <a:p>
            <a:r>
              <a:rPr lang="fr-FR" b="1" dirty="0" smtClean="0"/>
              <a:t>La politique de l’EAU</a:t>
            </a:r>
            <a:endParaRPr lang="fr-FR" b="1" dirty="0"/>
          </a:p>
        </p:txBody>
      </p:sp>
      <p:sp>
        <p:nvSpPr>
          <p:cNvPr id="3" name="Espace réservé du contenu 2"/>
          <p:cNvSpPr>
            <a:spLocks noGrp="1"/>
          </p:cNvSpPr>
          <p:nvPr>
            <p:ph idx="1"/>
          </p:nvPr>
        </p:nvSpPr>
        <p:spPr>
          <a:xfrm>
            <a:off x="179512" y="1052737"/>
            <a:ext cx="8871627" cy="5073428"/>
          </a:xfrm>
        </p:spPr>
        <p:txBody>
          <a:bodyPr>
            <a:normAutofit/>
          </a:bodyPr>
          <a:lstStyle/>
          <a:p>
            <a:endParaRPr lang="fr-FR" sz="1600" dirty="0" smtClean="0"/>
          </a:p>
          <a:p>
            <a:endParaRPr lang="fr-FR" sz="1600" dirty="0"/>
          </a:p>
          <a:p>
            <a:endParaRPr lang="fr-FR" sz="1600" dirty="0" smtClean="0"/>
          </a:p>
          <a:p>
            <a:endParaRPr lang="fr-FR" sz="1600" dirty="0"/>
          </a:p>
          <a:p>
            <a:endParaRPr lang="fr-FR" sz="1600" dirty="0" smtClean="0"/>
          </a:p>
          <a:p>
            <a:endParaRPr lang="fr-FR" sz="1600" dirty="0" smtClean="0"/>
          </a:p>
          <a:p>
            <a:endParaRPr lang="fr-FR" sz="1600" dirty="0" smtClean="0"/>
          </a:p>
          <a:p>
            <a:endParaRPr lang="fr-FR" sz="1600" u="sng" dirty="0"/>
          </a:p>
          <a:p>
            <a:pPr marL="174625" lvl="1" indent="0">
              <a:buNone/>
            </a:pPr>
            <a:endParaRPr lang="fr-FR" dirty="0"/>
          </a:p>
          <a:p>
            <a:pPr marL="174625" lvl="1" indent="0">
              <a:buNone/>
            </a:pPr>
            <a:endParaRPr lang="fr-FR" dirty="0"/>
          </a:p>
        </p:txBody>
      </p:sp>
      <p:sp>
        <p:nvSpPr>
          <p:cNvPr id="4" name="Espace réservé de la date 3"/>
          <p:cNvSpPr>
            <a:spLocks noGrp="1"/>
          </p:cNvSpPr>
          <p:nvPr>
            <p:ph type="dt" sz="half" idx="2"/>
          </p:nvPr>
        </p:nvSpPr>
        <p:spPr/>
        <p:txBody>
          <a:bodyPr/>
          <a:lstStyle/>
          <a:p>
            <a:fld id="{BCCE4C87-3D99-435A-91AA-8420B7C73DEF}"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8" name="ZoneTexte 7"/>
          <p:cNvSpPr txBox="1"/>
          <p:nvPr/>
        </p:nvSpPr>
        <p:spPr>
          <a:xfrm>
            <a:off x="2620170" y="6135107"/>
            <a:ext cx="6523830" cy="246221"/>
          </a:xfrm>
          <a:prstGeom prst="rect">
            <a:avLst/>
          </a:prstGeom>
          <a:noFill/>
        </p:spPr>
        <p:txBody>
          <a:bodyPr wrap="square" rtlCol="0">
            <a:spAutoFit/>
          </a:bodyPr>
          <a:lstStyle/>
          <a:p>
            <a:r>
              <a:rPr lang="fr-FR" sz="1000" i="1" dirty="0" smtClean="0"/>
              <a:t>SDAGE : Schéma directeur d’aménagement et de Gestion des Eaux ; PDM : programme de Mesures</a:t>
            </a:r>
          </a:p>
        </p:txBody>
      </p:sp>
      <p:graphicFrame>
        <p:nvGraphicFramePr>
          <p:cNvPr id="10" name="Diagramme 9"/>
          <p:cNvGraphicFramePr/>
          <p:nvPr>
            <p:extLst>
              <p:ext uri="{D42A27DB-BD31-4B8C-83A1-F6EECF244321}">
                <p14:modId xmlns:p14="http://schemas.microsoft.com/office/powerpoint/2010/main" val="3918062823"/>
              </p:ext>
            </p:extLst>
          </p:nvPr>
        </p:nvGraphicFramePr>
        <p:xfrm>
          <a:off x="179513" y="836712"/>
          <a:ext cx="8784976"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3804209" y="4149080"/>
            <a:ext cx="5439107" cy="1077218"/>
          </a:xfrm>
          <a:prstGeom prst="rect">
            <a:avLst/>
          </a:prstGeom>
        </p:spPr>
        <p:txBody>
          <a:bodyPr wrap="square">
            <a:spAutoFit/>
          </a:bodyPr>
          <a:lstStyle/>
          <a:p>
            <a:r>
              <a:rPr lang="fr-FR" sz="1600" b="1" dirty="0" smtClean="0">
                <a:solidFill>
                  <a:srgbClr val="003B8E"/>
                </a:solidFill>
              </a:rPr>
              <a:t>Pour le Bassin Seine-Normandie</a:t>
            </a:r>
          </a:p>
          <a:p>
            <a:endParaRPr lang="fr-FR" sz="1600" dirty="0" smtClean="0">
              <a:solidFill>
                <a:srgbClr val="003B8E"/>
              </a:solidFill>
            </a:endParaRPr>
          </a:p>
          <a:p>
            <a:pPr marL="285750" indent="-285750">
              <a:buFont typeface="Wingdings" panose="05000000000000000000" pitchFamily="2" charset="2"/>
              <a:buChar char="ü"/>
            </a:pPr>
            <a:r>
              <a:rPr lang="fr-FR" sz="1600" b="1" dirty="0" smtClean="0">
                <a:solidFill>
                  <a:srgbClr val="F39900"/>
                </a:solidFill>
              </a:rPr>
              <a:t>62 </a:t>
            </a:r>
            <a:r>
              <a:rPr lang="fr-FR" sz="1600" b="1" dirty="0">
                <a:solidFill>
                  <a:srgbClr val="F39900"/>
                </a:solidFill>
              </a:rPr>
              <a:t>%</a:t>
            </a:r>
            <a:r>
              <a:rPr lang="fr-FR" sz="1600" dirty="0">
                <a:solidFill>
                  <a:srgbClr val="F39900"/>
                </a:solidFill>
              </a:rPr>
              <a:t> des eaux de surface en bon état </a:t>
            </a:r>
            <a:r>
              <a:rPr lang="fr-FR" sz="1600" dirty="0" smtClean="0">
                <a:solidFill>
                  <a:srgbClr val="F39900"/>
                </a:solidFill>
              </a:rPr>
              <a:t>en 2021</a:t>
            </a:r>
          </a:p>
          <a:p>
            <a:pPr marL="285750" indent="-285750">
              <a:buFont typeface="Wingdings" panose="05000000000000000000" pitchFamily="2" charset="2"/>
              <a:buChar char="ü"/>
            </a:pPr>
            <a:r>
              <a:rPr lang="fr-FR" sz="1600" b="1" dirty="0" smtClean="0">
                <a:solidFill>
                  <a:srgbClr val="F39900"/>
                </a:solidFill>
              </a:rPr>
              <a:t>25 </a:t>
            </a:r>
            <a:r>
              <a:rPr lang="fr-FR" sz="1600" b="1" dirty="0">
                <a:solidFill>
                  <a:srgbClr val="F39900"/>
                </a:solidFill>
              </a:rPr>
              <a:t>% </a:t>
            </a:r>
            <a:r>
              <a:rPr lang="fr-FR" sz="1600" dirty="0">
                <a:solidFill>
                  <a:srgbClr val="F39900"/>
                </a:solidFill>
              </a:rPr>
              <a:t>des masses d’eau souterraines </a:t>
            </a:r>
          </a:p>
        </p:txBody>
      </p:sp>
      <p:sp>
        <p:nvSpPr>
          <p:cNvPr id="13" name="ZoneTexte 12"/>
          <p:cNvSpPr txBox="1"/>
          <p:nvPr/>
        </p:nvSpPr>
        <p:spPr>
          <a:xfrm>
            <a:off x="179511" y="4038163"/>
            <a:ext cx="2016225" cy="830997"/>
          </a:xfrm>
          <a:prstGeom prst="rect">
            <a:avLst/>
          </a:prstGeom>
          <a:noFill/>
        </p:spPr>
        <p:txBody>
          <a:bodyPr wrap="square" rtlCol="0">
            <a:spAutoFit/>
          </a:bodyPr>
          <a:lstStyle/>
          <a:p>
            <a:r>
              <a:rPr lang="fr-FR" sz="1600" b="1" dirty="0" smtClean="0">
                <a:solidFill>
                  <a:srgbClr val="003B8E"/>
                </a:solidFill>
              </a:rPr>
              <a:t>Etat Ecologique</a:t>
            </a:r>
          </a:p>
          <a:p>
            <a:r>
              <a:rPr lang="fr-FR" sz="1600" dirty="0" smtClean="0">
                <a:solidFill>
                  <a:srgbClr val="003B8E"/>
                </a:solidFill>
              </a:rPr>
              <a:t>Très bon </a:t>
            </a:r>
          </a:p>
          <a:p>
            <a:r>
              <a:rPr lang="fr-FR" sz="1600" dirty="0" smtClean="0">
                <a:solidFill>
                  <a:srgbClr val="003B8E"/>
                </a:solidFill>
              </a:rPr>
              <a:t>Bon</a:t>
            </a:r>
          </a:p>
        </p:txBody>
      </p:sp>
      <p:sp>
        <p:nvSpPr>
          <p:cNvPr id="14" name="ZoneTexte 13"/>
          <p:cNvSpPr txBox="1"/>
          <p:nvPr/>
        </p:nvSpPr>
        <p:spPr>
          <a:xfrm>
            <a:off x="196478" y="5364505"/>
            <a:ext cx="1714670" cy="584775"/>
          </a:xfrm>
          <a:prstGeom prst="rect">
            <a:avLst/>
          </a:prstGeom>
          <a:noFill/>
        </p:spPr>
        <p:txBody>
          <a:bodyPr wrap="square" rtlCol="0">
            <a:spAutoFit/>
          </a:bodyPr>
          <a:lstStyle/>
          <a:p>
            <a:r>
              <a:rPr lang="fr-FR" sz="1600" b="1" dirty="0" smtClean="0">
                <a:solidFill>
                  <a:srgbClr val="003B8E"/>
                </a:solidFill>
              </a:rPr>
              <a:t>Etat Chimique</a:t>
            </a:r>
          </a:p>
          <a:p>
            <a:r>
              <a:rPr lang="fr-FR" sz="1600" dirty="0" smtClean="0">
                <a:solidFill>
                  <a:srgbClr val="003B8E"/>
                </a:solidFill>
              </a:rPr>
              <a:t>Bon</a:t>
            </a:r>
          </a:p>
        </p:txBody>
      </p:sp>
      <p:sp>
        <p:nvSpPr>
          <p:cNvPr id="15" name="ZoneTexte 14"/>
          <p:cNvSpPr txBox="1"/>
          <p:nvPr/>
        </p:nvSpPr>
        <p:spPr>
          <a:xfrm>
            <a:off x="634376" y="4869160"/>
            <a:ext cx="450825" cy="523220"/>
          </a:xfrm>
          <a:prstGeom prst="rect">
            <a:avLst/>
          </a:prstGeom>
          <a:noFill/>
        </p:spPr>
        <p:txBody>
          <a:bodyPr wrap="square" rtlCol="0">
            <a:spAutoFit/>
          </a:bodyPr>
          <a:lstStyle/>
          <a:p>
            <a:r>
              <a:rPr lang="fr-FR" sz="2800" b="1" dirty="0" smtClean="0">
                <a:solidFill>
                  <a:schemeClr val="bg1"/>
                </a:solidFill>
              </a:rPr>
              <a:t>+</a:t>
            </a:r>
          </a:p>
        </p:txBody>
      </p:sp>
      <p:sp>
        <p:nvSpPr>
          <p:cNvPr id="16" name="Accolade fermante 15"/>
          <p:cNvSpPr/>
          <p:nvPr/>
        </p:nvSpPr>
        <p:spPr>
          <a:xfrm>
            <a:off x="1787985" y="4033185"/>
            <a:ext cx="185609" cy="2132119"/>
          </a:xfrm>
          <a:prstGeom prst="rightBrace">
            <a:avLst/>
          </a:prstGeom>
          <a:ln>
            <a:solidFill>
              <a:srgbClr val="003B8E"/>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2076017" y="4788441"/>
            <a:ext cx="983815" cy="584775"/>
          </a:xfrm>
          <a:prstGeom prst="rect">
            <a:avLst/>
          </a:prstGeom>
          <a:noFill/>
        </p:spPr>
        <p:txBody>
          <a:bodyPr wrap="square" rtlCol="0">
            <a:spAutoFit/>
          </a:bodyPr>
          <a:lstStyle/>
          <a:p>
            <a:r>
              <a:rPr lang="fr-FR" sz="1600" b="1" dirty="0" smtClean="0">
                <a:solidFill>
                  <a:srgbClr val="003B8E"/>
                </a:solidFill>
              </a:rPr>
              <a:t>BON ETAT</a:t>
            </a:r>
          </a:p>
        </p:txBody>
      </p:sp>
      <p:sp>
        <p:nvSpPr>
          <p:cNvPr id="18" name="Ellipse 17"/>
          <p:cNvSpPr/>
          <p:nvPr/>
        </p:nvSpPr>
        <p:spPr>
          <a:xfrm>
            <a:off x="1249122" y="4407160"/>
            <a:ext cx="144000" cy="144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19" name="Ellipse 18"/>
          <p:cNvSpPr/>
          <p:nvPr/>
        </p:nvSpPr>
        <p:spPr>
          <a:xfrm>
            <a:off x="724046" y="4642642"/>
            <a:ext cx="144000" cy="144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20" name="Ellipse 19"/>
          <p:cNvSpPr/>
          <p:nvPr/>
        </p:nvSpPr>
        <p:spPr>
          <a:xfrm>
            <a:off x="792365" y="5733272"/>
            <a:ext cx="144000" cy="144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20</a:t>
            </a:fld>
            <a:endParaRPr lang="fr-FR" dirty="0"/>
          </a:p>
        </p:txBody>
      </p:sp>
    </p:spTree>
    <p:extLst>
      <p:ext uri="{BB962C8B-B14F-4D97-AF65-F5344CB8AC3E}">
        <p14:creationId xmlns:p14="http://schemas.microsoft.com/office/powerpoint/2010/main" val="1304314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DCE contexte local du secteur hydrographie</a:t>
            </a:r>
            <a:br>
              <a:rPr lang="fr-FR" dirty="0" smtClean="0"/>
            </a:br>
            <a:r>
              <a:rPr lang="fr-FR" dirty="0" smtClean="0"/>
              <a:t>Etat Ecologique et objectif 2021-2027</a:t>
            </a:r>
            <a:endParaRPr lang="fr-FR" dirty="0"/>
          </a:p>
        </p:txBody>
      </p:sp>
      <p:sp>
        <p:nvSpPr>
          <p:cNvPr id="4" name="Espace réservé de la date 3"/>
          <p:cNvSpPr>
            <a:spLocks noGrp="1"/>
          </p:cNvSpPr>
          <p:nvPr>
            <p:ph type="dt" sz="half" idx="2"/>
          </p:nvPr>
        </p:nvSpPr>
        <p:spPr/>
        <p:txBody>
          <a:bodyPr/>
          <a:lstStyle/>
          <a:p>
            <a:fld id="{2AD3F220-6105-4EE4-8C95-70706FD1B162}"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14" name="AutoShape 2" descr="Résultat de recherche d'images pour &quot;aesn&quot;"/>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3" name="Groupe 12"/>
          <p:cNvGrpSpPr/>
          <p:nvPr/>
        </p:nvGrpSpPr>
        <p:grpSpPr>
          <a:xfrm>
            <a:off x="395536" y="1124744"/>
            <a:ext cx="8568952" cy="5184576"/>
            <a:chOff x="107504" y="908720"/>
            <a:chExt cx="8863890" cy="5393531"/>
          </a:xfrm>
        </p:grpSpPr>
        <p:sp>
          <p:nvSpPr>
            <p:cNvPr id="8" name="ZoneTexte 7"/>
            <p:cNvSpPr txBox="1"/>
            <p:nvPr/>
          </p:nvSpPr>
          <p:spPr>
            <a:xfrm>
              <a:off x="539552" y="908720"/>
              <a:ext cx="3024336" cy="338554"/>
            </a:xfrm>
            <a:prstGeom prst="rect">
              <a:avLst/>
            </a:prstGeom>
            <a:noFill/>
          </p:spPr>
          <p:txBody>
            <a:bodyPr wrap="square" rtlCol="0">
              <a:spAutoFit/>
            </a:bodyPr>
            <a:lstStyle/>
            <a:p>
              <a:pPr algn="ctr"/>
              <a:r>
                <a:rPr lang="fr-FR" sz="1600" b="1" dirty="0" smtClean="0">
                  <a:solidFill>
                    <a:srgbClr val="003B8E"/>
                  </a:solidFill>
                </a:rPr>
                <a:t>Etat des lieux </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232" y="1309619"/>
              <a:ext cx="3033261" cy="4959597"/>
            </a:xfrm>
            <a:prstGeom prst="rect">
              <a:avLst/>
            </a:prstGeom>
          </p:spPr>
        </p:pic>
        <p:sp>
          <p:nvSpPr>
            <p:cNvPr id="10" name="ZoneTexte 9"/>
            <p:cNvSpPr txBox="1"/>
            <p:nvPr/>
          </p:nvSpPr>
          <p:spPr>
            <a:xfrm>
              <a:off x="5631600" y="922588"/>
              <a:ext cx="3024336" cy="338554"/>
            </a:xfrm>
            <a:prstGeom prst="rect">
              <a:avLst/>
            </a:prstGeom>
            <a:noFill/>
          </p:spPr>
          <p:txBody>
            <a:bodyPr wrap="square" rtlCol="0">
              <a:spAutoFit/>
            </a:bodyPr>
            <a:lstStyle/>
            <a:p>
              <a:pPr algn="ctr"/>
              <a:r>
                <a:rPr lang="fr-FR" sz="1600" b="1" dirty="0" smtClean="0">
                  <a:solidFill>
                    <a:srgbClr val="003B8E"/>
                  </a:solidFill>
                </a:rPr>
                <a:t>Objectifs</a:t>
              </a:r>
            </a:p>
          </p:txBody>
        </p:sp>
        <p:pic>
          <p:nvPicPr>
            <p:cNvPr id="11" name="Image 10"/>
            <p:cNvPicPr>
              <a:picLocks noChangeAspect="1"/>
            </p:cNvPicPr>
            <p:nvPr/>
          </p:nvPicPr>
          <p:blipFill>
            <a:blip r:embed="rId4"/>
            <a:stretch>
              <a:fillRect/>
            </a:stretch>
          </p:blipFill>
          <p:spPr>
            <a:xfrm>
              <a:off x="107504" y="4509120"/>
              <a:ext cx="1832137" cy="157486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581" y="1217067"/>
              <a:ext cx="3246813" cy="5085184"/>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5154" y="4669009"/>
              <a:ext cx="1959044" cy="1255085"/>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7788" y="1071876"/>
              <a:ext cx="1195644" cy="622811"/>
            </a:xfrm>
            <a:prstGeom prst="rect">
              <a:avLst/>
            </a:prstGeom>
          </p:spPr>
        </p:pic>
        <p:sp>
          <p:nvSpPr>
            <p:cNvPr id="12" name="Ellipse 11"/>
            <p:cNvSpPr/>
            <p:nvPr/>
          </p:nvSpPr>
          <p:spPr>
            <a:xfrm>
              <a:off x="2411760" y="2564904"/>
              <a:ext cx="1542012" cy="1008112"/>
            </a:xfrm>
            <a:prstGeom prst="ellipse">
              <a:avLst/>
            </a:prstGeom>
            <a:noFill/>
            <a:ln>
              <a:solidFill>
                <a:srgbClr val="00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16" name="Ellipse 15"/>
            <p:cNvSpPr/>
            <p:nvPr/>
          </p:nvSpPr>
          <p:spPr>
            <a:xfrm>
              <a:off x="7249562" y="2636912"/>
              <a:ext cx="1542012" cy="1008112"/>
            </a:xfrm>
            <a:prstGeom prst="ellipse">
              <a:avLst/>
            </a:prstGeom>
            <a:noFill/>
            <a:ln>
              <a:solidFill>
                <a:srgbClr val="00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grpSp>
      <p:sp>
        <p:nvSpPr>
          <p:cNvPr id="5" name="Espace réservé du numéro de diapositive 4"/>
          <p:cNvSpPr>
            <a:spLocks noGrp="1"/>
          </p:cNvSpPr>
          <p:nvPr>
            <p:ph type="sldNum" sz="quarter" idx="4"/>
          </p:nvPr>
        </p:nvSpPr>
        <p:spPr/>
        <p:txBody>
          <a:bodyPr/>
          <a:lstStyle/>
          <a:p>
            <a:fld id="{3F31099B-3674-415A-8495-B5B94815B494}" type="slidenum">
              <a:rPr lang="fr-FR" smtClean="0"/>
              <a:pPr/>
              <a:t>21</a:t>
            </a:fld>
            <a:endParaRPr lang="fr-FR" dirty="0"/>
          </a:p>
        </p:txBody>
      </p:sp>
    </p:spTree>
    <p:extLst>
      <p:ext uri="{BB962C8B-B14F-4D97-AF65-F5344CB8AC3E}">
        <p14:creationId xmlns:p14="http://schemas.microsoft.com/office/powerpoint/2010/main" val="2312832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DCE contexte local du bassin hydrographie</a:t>
            </a:r>
            <a:br>
              <a:rPr lang="fr-FR" dirty="0" smtClean="0"/>
            </a:br>
            <a:r>
              <a:rPr lang="fr-FR" dirty="0" smtClean="0"/>
              <a:t>Etat Chimique et objectif 2021-2027</a:t>
            </a:r>
            <a:endParaRPr lang="fr-FR" dirty="0"/>
          </a:p>
        </p:txBody>
      </p:sp>
      <p:sp>
        <p:nvSpPr>
          <p:cNvPr id="4" name="Espace réservé de la date 3"/>
          <p:cNvSpPr>
            <a:spLocks noGrp="1"/>
          </p:cNvSpPr>
          <p:nvPr>
            <p:ph type="dt" sz="half" idx="2"/>
          </p:nvPr>
        </p:nvSpPr>
        <p:spPr/>
        <p:txBody>
          <a:bodyPr/>
          <a:lstStyle/>
          <a:p>
            <a:fld id="{F2624A8E-1A0E-480D-B02D-C4240EF25AE2}"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pSp>
        <p:nvGrpSpPr>
          <p:cNvPr id="7" name="Groupe 6"/>
          <p:cNvGrpSpPr/>
          <p:nvPr/>
        </p:nvGrpSpPr>
        <p:grpSpPr>
          <a:xfrm>
            <a:off x="382192" y="1052736"/>
            <a:ext cx="8406921" cy="5328592"/>
            <a:chOff x="125089" y="908720"/>
            <a:chExt cx="8958983" cy="5584145"/>
          </a:xfrm>
        </p:grpSpPr>
        <p:sp>
          <p:nvSpPr>
            <p:cNvPr id="8" name="ZoneTexte 7"/>
            <p:cNvSpPr txBox="1"/>
            <p:nvPr/>
          </p:nvSpPr>
          <p:spPr>
            <a:xfrm>
              <a:off x="539552" y="908720"/>
              <a:ext cx="3024336" cy="338554"/>
            </a:xfrm>
            <a:prstGeom prst="rect">
              <a:avLst/>
            </a:prstGeom>
            <a:noFill/>
          </p:spPr>
          <p:txBody>
            <a:bodyPr wrap="square" rtlCol="0">
              <a:spAutoFit/>
            </a:bodyPr>
            <a:lstStyle/>
            <a:p>
              <a:pPr algn="ctr"/>
              <a:r>
                <a:rPr lang="fr-FR" sz="1600" b="1" dirty="0" smtClean="0">
                  <a:solidFill>
                    <a:srgbClr val="003B8E"/>
                  </a:solidFill>
                </a:rPr>
                <a:t>Etat des lieux </a:t>
              </a:r>
            </a:p>
          </p:txBody>
        </p:sp>
        <p:sp>
          <p:nvSpPr>
            <p:cNvPr id="10" name="ZoneTexte 9"/>
            <p:cNvSpPr txBox="1"/>
            <p:nvPr/>
          </p:nvSpPr>
          <p:spPr>
            <a:xfrm>
              <a:off x="5631600" y="908720"/>
              <a:ext cx="3024336" cy="338554"/>
            </a:xfrm>
            <a:prstGeom prst="rect">
              <a:avLst/>
            </a:prstGeom>
            <a:noFill/>
          </p:spPr>
          <p:txBody>
            <a:bodyPr wrap="square" rtlCol="0">
              <a:spAutoFit/>
            </a:bodyPr>
            <a:lstStyle/>
            <a:p>
              <a:pPr algn="ctr"/>
              <a:r>
                <a:rPr lang="fr-FR" sz="1600" b="1" dirty="0" smtClean="0">
                  <a:solidFill>
                    <a:srgbClr val="003B8E"/>
                  </a:solidFill>
                </a:rPr>
                <a:t>Objectifs</a:t>
              </a:r>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7788" y="1071876"/>
              <a:ext cx="1195644" cy="622811"/>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850" y="1246773"/>
              <a:ext cx="2888262" cy="4972731"/>
            </a:xfrm>
            <a:prstGeom prst="rect">
              <a:avLst/>
            </a:prstGeom>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089" y="4714632"/>
              <a:ext cx="1932403" cy="1278336"/>
            </a:xfrm>
            <a:prstGeom prst="rect">
              <a:avLst/>
            </a:prstGeom>
          </p:spPr>
        </p:pic>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8136" y="1208858"/>
              <a:ext cx="2955968" cy="5284007"/>
            </a:xfrm>
            <a:prstGeom prst="rect">
              <a:avLst/>
            </a:prstGeom>
          </p:spPr>
        </p:pic>
        <p:pic>
          <p:nvPicPr>
            <p:cNvPr id="12" name="Image 11"/>
            <p:cNvPicPr>
              <a:picLocks noChangeAspect="1"/>
            </p:cNvPicPr>
            <p:nvPr/>
          </p:nvPicPr>
          <p:blipFill rotWithShape="1">
            <a:blip r:embed="rId7"/>
            <a:srcRect t="10540"/>
            <a:stretch/>
          </p:blipFill>
          <p:spPr>
            <a:xfrm>
              <a:off x="5170346" y="5013176"/>
              <a:ext cx="2065950" cy="1144427"/>
            </a:xfrm>
            <a:prstGeom prst="rect">
              <a:avLst/>
            </a:prstGeom>
          </p:spPr>
        </p:pic>
        <p:sp>
          <p:nvSpPr>
            <p:cNvPr id="13" name="Ellipse 12"/>
            <p:cNvSpPr/>
            <p:nvPr/>
          </p:nvSpPr>
          <p:spPr>
            <a:xfrm>
              <a:off x="2411760" y="2564904"/>
              <a:ext cx="1542012" cy="1008112"/>
            </a:xfrm>
            <a:prstGeom prst="ellipse">
              <a:avLst/>
            </a:prstGeom>
            <a:noFill/>
            <a:ln>
              <a:solidFill>
                <a:srgbClr val="00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sp>
          <p:nvSpPr>
            <p:cNvPr id="17" name="Ellipse 16"/>
            <p:cNvSpPr/>
            <p:nvPr/>
          </p:nvSpPr>
          <p:spPr>
            <a:xfrm>
              <a:off x="7542060" y="2725026"/>
              <a:ext cx="1542012" cy="1008112"/>
            </a:xfrm>
            <a:prstGeom prst="ellipse">
              <a:avLst/>
            </a:prstGeom>
            <a:noFill/>
            <a:ln>
              <a:solidFill>
                <a:srgbClr val="00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p>
          </p:txBody>
        </p:sp>
      </p:grpSp>
      <p:sp>
        <p:nvSpPr>
          <p:cNvPr id="5" name="Espace réservé du numéro de diapositive 4"/>
          <p:cNvSpPr>
            <a:spLocks noGrp="1"/>
          </p:cNvSpPr>
          <p:nvPr>
            <p:ph type="sldNum" sz="quarter" idx="4"/>
          </p:nvPr>
        </p:nvSpPr>
        <p:spPr/>
        <p:txBody>
          <a:bodyPr/>
          <a:lstStyle/>
          <a:p>
            <a:fld id="{3F31099B-3674-415A-8495-B5B94815B494}" type="slidenum">
              <a:rPr lang="fr-FR" smtClean="0"/>
              <a:pPr/>
              <a:t>22</a:t>
            </a:fld>
            <a:endParaRPr lang="fr-FR" dirty="0"/>
          </a:p>
        </p:txBody>
      </p:sp>
    </p:spTree>
    <p:extLst>
      <p:ext uri="{BB962C8B-B14F-4D97-AF65-F5344CB8AC3E}">
        <p14:creationId xmlns:p14="http://schemas.microsoft.com/office/powerpoint/2010/main" val="1984620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moyens de l’</a:t>
            </a:r>
            <a:r>
              <a:rPr lang="fr-FR" dirty="0" err="1" smtClean="0"/>
              <a:t>Andra</a:t>
            </a:r>
            <a:r>
              <a:rPr lang="fr-FR" dirty="0" smtClean="0"/>
              <a:t> pour évaluer l’état des eaux</a:t>
            </a:r>
            <a:endParaRPr lang="fr-FR" dirty="0"/>
          </a:p>
        </p:txBody>
      </p:sp>
      <p:sp>
        <p:nvSpPr>
          <p:cNvPr id="4" name="Espace réservé de la date 3"/>
          <p:cNvSpPr>
            <a:spLocks noGrp="1"/>
          </p:cNvSpPr>
          <p:nvPr>
            <p:ph type="dt" sz="half" idx="2"/>
          </p:nvPr>
        </p:nvSpPr>
        <p:spPr/>
        <p:txBody>
          <a:bodyPr/>
          <a:lstStyle/>
          <a:p>
            <a:fld id="{F3EC0DF2-D5D3-43B0-8F4B-B13EBE5F60D5}" type="datetime1">
              <a:rPr lang="fr-FR" smtClean="0"/>
              <a:t>31/05/2018</a:t>
            </a:fld>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23</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3" name="ZoneTexte 2"/>
          <p:cNvSpPr txBox="1"/>
          <p:nvPr/>
        </p:nvSpPr>
        <p:spPr>
          <a:xfrm>
            <a:off x="1979712" y="5971180"/>
            <a:ext cx="5688632" cy="338554"/>
          </a:xfrm>
          <a:prstGeom prst="rect">
            <a:avLst/>
          </a:prstGeom>
          <a:solidFill>
            <a:schemeClr val="bg1"/>
          </a:solidFill>
        </p:spPr>
        <p:txBody>
          <a:bodyPr wrap="square" rtlCol="0">
            <a:spAutoFit/>
          </a:bodyPr>
          <a:lstStyle/>
          <a:p>
            <a:r>
              <a:rPr lang="fr-FR" sz="1600" b="1" dirty="0" smtClean="0">
                <a:solidFill>
                  <a:schemeClr val="accent5">
                    <a:lumMod val="75000"/>
                  </a:schemeClr>
                </a:solidFill>
              </a:rPr>
              <a:t>20 stations de suivi réparties sur 7 cours d’eau</a:t>
            </a:r>
          </a:p>
        </p:txBody>
      </p:sp>
      <p:pic>
        <p:nvPicPr>
          <p:cNvPr id="9" name="Espace réservé du contenu 8"/>
          <p:cNvPicPr>
            <a:picLocks noGrp="1"/>
          </p:cNvPicPr>
          <p:nvPr>
            <p:ph idx="1"/>
          </p:nvPr>
        </p:nvPicPr>
        <p:blipFill>
          <a:blip r:link="rId3"/>
          <a:stretch>
            <a:fillRect/>
          </a:stretch>
        </p:blipFill>
        <p:spPr>
          <a:xfrm>
            <a:off x="857224" y="980728"/>
            <a:ext cx="7272808" cy="4990452"/>
          </a:xfrm>
          <a:prstGeom prst="rect">
            <a:avLst/>
          </a:prstGeom>
        </p:spPr>
      </p:pic>
    </p:spTree>
    <p:extLst>
      <p:ext uri="{BB962C8B-B14F-4D97-AF65-F5344CB8AC3E}">
        <p14:creationId xmlns:p14="http://schemas.microsoft.com/office/powerpoint/2010/main" val="1268472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p:txBody>
          <a:bodyPr/>
          <a:lstStyle/>
          <a:p>
            <a:fld id="{F73A5138-0C62-4A78-A2FA-4E822788C60A}"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8" name="Tableau 7"/>
          <p:cNvGraphicFramePr>
            <a:graphicFrameLocks noGrp="1" noChangeAspect="1"/>
          </p:cNvGraphicFramePr>
          <p:nvPr>
            <p:extLst>
              <p:ext uri="{D42A27DB-BD31-4B8C-83A1-F6EECF244321}">
                <p14:modId xmlns:p14="http://schemas.microsoft.com/office/powerpoint/2010/main" val="1147559766"/>
              </p:ext>
            </p:extLst>
          </p:nvPr>
        </p:nvGraphicFramePr>
        <p:xfrm>
          <a:off x="179512" y="1052736"/>
          <a:ext cx="2700000" cy="1539240"/>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20000"/>
                    </a:ext>
                  </a:extLst>
                </a:gridCol>
              </a:tblGrid>
              <a:tr h="250096">
                <a:tc>
                  <a:txBody>
                    <a:bodyPr/>
                    <a:lstStyle/>
                    <a:p>
                      <a:pPr algn="ctr"/>
                      <a:r>
                        <a:rPr lang="fr-FR" sz="1400" b="1" dirty="0" smtClean="0">
                          <a:solidFill>
                            <a:schemeClr val="bg1"/>
                          </a:solidFill>
                        </a:rPr>
                        <a:t>Suivi ponctuel</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1118056">
                <a:tc>
                  <a:txBody>
                    <a:bodyPr/>
                    <a:lstStyle/>
                    <a:p>
                      <a:r>
                        <a:rPr lang="fr-FR" sz="1300" b="1" dirty="0" smtClean="0"/>
                        <a:t>20 points de suivi (y/c Marne, Ornain et </a:t>
                      </a:r>
                      <a:r>
                        <a:rPr lang="fr-FR" sz="1300" b="1" dirty="0" err="1" smtClean="0"/>
                        <a:t>Ormançon</a:t>
                      </a:r>
                      <a:r>
                        <a:rPr lang="fr-FR" sz="1300" b="1" dirty="0" smtClean="0"/>
                        <a:t>)</a:t>
                      </a:r>
                      <a:endParaRPr lang="fr-FR" sz="1300" b="1" baseline="0" dirty="0" smtClean="0"/>
                    </a:p>
                    <a:p>
                      <a:pPr marL="0" indent="0">
                        <a:buFont typeface="Wingdings"/>
                        <a:buNone/>
                      </a:pPr>
                      <a:endParaRPr lang="fr-FR" sz="1000" b="1" baseline="0" dirty="0" smtClean="0"/>
                    </a:p>
                    <a:p>
                      <a:pPr marL="0" indent="0">
                        <a:buFont typeface="Wingdings"/>
                        <a:buNone/>
                      </a:pPr>
                      <a:r>
                        <a:rPr lang="fr-FR" sz="1300" b="1" baseline="0" dirty="0" smtClean="0"/>
                        <a:t>+ de 400 paramètres </a:t>
                      </a:r>
                    </a:p>
                    <a:p>
                      <a:pPr marL="0" indent="0">
                        <a:buFont typeface="Wingdings"/>
                        <a:buNone/>
                      </a:pPr>
                      <a:endParaRPr lang="fr-FR" sz="1300" b="1" baseline="0" dirty="0" smtClean="0"/>
                    </a:p>
                    <a:p>
                      <a:pPr marL="0" indent="0">
                        <a:buFont typeface="Wingdings"/>
                        <a:buNone/>
                      </a:pPr>
                      <a:r>
                        <a:rPr lang="fr-FR" sz="1300" b="1" baseline="0" dirty="0" smtClean="0"/>
                        <a:t>Au moins 6x/an</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2471966109"/>
              </p:ext>
            </p:extLst>
          </p:nvPr>
        </p:nvGraphicFramePr>
        <p:xfrm>
          <a:off x="3275856" y="1052737"/>
          <a:ext cx="2700000" cy="1440319"/>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20000"/>
                    </a:ext>
                  </a:extLst>
                </a:gridCol>
              </a:tblGrid>
              <a:tr h="304640">
                <a:tc>
                  <a:txBody>
                    <a:bodyPr/>
                    <a:lstStyle/>
                    <a:p>
                      <a:pPr algn="ctr"/>
                      <a:r>
                        <a:rPr lang="fr-FR" sz="1400" b="1" dirty="0" smtClean="0">
                          <a:solidFill>
                            <a:schemeClr val="bg1"/>
                          </a:solidFill>
                        </a:rPr>
                        <a:t>Suivi continu</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1135519">
                <a:tc>
                  <a:txBody>
                    <a:bodyPr/>
                    <a:lstStyle/>
                    <a:p>
                      <a:r>
                        <a:rPr lang="fr-FR" sz="1300" b="1" dirty="0" smtClean="0"/>
                        <a:t>5 stations</a:t>
                      </a:r>
                      <a:r>
                        <a:rPr lang="fr-FR" sz="1300" b="1" baseline="0" dirty="0" smtClean="0"/>
                        <a:t> de mesures en continu (Ornain et </a:t>
                      </a:r>
                      <a:r>
                        <a:rPr lang="fr-FR" sz="1300" b="1" baseline="0" dirty="0" err="1" smtClean="0"/>
                        <a:t>Saulx</a:t>
                      </a:r>
                      <a:r>
                        <a:rPr lang="fr-FR" sz="1300" b="1" baseline="0" dirty="0" smtClean="0"/>
                        <a:t>)</a:t>
                      </a:r>
                    </a:p>
                    <a:p>
                      <a:endParaRPr lang="fr-FR" sz="1300" b="1" baseline="0" dirty="0" smtClean="0"/>
                    </a:p>
                    <a:p>
                      <a:r>
                        <a:rPr lang="fr-FR" sz="1300" b="1" baseline="0" dirty="0" smtClean="0"/>
                        <a:t>4 sondes et ≈ 10 paramètres</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2774083969"/>
              </p:ext>
            </p:extLst>
          </p:nvPr>
        </p:nvGraphicFramePr>
        <p:xfrm>
          <a:off x="6228184" y="1052736"/>
          <a:ext cx="2700000" cy="1602524"/>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20000"/>
                    </a:ext>
                  </a:extLst>
                </a:gridCol>
              </a:tblGrid>
              <a:tr h="142436">
                <a:tc>
                  <a:txBody>
                    <a:bodyPr/>
                    <a:lstStyle/>
                    <a:p>
                      <a:pPr algn="ctr"/>
                      <a:r>
                        <a:rPr lang="fr-FR" sz="1400" b="1" dirty="0" smtClean="0">
                          <a:solidFill>
                            <a:schemeClr val="bg1"/>
                          </a:solidFill>
                        </a:rPr>
                        <a:t>Suivi intégratif</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12977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300" b="1" dirty="0" smtClean="0"/>
                        <a:t>5 stations </a:t>
                      </a:r>
                      <a:r>
                        <a:rPr lang="fr-FR" sz="1300" b="1" baseline="0" dirty="0" smtClean="0"/>
                        <a:t>(Ornain et </a:t>
                      </a:r>
                      <a:r>
                        <a:rPr lang="fr-FR" sz="1300" b="1" baseline="0" dirty="0" err="1" smtClean="0"/>
                        <a:t>Saulx</a:t>
                      </a:r>
                      <a:r>
                        <a:rPr lang="fr-FR" sz="1300" b="1" baseline="0" dirty="0" smtClean="0"/>
                        <a:t>)</a:t>
                      </a:r>
                      <a:endParaRPr lang="fr-FR" sz="1300" b="1" dirty="0" smtClean="0"/>
                    </a:p>
                    <a:p>
                      <a:endParaRPr lang="fr-FR" sz="1300" b="1" dirty="0" smtClean="0"/>
                    </a:p>
                    <a:p>
                      <a:r>
                        <a:rPr lang="fr-FR" sz="1300" b="1" dirty="0" smtClean="0"/>
                        <a:t>Echantillonneurs intégratifs immergés 1 mois</a:t>
                      </a:r>
                      <a:endParaRPr lang="fr-FR" sz="1300" b="1" dirty="0"/>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12" name="Picture 2" descr="X:\AVilleneuve\Carto bilan_SB\CPLACSE130231a_OPE_Evo quali eau_DCE_2011-2012_Me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63" t="32133" r="35537" b="25079"/>
          <a:stretch/>
        </p:blipFill>
        <p:spPr bwMode="auto">
          <a:xfrm>
            <a:off x="179512" y="3565014"/>
            <a:ext cx="1440160" cy="2816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AVilleneuve\Carto bilan_SB\CPLACSE130231a_OPE_Evo quali eau_DCE_2011-2012_Me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463" t="70869" r="6092" b="11140"/>
          <a:stretch/>
        </p:blipFill>
        <p:spPr bwMode="auto">
          <a:xfrm>
            <a:off x="1043608" y="5448938"/>
            <a:ext cx="1772379" cy="9323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182568" y="2780928"/>
            <a:ext cx="2664296" cy="792088"/>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Evaluer la qualité chimique et écologique des cours d’eau </a:t>
            </a:r>
            <a:endParaRPr lang="fr-FR" sz="1400" b="1" dirty="0" smtClean="0">
              <a:solidFill>
                <a:schemeClr val="bg1"/>
              </a:solidFill>
            </a:endParaRPr>
          </a:p>
        </p:txBody>
      </p:sp>
      <p:sp>
        <p:nvSpPr>
          <p:cNvPr id="14" name="Rectangle à coins arrondis 13"/>
          <p:cNvSpPr/>
          <p:nvPr/>
        </p:nvSpPr>
        <p:spPr>
          <a:xfrm>
            <a:off x="3275856" y="2780928"/>
            <a:ext cx="2664296" cy="996620"/>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solidFill>
              </a:rPr>
              <a:t>Préciser les évolutions temporelles</a:t>
            </a:r>
          </a:p>
          <a:p>
            <a:pPr algn="ctr"/>
            <a:r>
              <a:rPr lang="fr-FR" sz="1400" b="1" dirty="0" smtClean="0">
                <a:solidFill>
                  <a:schemeClr val="bg1"/>
                </a:solidFill>
              </a:rPr>
              <a:t>Observer des évènements + ponctuels</a:t>
            </a:r>
          </a:p>
        </p:txBody>
      </p:sp>
      <p:sp>
        <p:nvSpPr>
          <p:cNvPr id="15" name="Rectangle à coins arrondis 14"/>
          <p:cNvSpPr/>
          <p:nvPr/>
        </p:nvSpPr>
        <p:spPr>
          <a:xfrm>
            <a:off x="6286626" y="4816317"/>
            <a:ext cx="2664296" cy="996620"/>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bg1"/>
                </a:solidFill>
              </a:rPr>
              <a:t>Améliorer la détection et quantification de certains polluants</a:t>
            </a:r>
          </a:p>
        </p:txBody>
      </p:sp>
      <p:pic>
        <p:nvPicPr>
          <p:cNvPr id="1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3894199"/>
            <a:ext cx="2168680" cy="183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5675" y="3503909"/>
            <a:ext cx="549521" cy="181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9175" y="4693660"/>
            <a:ext cx="493361" cy="174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4354" t="48608" b="1610"/>
          <a:stretch/>
        </p:blipFill>
        <p:spPr bwMode="auto">
          <a:xfrm>
            <a:off x="6228184" y="2606568"/>
            <a:ext cx="1431693" cy="129614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4028" y="3644099"/>
            <a:ext cx="1402668" cy="10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6"/>
          <p:cNvSpPr>
            <a:spLocks noGrp="1"/>
          </p:cNvSpPr>
          <p:nvPr>
            <p:ph type="title"/>
          </p:nvPr>
        </p:nvSpPr>
        <p:spPr/>
        <p:txBody>
          <a:bodyPr/>
          <a:lstStyle/>
          <a:p>
            <a:r>
              <a:rPr lang="fr-FR" dirty="0"/>
              <a:t>Les moyens de l’</a:t>
            </a:r>
            <a:r>
              <a:rPr lang="fr-FR" dirty="0" err="1"/>
              <a:t>Andra</a:t>
            </a:r>
            <a:r>
              <a:rPr lang="fr-FR" dirty="0"/>
              <a:t> pour évaluer l’état des eaux</a:t>
            </a:r>
          </a:p>
        </p:txBody>
      </p:sp>
      <p:sp>
        <p:nvSpPr>
          <p:cNvPr id="2" name="Espace réservé du numéro de diapositive 1"/>
          <p:cNvSpPr>
            <a:spLocks noGrp="1"/>
          </p:cNvSpPr>
          <p:nvPr>
            <p:ph type="sldNum" sz="quarter" idx="4"/>
          </p:nvPr>
        </p:nvSpPr>
        <p:spPr/>
        <p:txBody>
          <a:bodyPr/>
          <a:lstStyle/>
          <a:p>
            <a:fld id="{3F31099B-3674-415A-8495-B5B94815B494}" type="slidenum">
              <a:rPr lang="fr-FR" smtClean="0"/>
              <a:pPr/>
              <a:t>24</a:t>
            </a:fld>
            <a:endParaRPr lang="fr-FR" dirty="0"/>
          </a:p>
        </p:txBody>
      </p:sp>
    </p:spTree>
    <p:extLst>
      <p:ext uri="{BB962C8B-B14F-4D97-AF65-F5344CB8AC3E}">
        <p14:creationId xmlns:p14="http://schemas.microsoft.com/office/powerpoint/2010/main" val="2327011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
            </a:r>
            <a:r>
              <a:rPr lang="fr-FR" dirty="0" err="1" smtClean="0"/>
              <a:t>Ormançon</a:t>
            </a:r>
            <a:endParaRPr lang="fr-FR" dirty="0"/>
          </a:p>
        </p:txBody>
      </p:sp>
      <p:sp>
        <p:nvSpPr>
          <p:cNvPr id="4" name="Espace réservé de la date 3"/>
          <p:cNvSpPr>
            <a:spLocks noGrp="1"/>
          </p:cNvSpPr>
          <p:nvPr>
            <p:ph type="dt" sz="half" idx="2"/>
          </p:nvPr>
        </p:nvSpPr>
        <p:spPr/>
        <p:txBody>
          <a:bodyPr/>
          <a:lstStyle/>
          <a:p>
            <a:fld id="{F1F0E230-3FFE-4657-AF62-AC07E8CEC071}"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8" name="Tableau 7"/>
          <p:cNvGraphicFramePr>
            <a:graphicFrameLocks noGrp="1"/>
          </p:cNvGraphicFramePr>
          <p:nvPr>
            <p:extLst>
              <p:ext uri="{D42A27DB-BD31-4B8C-83A1-F6EECF244321}">
                <p14:modId xmlns:p14="http://schemas.microsoft.com/office/powerpoint/2010/main" val="4114992733"/>
              </p:ext>
            </p:extLst>
          </p:nvPr>
        </p:nvGraphicFramePr>
        <p:xfrm>
          <a:off x="1370956" y="980728"/>
          <a:ext cx="7547676" cy="2190337"/>
        </p:xfrm>
        <a:graphic>
          <a:graphicData uri="http://schemas.openxmlformats.org/drawingml/2006/table">
            <a:tbl>
              <a:tblPr firstRow="1" bandRow="1">
                <a:tableStyleId>{5C22544A-7EE6-4342-B048-85BDC9FD1C3A}</a:tableStyleId>
              </a:tblPr>
              <a:tblGrid>
                <a:gridCol w="1678678">
                  <a:extLst>
                    <a:ext uri="{9D8B030D-6E8A-4147-A177-3AD203B41FA5}">
                      <a16:colId xmlns:a16="http://schemas.microsoft.com/office/drawing/2014/main" val="20000"/>
                    </a:ext>
                  </a:extLst>
                </a:gridCol>
                <a:gridCol w="3292365">
                  <a:extLst>
                    <a:ext uri="{9D8B030D-6E8A-4147-A177-3AD203B41FA5}">
                      <a16:colId xmlns:a16="http://schemas.microsoft.com/office/drawing/2014/main" val="20001"/>
                    </a:ext>
                  </a:extLst>
                </a:gridCol>
                <a:gridCol w="2576633">
                  <a:extLst>
                    <a:ext uri="{9D8B030D-6E8A-4147-A177-3AD203B41FA5}">
                      <a16:colId xmlns:a16="http://schemas.microsoft.com/office/drawing/2014/main" val="20002"/>
                    </a:ext>
                  </a:extLst>
                </a:gridCol>
              </a:tblGrid>
              <a:tr h="1001617">
                <a:tc gridSpan="2">
                  <a:txBody>
                    <a:bodyPr/>
                    <a:lstStyle/>
                    <a:p>
                      <a:r>
                        <a:rPr lang="fr-FR" sz="1300" b="1" kern="1200" dirty="0" smtClean="0">
                          <a:solidFill>
                            <a:schemeClr val="lt1"/>
                          </a:solidFill>
                          <a:effectLst/>
                          <a:latin typeface="+mn-lt"/>
                          <a:ea typeface="+mn-ea"/>
                          <a:cs typeface="+mn-cs"/>
                        </a:rPr>
                        <a:t>Affluent de l’Ornain, s’écoule sur environ 15 km. </a:t>
                      </a:r>
                    </a:p>
                    <a:p>
                      <a:r>
                        <a:rPr lang="fr-FR" sz="1300" b="1" kern="1200" dirty="0" smtClean="0">
                          <a:solidFill>
                            <a:schemeClr val="lt1"/>
                          </a:solidFill>
                          <a:effectLst/>
                          <a:latin typeface="+mn-lt"/>
                          <a:ea typeface="+mn-ea"/>
                          <a:cs typeface="+mn-cs"/>
                        </a:rPr>
                        <a:t>BV d’environ 41 km². La confluence avec l’Ornain</a:t>
                      </a:r>
                      <a:r>
                        <a:rPr lang="fr-FR" sz="1300" b="1" kern="1200" baseline="0" dirty="0" smtClean="0">
                          <a:solidFill>
                            <a:schemeClr val="lt1"/>
                          </a:solidFill>
                          <a:effectLst/>
                          <a:latin typeface="+mn-lt"/>
                          <a:ea typeface="+mn-ea"/>
                          <a:cs typeface="+mn-cs"/>
                        </a:rPr>
                        <a:t> </a:t>
                      </a:r>
                      <a:r>
                        <a:rPr lang="fr-FR" sz="1300" b="1" kern="1200" dirty="0" smtClean="0">
                          <a:solidFill>
                            <a:schemeClr val="lt1"/>
                          </a:solidFill>
                          <a:effectLst/>
                          <a:latin typeface="+mn-lt"/>
                          <a:ea typeface="+mn-ea"/>
                          <a:cs typeface="+mn-cs"/>
                        </a:rPr>
                        <a:t>à proximité de </a:t>
                      </a:r>
                      <a:r>
                        <a:rPr lang="fr-FR" sz="1300" b="1" kern="1200" dirty="0" err="1" smtClean="0">
                          <a:solidFill>
                            <a:schemeClr val="lt1"/>
                          </a:solidFill>
                          <a:effectLst/>
                          <a:latin typeface="+mn-lt"/>
                          <a:ea typeface="+mn-ea"/>
                          <a:cs typeface="+mn-cs"/>
                        </a:rPr>
                        <a:t>Saint-Joire</a:t>
                      </a:r>
                      <a:r>
                        <a:rPr lang="fr-FR" sz="1300" b="1" kern="1200" dirty="0" smtClean="0">
                          <a:solidFill>
                            <a:schemeClr val="lt1"/>
                          </a:solidFill>
                          <a:effectLst/>
                          <a:latin typeface="+mn-lt"/>
                          <a:ea typeface="+mn-ea"/>
                          <a:cs typeface="+mn-cs"/>
                        </a:rPr>
                        <a:t>. </a:t>
                      </a:r>
                    </a:p>
                    <a:p>
                      <a:r>
                        <a:rPr lang="fr-FR" sz="1300" b="1" kern="1200" dirty="0" smtClean="0">
                          <a:solidFill>
                            <a:schemeClr val="lt1"/>
                          </a:solidFill>
                          <a:effectLst/>
                          <a:latin typeface="+mn-lt"/>
                          <a:ea typeface="+mn-ea"/>
                          <a:cs typeface="+mn-cs"/>
                        </a:rPr>
                        <a:t>Il est localisé à l’Est de la zone puits</a:t>
                      </a:r>
                      <a:endParaRPr lang="fr-FR" sz="1300" dirty="0"/>
                    </a:p>
                  </a:txBody>
                  <a:tcPr>
                    <a:solidFill>
                      <a:schemeClr val="accent1">
                        <a:lumMod val="50000"/>
                      </a:schemeClr>
                    </a:solidFill>
                  </a:tcPr>
                </a:tc>
                <a:tc hMerge="1">
                  <a:txBody>
                    <a:bodyPr/>
                    <a:lstStyle/>
                    <a:p>
                      <a:endParaRPr lang="fr-FR"/>
                    </a:p>
                  </a:txBody>
                  <a:tcPr/>
                </a:tc>
                <a:tc>
                  <a:txBody>
                    <a:bodyPr/>
                    <a:lstStyle/>
                    <a:p>
                      <a:endParaRPr lang="fr-FR" dirty="0"/>
                    </a:p>
                  </a:txBody>
                  <a:tcPr>
                    <a:solidFill>
                      <a:schemeClr val="accent1">
                        <a:lumMod val="75000"/>
                      </a:schemeClr>
                    </a:solidFill>
                  </a:tcPr>
                </a:tc>
                <a:extLst>
                  <a:ext uri="{0D108BD9-81ED-4DB2-BD59-A6C34878D82A}">
                    <a16:rowId xmlns:a16="http://schemas.microsoft.com/office/drawing/2014/main" val="10000"/>
                  </a:ext>
                </a:extLst>
              </a:tr>
              <a:tr h="299023">
                <a:tc>
                  <a:txBody>
                    <a:bodyPr/>
                    <a:lstStyle/>
                    <a:p>
                      <a:r>
                        <a:rPr lang="fr-FR" sz="1400" b="0" dirty="0" smtClean="0">
                          <a:solidFill>
                            <a:schemeClr val="tx1"/>
                          </a:solidFill>
                        </a:rPr>
                        <a:t>1 ENS       </a:t>
                      </a:r>
                    </a:p>
                  </a:txBody>
                  <a:tcPr anchor="ctr">
                    <a:solidFill>
                      <a:schemeClr val="accent1">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1" dirty="0" smtClean="0">
                          <a:solidFill>
                            <a:schemeClr val="tx1"/>
                          </a:solidFill>
                        </a:rPr>
                        <a:t>Forets de la vallée de l'</a:t>
                      </a:r>
                      <a:r>
                        <a:rPr lang="fr-FR" sz="1200" b="0" i="1" dirty="0" err="1" smtClean="0">
                          <a:solidFill>
                            <a:schemeClr val="tx1"/>
                          </a:solidFill>
                        </a:rPr>
                        <a:t>Ormançon</a:t>
                      </a:r>
                      <a:r>
                        <a:rPr lang="fr-FR" sz="1200" b="0" i="1" dirty="0" smtClean="0">
                          <a:solidFill>
                            <a:schemeClr val="tx1"/>
                          </a:solidFill>
                        </a:rPr>
                        <a:t> et fragments de pelouses calcaires</a:t>
                      </a:r>
                    </a:p>
                  </a:txBody>
                  <a:tcPr>
                    <a:solidFill>
                      <a:schemeClr val="accent1">
                        <a:lumMod val="20000"/>
                        <a:lumOff val="80000"/>
                      </a:schemeClr>
                    </a:solidFill>
                  </a:tcPr>
                </a:tc>
                <a:tc hMerge="1">
                  <a:txBody>
                    <a:bodyPr/>
                    <a:lstStyle/>
                    <a:p>
                      <a:endParaRPr lang="fr-FR"/>
                    </a:p>
                  </a:txBody>
                  <a:tcPr/>
                </a:tc>
                <a:extLst>
                  <a:ext uri="{0D108BD9-81ED-4DB2-BD59-A6C34878D82A}">
                    <a16:rowId xmlns:a16="http://schemas.microsoft.com/office/drawing/2014/main" val="10001"/>
                  </a:ext>
                </a:extLst>
              </a:tr>
              <a:tr h="421775">
                <a:tc>
                  <a:txBody>
                    <a:bodyPr/>
                    <a:lstStyle/>
                    <a:p>
                      <a:r>
                        <a:rPr lang="fr-FR" sz="1400" b="0" dirty="0" smtClean="0">
                          <a:solidFill>
                            <a:schemeClr val="tx1"/>
                          </a:solidFill>
                        </a:rPr>
                        <a:t>1</a:t>
                      </a:r>
                      <a:r>
                        <a:rPr lang="fr-FR" sz="1400" b="0" baseline="0" dirty="0" smtClean="0">
                          <a:solidFill>
                            <a:schemeClr val="tx1"/>
                          </a:solidFill>
                        </a:rPr>
                        <a:t> </a:t>
                      </a:r>
                      <a:r>
                        <a:rPr lang="fr-FR" sz="1400" b="0" baseline="0" dirty="0" err="1" smtClean="0">
                          <a:solidFill>
                            <a:schemeClr val="tx1"/>
                          </a:solidFill>
                        </a:rPr>
                        <a:t>Natura</a:t>
                      </a:r>
                      <a:r>
                        <a:rPr lang="fr-FR" sz="1400" b="0" baseline="0" dirty="0" smtClean="0">
                          <a:solidFill>
                            <a:schemeClr val="tx1"/>
                          </a:solidFill>
                        </a:rPr>
                        <a:t> 2000 </a:t>
                      </a:r>
                    </a:p>
                  </a:txBody>
                  <a:tcPr anchor="ctr">
                    <a:solidFill>
                      <a:schemeClr val="accent1">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1" dirty="0" smtClean="0">
                          <a:solidFill>
                            <a:schemeClr val="tx1"/>
                          </a:solidFill>
                        </a:rPr>
                        <a:t>Zone Spéciale de Conservation (ZSC)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i="1" dirty="0" smtClean="0">
                          <a:solidFill>
                            <a:schemeClr val="tx1"/>
                          </a:solidFill>
                          <a:hlinkClick r:id="rId3"/>
                        </a:rPr>
                        <a:t>https://inpn.mnhn.fr/site/natura2000/FR4100180</a:t>
                      </a:r>
                      <a:endParaRPr lang="fr-FR" sz="1000" b="0" i="1" dirty="0" smtClean="0">
                        <a:solidFill>
                          <a:schemeClr val="tx1"/>
                        </a:solidFill>
                      </a:endParaRPr>
                    </a:p>
                  </a:txBody>
                  <a:tcPr>
                    <a:solidFill>
                      <a:schemeClr val="accent1">
                        <a:lumMod val="20000"/>
                        <a:lumOff val="80000"/>
                      </a:schemeClr>
                    </a:solidFill>
                  </a:tcPr>
                </a:tc>
                <a:tc hMerge="1">
                  <a:txBody>
                    <a:bodyPr/>
                    <a:lstStyle/>
                    <a:p>
                      <a:endParaRPr lang="fr-FR"/>
                    </a:p>
                  </a:txBody>
                  <a:tcPr/>
                </a:tc>
                <a:extLst>
                  <a:ext uri="{0D108BD9-81ED-4DB2-BD59-A6C34878D82A}">
                    <a16:rowId xmlns:a16="http://schemas.microsoft.com/office/drawing/2014/main" val="10002"/>
                  </a:ext>
                </a:extLst>
              </a:tr>
              <a:tr h="340383">
                <a:tc>
                  <a:txBody>
                    <a:bodyPr/>
                    <a:lstStyle/>
                    <a:p>
                      <a:r>
                        <a:rPr lang="fr-FR" sz="1400" b="0" dirty="0" smtClean="0">
                          <a:solidFill>
                            <a:schemeClr val="tx1"/>
                          </a:solidFill>
                        </a:rPr>
                        <a:t>2 ZNIEFF type 1</a:t>
                      </a:r>
                      <a:endParaRPr lang="fr-FR" sz="1400" b="0" dirty="0">
                        <a:solidFill>
                          <a:schemeClr val="tx1"/>
                        </a:solidFill>
                      </a:endParaRPr>
                    </a:p>
                  </a:txBody>
                  <a:tcPr anchor="ctr">
                    <a:solidFill>
                      <a:schemeClr val="accent1">
                        <a:lumMod val="20000"/>
                        <a:lumOff val="80000"/>
                      </a:schemeClr>
                    </a:solidFill>
                  </a:tcPr>
                </a:tc>
                <a:tc gridSpan="2">
                  <a:txBody>
                    <a:bodyPr/>
                    <a:lstStyle/>
                    <a:p>
                      <a:r>
                        <a:rPr lang="fr-FR" sz="1200" b="0" i="1" dirty="0" smtClean="0">
                          <a:solidFill>
                            <a:schemeClr val="tx1"/>
                          </a:solidFill>
                        </a:rPr>
                        <a:t>Forêt de la Fosse Lemaire (</a:t>
                      </a:r>
                      <a:r>
                        <a:rPr lang="fr-FR" sz="1000" b="0" i="1" dirty="0" smtClean="0">
                          <a:solidFill>
                            <a:schemeClr val="tx1"/>
                          </a:solidFill>
                          <a:hlinkClick r:id="rId4"/>
                        </a:rPr>
                        <a:t>https://inpn.mnhn.fr/zone/znieff/410030544</a:t>
                      </a:r>
                      <a:r>
                        <a:rPr lang="fr-FR" sz="1000" b="0" i="1" dirty="0" smtClean="0">
                          <a:solidFill>
                            <a:schemeClr val="tx1"/>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dk1"/>
                          </a:solidFill>
                          <a:effectLst/>
                          <a:latin typeface="+mn-lt"/>
                          <a:ea typeface="+mn-ea"/>
                          <a:cs typeface="+mn-cs"/>
                        </a:rPr>
                        <a:t>Vallée de L'</a:t>
                      </a:r>
                      <a:r>
                        <a:rPr lang="fr-FR" sz="1200" i="1" kern="1200" dirty="0" err="1" smtClean="0">
                          <a:solidFill>
                            <a:schemeClr val="dk1"/>
                          </a:solidFill>
                          <a:effectLst/>
                          <a:latin typeface="+mn-lt"/>
                          <a:ea typeface="+mn-ea"/>
                          <a:cs typeface="+mn-cs"/>
                        </a:rPr>
                        <a:t>Ormançon</a:t>
                      </a:r>
                      <a:r>
                        <a:rPr lang="fr-FR" sz="1200" i="1" kern="1200" dirty="0" smtClean="0">
                          <a:solidFill>
                            <a:schemeClr val="dk1"/>
                          </a:solidFill>
                          <a:effectLst/>
                          <a:latin typeface="+mn-lt"/>
                          <a:ea typeface="+mn-ea"/>
                          <a:cs typeface="+mn-cs"/>
                        </a:rPr>
                        <a:t> </a:t>
                      </a:r>
                      <a:r>
                        <a:rPr lang="fr-FR" sz="1000" i="1" kern="1200" dirty="0" smtClean="0">
                          <a:solidFill>
                            <a:schemeClr val="dk1"/>
                          </a:solidFill>
                          <a:effectLst/>
                          <a:latin typeface="+mn-lt"/>
                          <a:ea typeface="+mn-ea"/>
                          <a:cs typeface="+mn-cs"/>
                        </a:rPr>
                        <a:t>(</a:t>
                      </a:r>
                      <a:r>
                        <a:rPr lang="fr-FR" sz="1000" i="1" kern="1200" dirty="0" smtClean="0">
                          <a:solidFill>
                            <a:schemeClr val="dk1"/>
                          </a:solidFill>
                          <a:effectLst/>
                          <a:latin typeface="+mn-lt"/>
                          <a:ea typeface="+mn-ea"/>
                          <a:cs typeface="+mn-cs"/>
                          <a:hlinkClick r:id="rId5"/>
                        </a:rPr>
                        <a:t>https://inpn.mnhn.fr/zone/znieff/410015811</a:t>
                      </a:r>
                      <a:r>
                        <a:rPr lang="fr-FR" sz="1000" i="1" kern="1200" dirty="0" smtClean="0">
                          <a:solidFill>
                            <a:schemeClr val="dk1"/>
                          </a:solidFill>
                          <a:effectLst/>
                          <a:latin typeface="+mn-lt"/>
                          <a:ea typeface="+mn-ea"/>
                          <a:cs typeface="+mn-cs"/>
                        </a:rPr>
                        <a:t>)</a:t>
                      </a:r>
                      <a:endParaRPr lang="fr-FR" sz="1000" b="0" i="1" dirty="0" smtClean="0">
                        <a:solidFill>
                          <a:schemeClr val="tx1"/>
                        </a:solidFill>
                      </a:endParaRPr>
                    </a:p>
                  </a:txBody>
                  <a:tcPr>
                    <a:solidFill>
                      <a:schemeClr val="accent1">
                        <a:lumMod val="20000"/>
                        <a:lumOff val="80000"/>
                      </a:schemeClr>
                    </a:solidFill>
                  </a:tcPr>
                </a:tc>
                <a:tc hMerge="1">
                  <a:txBody>
                    <a:bodyPr/>
                    <a:lstStyle/>
                    <a:p>
                      <a:endParaRPr lang="fr-FR"/>
                    </a:p>
                  </a:txBody>
                  <a:tcPr/>
                </a:tc>
                <a:extLst>
                  <a:ext uri="{0D108BD9-81ED-4DB2-BD59-A6C34878D82A}">
                    <a16:rowId xmlns:a16="http://schemas.microsoft.com/office/drawing/2014/main" val="10003"/>
                  </a:ext>
                </a:extLst>
              </a:tr>
            </a:tbl>
          </a:graphicData>
        </a:graphic>
      </p:graphicFrame>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4296" y="1021693"/>
            <a:ext cx="1224000" cy="91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T:\Entites\DRD-OPE\R&amp;D_Environnement\Photos_videos\EAUX\Eaux_2009\8 1 ormançon laneuville (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052" y="1026449"/>
            <a:ext cx="1224000" cy="91800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6906736" y="1772816"/>
            <a:ext cx="1656000" cy="215444"/>
          </a:xfrm>
          <a:prstGeom prst="rect">
            <a:avLst/>
          </a:prstGeom>
          <a:noFill/>
        </p:spPr>
        <p:txBody>
          <a:bodyPr wrap="square" rtlCol="0">
            <a:spAutoFit/>
          </a:bodyPr>
          <a:lstStyle/>
          <a:p>
            <a:pPr algn="ctr"/>
            <a:r>
              <a:rPr lang="fr-FR" sz="800" i="1" dirty="0" err="1" smtClean="0">
                <a:solidFill>
                  <a:schemeClr val="bg1"/>
                </a:solidFill>
              </a:rPr>
              <a:t>Ormançon</a:t>
            </a:r>
            <a:r>
              <a:rPr lang="fr-FR" sz="800" i="1" dirty="0" smtClean="0">
                <a:solidFill>
                  <a:schemeClr val="bg1"/>
                </a:solidFill>
              </a:rPr>
              <a:t> à </a:t>
            </a:r>
            <a:r>
              <a:rPr lang="fr-FR" sz="800" i="1" dirty="0" err="1" smtClean="0">
                <a:solidFill>
                  <a:schemeClr val="bg1"/>
                </a:solidFill>
              </a:rPr>
              <a:t>Laneuveville</a:t>
            </a:r>
            <a:endParaRPr lang="fr-FR" sz="800" i="1" dirty="0" smtClean="0">
              <a:solidFill>
                <a:schemeClr val="bg1"/>
              </a:solidFill>
            </a:endParaRPr>
          </a:p>
        </p:txBody>
      </p:sp>
      <p:sp>
        <p:nvSpPr>
          <p:cNvPr id="7" name="Rectangle à coins arrondis 6"/>
          <p:cNvSpPr/>
          <p:nvPr/>
        </p:nvSpPr>
        <p:spPr>
          <a:xfrm>
            <a:off x="2039932" y="2094772"/>
            <a:ext cx="216000" cy="144000"/>
          </a:xfrm>
          <a:prstGeom prst="roundRect">
            <a:avLst/>
          </a:prstGeom>
          <a:solidFill>
            <a:srgbClr val="F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err="1"/>
          </a:p>
        </p:txBody>
      </p:sp>
      <p:sp>
        <p:nvSpPr>
          <p:cNvPr id="17" name="Rectangle à coins arrondis 16"/>
          <p:cNvSpPr/>
          <p:nvPr/>
        </p:nvSpPr>
        <p:spPr>
          <a:xfrm>
            <a:off x="2772224" y="2432700"/>
            <a:ext cx="216000" cy="144000"/>
          </a:xfrm>
          <a:prstGeom prst="roundRect">
            <a:avLst/>
          </a:prstGeom>
          <a:pattFill prst="dk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rgbClr val="F39900"/>
              </a:solidFill>
            </a:endParaRPr>
          </a:p>
        </p:txBody>
      </p:sp>
      <p:sp>
        <p:nvSpPr>
          <p:cNvPr id="18" name="Rectangle à coins arrondis 17"/>
          <p:cNvSpPr/>
          <p:nvPr/>
        </p:nvSpPr>
        <p:spPr>
          <a:xfrm>
            <a:off x="2805208" y="2891036"/>
            <a:ext cx="216000" cy="144000"/>
          </a:xfrm>
          <a:prstGeom prst="roundRect">
            <a:avLst/>
          </a:prstGeom>
          <a:pattFill prst="ltVert">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rgbClr val="F39900"/>
              </a:solidFill>
            </a:endParaRPr>
          </a:p>
        </p:txBody>
      </p:sp>
      <p:graphicFrame>
        <p:nvGraphicFramePr>
          <p:cNvPr id="9" name="Tableau 8"/>
          <p:cNvGraphicFramePr>
            <a:graphicFrameLocks noGrp="1"/>
          </p:cNvGraphicFramePr>
          <p:nvPr>
            <p:extLst>
              <p:ext uri="{D42A27DB-BD31-4B8C-83A1-F6EECF244321}">
                <p14:modId xmlns:p14="http://schemas.microsoft.com/office/powerpoint/2010/main" val="3376609080"/>
              </p:ext>
            </p:extLst>
          </p:nvPr>
        </p:nvGraphicFramePr>
        <p:xfrm>
          <a:off x="5508104" y="3284983"/>
          <a:ext cx="3417068" cy="3169464"/>
        </p:xfrm>
        <a:graphic>
          <a:graphicData uri="http://schemas.openxmlformats.org/drawingml/2006/table">
            <a:tbl>
              <a:tblPr firstRow="1" bandRow="1">
                <a:tableStyleId>{5C22544A-7EE6-4342-B048-85BDC9FD1C3A}</a:tableStyleId>
              </a:tblPr>
              <a:tblGrid>
                <a:gridCol w="3417068">
                  <a:extLst>
                    <a:ext uri="{9D8B030D-6E8A-4147-A177-3AD203B41FA5}">
                      <a16:colId xmlns:a16="http://schemas.microsoft.com/office/drawing/2014/main" val="20000"/>
                    </a:ext>
                  </a:extLst>
                </a:gridCol>
              </a:tblGrid>
              <a:tr h="313918">
                <a:tc>
                  <a:txBody>
                    <a:bodyPr/>
                    <a:lstStyle/>
                    <a:p>
                      <a:pPr algn="ctr"/>
                      <a:r>
                        <a:rPr lang="fr-FR" sz="1400" b="1" dirty="0" smtClean="0">
                          <a:solidFill>
                            <a:schemeClr val="bg1"/>
                          </a:solidFill>
                        </a:rPr>
                        <a:t>Qualité des eaux (DCE)</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1427773">
                <a:tc>
                  <a:txBody>
                    <a:bodyPr/>
                    <a:lstStyle/>
                    <a:p>
                      <a:r>
                        <a:rPr lang="fr-FR" sz="1300" u="sng" dirty="0" smtClean="0"/>
                        <a:t>Etat</a:t>
                      </a:r>
                      <a:r>
                        <a:rPr lang="fr-FR" sz="1300" u="sng" baseline="0" dirty="0" smtClean="0"/>
                        <a:t> écologique</a:t>
                      </a:r>
                      <a:r>
                        <a:rPr lang="fr-FR" sz="1300" u="sng" dirty="0" smtClean="0"/>
                        <a:t> </a:t>
                      </a:r>
                      <a:endParaRPr lang="fr-FR" sz="1300" u="sng" dirty="0"/>
                    </a:p>
                  </a:txBody>
                  <a:tcPr>
                    <a:solidFill>
                      <a:schemeClr val="accent1">
                        <a:lumMod val="20000"/>
                        <a:lumOff val="80000"/>
                      </a:schemeClr>
                    </a:solidFill>
                  </a:tcPr>
                </a:tc>
                <a:extLst>
                  <a:ext uri="{0D108BD9-81ED-4DB2-BD59-A6C34878D82A}">
                    <a16:rowId xmlns:a16="http://schemas.microsoft.com/office/drawing/2014/main" val="10001"/>
                  </a:ext>
                </a:extLst>
              </a:tr>
              <a:tr h="1427773">
                <a:tc>
                  <a:txBody>
                    <a:bodyPr/>
                    <a:lstStyle/>
                    <a:p>
                      <a:r>
                        <a:rPr lang="fr-FR" sz="1300" u="sng" dirty="0" smtClean="0"/>
                        <a:t>Etat chimique</a:t>
                      </a:r>
                      <a:endParaRPr lang="fr-FR" sz="1300" u="sng" dirty="0"/>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24" name="Tableau 23"/>
          <p:cNvGraphicFramePr>
            <a:graphicFrameLocks noGrp="1"/>
          </p:cNvGraphicFramePr>
          <p:nvPr>
            <p:extLst>
              <p:ext uri="{D42A27DB-BD31-4B8C-83A1-F6EECF244321}">
                <p14:modId xmlns:p14="http://schemas.microsoft.com/office/powerpoint/2010/main" val="3447677664"/>
              </p:ext>
            </p:extLst>
          </p:nvPr>
        </p:nvGraphicFramePr>
        <p:xfrm>
          <a:off x="1370956" y="3284984"/>
          <a:ext cx="3633092" cy="3220864"/>
        </p:xfrm>
        <a:graphic>
          <a:graphicData uri="http://schemas.openxmlformats.org/drawingml/2006/table">
            <a:tbl>
              <a:tblPr firstRow="1" bandRow="1">
                <a:tableStyleId>{5C22544A-7EE6-4342-B048-85BDC9FD1C3A}</a:tableStyleId>
              </a:tblPr>
              <a:tblGrid>
                <a:gridCol w="3633092">
                  <a:extLst>
                    <a:ext uri="{9D8B030D-6E8A-4147-A177-3AD203B41FA5}">
                      <a16:colId xmlns:a16="http://schemas.microsoft.com/office/drawing/2014/main" val="20000"/>
                    </a:ext>
                  </a:extLst>
                </a:gridCol>
              </a:tblGrid>
              <a:tr h="318553">
                <a:tc>
                  <a:txBody>
                    <a:bodyPr/>
                    <a:lstStyle/>
                    <a:p>
                      <a:pPr algn="ctr"/>
                      <a:r>
                        <a:rPr lang="fr-FR" sz="1400" b="1" dirty="0" smtClean="0">
                          <a:solidFill>
                            <a:schemeClr val="bg1"/>
                          </a:solidFill>
                        </a:rPr>
                        <a:t>Caractéristiques</a:t>
                      </a:r>
                      <a:r>
                        <a:rPr lang="fr-FR" sz="1400" b="1" baseline="0" dirty="0" smtClean="0">
                          <a:solidFill>
                            <a:schemeClr val="bg1"/>
                          </a:solidFill>
                        </a:rPr>
                        <a:t> hydrologiques</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2902311">
                <a:tc>
                  <a:txBody>
                    <a:bodyPr/>
                    <a:lstStyle/>
                    <a:p>
                      <a:r>
                        <a:rPr lang="fr-FR" sz="1300" dirty="0" smtClean="0"/>
                        <a:t>Longue</a:t>
                      </a:r>
                      <a:r>
                        <a:rPr lang="fr-FR" sz="1300" baseline="0" dirty="0" smtClean="0"/>
                        <a:t>s périodes d’</a:t>
                      </a:r>
                      <a:r>
                        <a:rPr lang="fr-FR" sz="1300" baseline="0" dirty="0" err="1" smtClean="0"/>
                        <a:t>assecs</a:t>
                      </a:r>
                      <a:endParaRPr lang="fr-FR" sz="1300" baseline="0" dirty="0" smtClean="0"/>
                    </a:p>
                    <a:p>
                      <a:r>
                        <a:rPr lang="fr-FR" sz="1300" baseline="0" dirty="0" smtClean="0"/>
                        <a:t>Débits moyens mensuels 0 à </a:t>
                      </a:r>
                      <a:r>
                        <a:rPr lang="fr-FR" sz="1300" b="1" baseline="0" dirty="0" smtClean="0">
                          <a:solidFill>
                            <a:srgbClr val="FF0000"/>
                          </a:solidFill>
                        </a:rPr>
                        <a:t>0.9 m</a:t>
                      </a:r>
                      <a:r>
                        <a:rPr lang="fr-FR" sz="1300" b="1" baseline="30000" dirty="0" smtClean="0">
                          <a:solidFill>
                            <a:srgbClr val="FF0000"/>
                          </a:solidFill>
                        </a:rPr>
                        <a:t>3</a:t>
                      </a:r>
                      <a:r>
                        <a:rPr lang="fr-FR" sz="1300" b="1" baseline="0" dirty="0" smtClean="0">
                          <a:solidFill>
                            <a:srgbClr val="FF0000"/>
                          </a:solidFill>
                        </a:rPr>
                        <a:t>/s</a:t>
                      </a:r>
                      <a:endParaRPr lang="fr-FR" sz="1300" b="1" dirty="0">
                        <a:solidFill>
                          <a:srgbClr val="FF0000"/>
                        </a:solidFill>
                      </a:endParaRP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28" y="3933056"/>
            <a:ext cx="2949278" cy="7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8172" y="5374398"/>
            <a:ext cx="2864484" cy="79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Image 18"/>
          <p:cNvPicPr>
            <a:picLocks noChangeAspect="1"/>
          </p:cNvPicPr>
          <p:nvPr/>
        </p:nvPicPr>
        <p:blipFill>
          <a:blip r:embed="rId10"/>
          <a:stretch>
            <a:fillRect/>
          </a:stretch>
        </p:blipFill>
        <p:spPr>
          <a:xfrm>
            <a:off x="1526480" y="4133479"/>
            <a:ext cx="3258859" cy="2247849"/>
          </a:xfrm>
          <a:prstGeom prst="rect">
            <a:avLst/>
          </a:prstGeom>
        </p:spPr>
      </p:pic>
      <p:pic>
        <p:nvPicPr>
          <p:cNvPr id="20" name="Image 19"/>
          <p:cNvPicPr>
            <a:picLocks noChangeAspect="1"/>
          </p:cNvPicPr>
          <p:nvPr/>
        </p:nvPicPr>
        <p:blipFill rotWithShape="1">
          <a:blip r:embed="rId11" cstate="print">
            <a:extLst>
              <a:ext uri="{28A0092B-C50C-407E-A947-70E740481C1C}">
                <a14:useLocalDpi xmlns:a14="http://schemas.microsoft.com/office/drawing/2010/main" val="0"/>
              </a:ext>
            </a:extLst>
          </a:blip>
          <a:srcRect l="50428" r="33834"/>
          <a:stretch/>
        </p:blipFill>
        <p:spPr>
          <a:xfrm>
            <a:off x="70620" y="980728"/>
            <a:ext cx="1222574" cy="5517541"/>
          </a:xfrm>
          <a:prstGeom prst="rect">
            <a:avLst/>
          </a:prstGeom>
        </p:spPr>
      </p:pic>
      <p:sp>
        <p:nvSpPr>
          <p:cNvPr id="3" name="Espace réservé du numéro de diapositive 2"/>
          <p:cNvSpPr>
            <a:spLocks noGrp="1"/>
          </p:cNvSpPr>
          <p:nvPr>
            <p:ph type="sldNum" sz="quarter" idx="4"/>
          </p:nvPr>
        </p:nvSpPr>
        <p:spPr/>
        <p:txBody>
          <a:bodyPr/>
          <a:lstStyle/>
          <a:p>
            <a:fld id="{3F31099B-3674-415A-8495-B5B94815B494}" type="slidenum">
              <a:rPr lang="fr-FR" smtClean="0"/>
              <a:pPr/>
              <a:t>25</a:t>
            </a:fld>
            <a:endParaRPr lang="fr-FR" dirty="0"/>
          </a:p>
        </p:txBody>
      </p:sp>
    </p:spTree>
    <p:extLst>
      <p:ext uri="{BB962C8B-B14F-4D97-AF65-F5344CB8AC3E}">
        <p14:creationId xmlns:p14="http://schemas.microsoft.com/office/powerpoint/2010/main" val="3765751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L’Ornain</a:t>
            </a:r>
            <a:endParaRPr lang="fr-FR" dirty="0"/>
          </a:p>
        </p:txBody>
      </p:sp>
      <p:sp>
        <p:nvSpPr>
          <p:cNvPr id="4" name="Espace réservé de la date 3"/>
          <p:cNvSpPr>
            <a:spLocks noGrp="1"/>
          </p:cNvSpPr>
          <p:nvPr>
            <p:ph type="dt" sz="half" idx="2"/>
          </p:nvPr>
        </p:nvSpPr>
        <p:spPr/>
        <p:txBody>
          <a:bodyPr/>
          <a:lstStyle/>
          <a:p>
            <a:fld id="{C14D761B-40E5-40DB-99E3-341CD91D5A5C}"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2136032813"/>
              </p:ext>
            </p:extLst>
          </p:nvPr>
        </p:nvGraphicFramePr>
        <p:xfrm>
          <a:off x="1331640" y="980728"/>
          <a:ext cx="7560840" cy="1944896"/>
        </p:xfrm>
        <a:graphic>
          <a:graphicData uri="http://schemas.openxmlformats.org/drawingml/2006/table">
            <a:tbl>
              <a:tblPr firstRow="1" bandRow="1">
                <a:tableStyleId>{5C22544A-7EE6-4342-B048-85BDC9FD1C3A}</a:tableStyleId>
              </a:tblPr>
              <a:tblGrid>
                <a:gridCol w="5544616">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tblGrid>
              <a:tr h="1296145">
                <a:tc>
                  <a:txBody>
                    <a:bodyPr/>
                    <a:lstStyle/>
                    <a:p>
                      <a:r>
                        <a:rPr lang="fr-FR" sz="1300" b="1" kern="1200" dirty="0" smtClean="0">
                          <a:solidFill>
                            <a:schemeClr val="lt1"/>
                          </a:solidFill>
                          <a:effectLst/>
                          <a:latin typeface="+mn-lt"/>
                          <a:ea typeface="+mn-ea"/>
                          <a:cs typeface="+mn-cs"/>
                        </a:rPr>
                        <a:t>L’Ornain (affluent de la </a:t>
                      </a:r>
                      <a:r>
                        <a:rPr lang="fr-FR" sz="1300" b="1" kern="1200" dirty="0" err="1" smtClean="0">
                          <a:solidFill>
                            <a:schemeClr val="lt1"/>
                          </a:solidFill>
                          <a:effectLst/>
                          <a:latin typeface="+mn-lt"/>
                          <a:ea typeface="+mn-ea"/>
                          <a:cs typeface="+mn-cs"/>
                        </a:rPr>
                        <a:t>Saulx</a:t>
                      </a:r>
                      <a:r>
                        <a:rPr lang="fr-FR" sz="1300" b="1" kern="1200" dirty="0" smtClean="0">
                          <a:solidFill>
                            <a:schemeClr val="lt1"/>
                          </a:solidFill>
                          <a:effectLst/>
                          <a:latin typeface="+mn-lt"/>
                          <a:ea typeface="+mn-ea"/>
                          <a:cs typeface="+mn-cs"/>
                        </a:rPr>
                        <a:t>) est long de 116 km.</a:t>
                      </a:r>
                      <a:r>
                        <a:rPr lang="fr-FR" sz="1300" b="1" kern="1200" baseline="0" dirty="0" smtClean="0">
                          <a:solidFill>
                            <a:schemeClr val="lt1"/>
                          </a:solidFill>
                          <a:effectLst/>
                          <a:latin typeface="+mn-lt"/>
                          <a:ea typeface="+mn-ea"/>
                          <a:cs typeface="+mn-cs"/>
                        </a:rPr>
                        <a:t> </a:t>
                      </a:r>
                    </a:p>
                    <a:p>
                      <a:r>
                        <a:rPr lang="fr-FR" sz="1300" b="1" kern="1200" baseline="0" dirty="0" smtClean="0">
                          <a:solidFill>
                            <a:schemeClr val="lt1"/>
                          </a:solidFill>
                          <a:effectLst/>
                          <a:latin typeface="+mn-lt"/>
                          <a:ea typeface="+mn-ea"/>
                          <a:cs typeface="+mn-cs"/>
                        </a:rPr>
                        <a:t>Son BV</a:t>
                      </a:r>
                      <a:r>
                        <a:rPr lang="fr-FR" sz="1300" b="1" kern="1200" dirty="0" smtClean="0">
                          <a:solidFill>
                            <a:schemeClr val="lt1"/>
                          </a:solidFill>
                          <a:effectLst/>
                          <a:latin typeface="+mn-lt"/>
                          <a:ea typeface="+mn-ea"/>
                          <a:cs typeface="+mn-cs"/>
                        </a:rPr>
                        <a:t> s’étend sur 913 km². Né de la rencontre entre l’Ognon et la </a:t>
                      </a:r>
                      <a:r>
                        <a:rPr lang="fr-FR" sz="1300" b="1" kern="1200" dirty="0" err="1" smtClean="0">
                          <a:solidFill>
                            <a:schemeClr val="lt1"/>
                          </a:solidFill>
                          <a:effectLst/>
                          <a:latin typeface="+mn-lt"/>
                          <a:ea typeface="+mn-ea"/>
                          <a:cs typeface="+mn-cs"/>
                        </a:rPr>
                        <a:t>Maldite</a:t>
                      </a:r>
                      <a:r>
                        <a:rPr lang="fr-FR" sz="1300" b="1" kern="1200" dirty="0" smtClean="0">
                          <a:solidFill>
                            <a:schemeClr val="lt1"/>
                          </a:solidFill>
                          <a:effectLst/>
                          <a:latin typeface="+mn-lt"/>
                          <a:ea typeface="+mn-ea"/>
                          <a:cs typeface="+mn-cs"/>
                        </a:rPr>
                        <a:t> qui confluent à l’amont de la commune de Gondrecourt-le-Château, l’Ornain est alimenté toute l’année par plusieurs affluents dont l’</a:t>
                      </a:r>
                      <a:r>
                        <a:rPr lang="fr-FR" sz="1300" b="1" kern="1200" dirty="0" err="1" smtClean="0">
                          <a:solidFill>
                            <a:schemeClr val="lt1"/>
                          </a:solidFill>
                          <a:effectLst/>
                          <a:latin typeface="+mn-lt"/>
                          <a:ea typeface="+mn-ea"/>
                          <a:cs typeface="+mn-cs"/>
                        </a:rPr>
                        <a:t>Ormançon</a:t>
                      </a:r>
                      <a:r>
                        <a:rPr lang="fr-FR" sz="1300" b="1" kern="1200" dirty="0" smtClean="0">
                          <a:solidFill>
                            <a:schemeClr val="lt1"/>
                          </a:solidFill>
                          <a:effectLst/>
                          <a:latin typeface="+mn-lt"/>
                          <a:ea typeface="+mn-ea"/>
                          <a:cs typeface="+mn-cs"/>
                        </a:rPr>
                        <a:t>. </a:t>
                      </a:r>
                    </a:p>
                  </a:txBody>
                  <a:tcPr>
                    <a:solidFill>
                      <a:schemeClr val="accent1">
                        <a:lumMod val="50000"/>
                      </a:schemeClr>
                    </a:solidFill>
                  </a:tcPr>
                </a:tc>
                <a:tc>
                  <a:txBody>
                    <a:bodyPr/>
                    <a:lstStyle/>
                    <a:p>
                      <a:endParaRPr lang="fr-FR" sz="1400" dirty="0"/>
                    </a:p>
                  </a:txBody>
                  <a:tcPr/>
                </a:tc>
                <a:extLst>
                  <a:ext uri="{0D108BD9-81ED-4DB2-BD59-A6C34878D82A}">
                    <a16:rowId xmlns:a16="http://schemas.microsoft.com/office/drawing/2014/main" val="10000"/>
                  </a:ext>
                </a:extLst>
              </a:tr>
              <a:tr h="648751">
                <a:tc gridSpan="2">
                  <a:txBody>
                    <a:bodyPr/>
                    <a:lstStyle/>
                    <a:p>
                      <a:r>
                        <a:rPr lang="fr-FR" sz="1300" dirty="0" smtClean="0"/>
                        <a:t>3 ENS </a:t>
                      </a:r>
                      <a:r>
                        <a:rPr lang="fr-FR" sz="1000" dirty="0" smtClean="0"/>
                        <a:t>(G38: Reliefs de failles;</a:t>
                      </a:r>
                      <a:r>
                        <a:rPr lang="fr-FR" sz="1000" baseline="0" dirty="0" smtClean="0"/>
                        <a:t> P43 Pelouse de la vallée de l'Ornain; P11 Station a buis en valle de l'Ornain)</a:t>
                      </a:r>
                    </a:p>
                    <a:p>
                      <a:endParaRPr lang="fr-FR" sz="1000" dirty="0" smtClean="0"/>
                    </a:p>
                    <a:p>
                      <a:r>
                        <a:rPr lang="fr-FR" sz="1300" dirty="0" smtClean="0"/>
                        <a:t>Pas de </a:t>
                      </a:r>
                      <a:r>
                        <a:rPr lang="fr-FR" sz="1300" i="1" dirty="0" err="1" smtClean="0"/>
                        <a:t>Natura</a:t>
                      </a:r>
                      <a:r>
                        <a:rPr lang="fr-FR" sz="1300" i="1" baseline="0" dirty="0" smtClean="0"/>
                        <a:t> 2000 </a:t>
                      </a:r>
                      <a:r>
                        <a:rPr lang="fr-FR" sz="1300" baseline="0" dirty="0" smtClean="0"/>
                        <a:t>et pas de </a:t>
                      </a:r>
                      <a:r>
                        <a:rPr lang="fr-FR" sz="1300" baseline="0" dirty="0" err="1" smtClean="0"/>
                        <a:t>Znieff</a:t>
                      </a:r>
                      <a:endParaRPr lang="fr-FR" sz="1300" dirty="0"/>
                    </a:p>
                  </a:txBody>
                  <a:tcPr>
                    <a:solidFill>
                      <a:schemeClr val="accent1">
                        <a:lumMod val="20000"/>
                        <a:lumOff val="80000"/>
                      </a:schemeClr>
                    </a:solidFill>
                  </a:tcPr>
                </a:tc>
                <a:tc hMerge="1">
                  <a:txBody>
                    <a:bodyPr/>
                    <a:lstStyle/>
                    <a:p>
                      <a:endParaRPr lang="fr-FR" dirty="0"/>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7" name="Picture 4" descr="T:\Entites\DRD-OPE\R&amp;D_Environnement\Photos_videos\EAUX\Eaux_2009\5 2 ornain houdelaincourt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414" y="1043864"/>
            <a:ext cx="1548000" cy="1161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7195296" y="1989420"/>
            <a:ext cx="1656184" cy="215444"/>
          </a:xfrm>
          <a:prstGeom prst="rect">
            <a:avLst/>
          </a:prstGeom>
          <a:noFill/>
        </p:spPr>
        <p:txBody>
          <a:bodyPr wrap="square" rtlCol="0">
            <a:spAutoFit/>
          </a:bodyPr>
          <a:lstStyle/>
          <a:p>
            <a:pPr algn="ctr"/>
            <a:r>
              <a:rPr lang="fr-FR" sz="800" i="1" dirty="0" smtClean="0">
                <a:solidFill>
                  <a:schemeClr val="bg1"/>
                </a:solidFill>
              </a:rPr>
              <a:t>Ornain à </a:t>
            </a:r>
            <a:r>
              <a:rPr lang="fr-FR" sz="800" i="1" dirty="0" err="1" smtClean="0">
                <a:solidFill>
                  <a:schemeClr val="bg1"/>
                </a:solidFill>
              </a:rPr>
              <a:t>Houdelaincourt</a:t>
            </a:r>
            <a:endParaRPr lang="fr-FR" sz="800" i="1" dirty="0" smtClean="0">
              <a:solidFill>
                <a:schemeClr val="bg1"/>
              </a:solidFill>
            </a:endParaRPr>
          </a:p>
        </p:txBody>
      </p:sp>
      <p:pic>
        <p:nvPicPr>
          <p:cNvPr id="2052" name="Picture 4" descr="C:\Users\villeneuve-a\Desktop\ornain.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956" r="31313"/>
          <a:stretch/>
        </p:blipFill>
        <p:spPr bwMode="auto">
          <a:xfrm>
            <a:off x="143185" y="980729"/>
            <a:ext cx="1106495" cy="5400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au 13"/>
          <p:cNvGraphicFramePr>
            <a:graphicFrameLocks noGrp="1"/>
          </p:cNvGraphicFramePr>
          <p:nvPr>
            <p:extLst>
              <p:ext uri="{D42A27DB-BD31-4B8C-83A1-F6EECF244321}">
                <p14:modId xmlns:p14="http://schemas.microsoft.com/office/powerpoint/2010/main" val="2838168193"/>
              </p:ext>
            </p:extLst>
          </p:nvPr>
        </p:nvGraphicFramePr>
        <p:xfrm>
          <a:off x="5508104" y="2996952"/>
          <a:ext cx="3417068" cy="3457495"/>
        </p:xfrm>
        <a:graphic>
          <a:graphicData uri="http://schemas.openxmlformats.org/drawingml/2006/table">
            <a:tbl>
              <a:tblPr firstRow="1" bandRow="1">
                <a:tableStyleId>{5C22544A-7EE6-4342-B048-85BDC9FD1C3A}</a:tableStyleId>
              </a:tblPr>
              <a:tblGrid>
                <a:gridCol w="3417068">
                  <a:extLst>
                    <a:ext uri="{9D8B030D-6E8A-4147-A177-3AD203B41FA5}">
                      <a16:colId xmlns:a16="http://schemas.microsoft.com/office/drawing/2014/main" val="20000"/>
                    </a:ext>
                  </a:extLst>
                </a:gridCol>
              </a:tblGrid>
              <a:tr h="342445">
                <a:tc>
                  <a:txBody>
                    <a:bodyPr/>
                    <a:lstStyle/>
                    <a:p>
                      <a:pPr algn="ctr"/>
                      <a:r>
                        <a:rPr lang="fr-FR" sz="1400" b="1" dirty="0" smtClean="0">
                          <a:solidFill>
                            <a:schemeClr val="bg1"/>
                          </a:solidFill>
                        </a:rPr>
                        <a:t>Qualité des eaux (DCE)</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1557525">
                <a:tc>
                  <a:txBody>
                    <a:bodyPr/>
                    <a:lstStyle/>
                    <a:p>
                      <a:r>
                        <a:rPr lang="fr-FR" sz="1300" u="sng" dirty="0" smtClean="0"/>
                        <a:t>Etat</a:t>
                      </a:r>
                      <a:r>
                        <a:rPr lang="fr-FR" sz="1300" u="sng" baseline="0" dirty="0" smtClean="0"/>
                        <a:t> écologique</a:t>
                      </a:r>
                      <a:r>
                        <a:rPr lang="fr-FR" sz="1300" u="sng" dirty="0" smtClean="0"/>
                        <a:t> </a:t>
                      </a:r>
                      <a:endParaRPr lang="fr-FR" sz="1300" u="sng" dirty="0"/>
                    </a:p>
                  </a:txBody>
                  <a:tcPr>
                    <a:solidFill>
                      <a:schemeClr val="accent1">
                        <a:lumMod val="20000"/>
                        <a:lumOff val="80000"/>
                      </a:schemeClr>
                    </a:solidFill>
                  </a:tcPr>
                </a:tc>
                <a:extLst>
                  <a:ext uri="{0D108BD9-81ED-4DB2-BD59-A6C34878D82A}">
                    <a16:rowId xmlns:a16="http://schemas.microsoft.com/office/drawing/2014/main" val="10001"/>
                  </a:ext>
                </a:extLst>
              </a:tr>
              <a:tr h="1557525">
                <a:tc>
                  <a:txBody>
                    <a:bodyPr/>
                    <a:lstStyle/>
                    <a:p>
                      <a:r>
                        <a:rPr lang="fr-FR" sz="1300" u="sng" dirty="0" smtClean="0"/>
                        <a:t>Etat chimique</a:t>
                      </a:r>
                      <a:endParaRPr lang="fr-FR" sz="1300" u="sng" dirty="0"/>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5" name="Tableau 14"/>
          <p:cNvGraphicFramePr>
            <a:graphicFrameLocks noGrp="1"/>
          </p:cNvGraphicFramePr>
          <p:nvPr>
            <p:extLst>
              <p:ext uri="{D42A27DB-BD31-4B8C-83A1-F6EECF244321}">
                <p14:modId xmlns:p14="http://schemas.microsoft.com/office/powerpoint/2010/main" val="85748222"/>
              </p:ext>
            </p:extLst>
          </p:nvPr>
        </p:nvGraphicFramePr>
        <p:xfrm>
          <a:off x="1331640" y="2996951"/>
          <a:ext cx="3960440" cy="3457497"/>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val="20000"/>
                    </a:ext>
                  </a:extLst>
                </a:gridCol>
              </a:tblGrid>
              <a:tr h="341957">
                <a:tc>
                  <a:txBody>
                    <a:bodyPr/>
                    <a:lstStyle/>
                    <a:p>
                      <a:pPr algn="ctr"/>
                      <a:r>
                        <a:rPr lang="fr-FR" sz="1400" b="1" dirty="0" smtClean="0">
                          <a:solidFill>
                            <a:schemeClr val="bg1"/>
                          </a:solidFill>
                        </a:rPr>
                        <a:t>Caractéristiques</a:t>
                      </a:r>
                      <a:r>
                        <a:rPr lang="fr-FR" sz="1400" b="1" baseline="0" dirty="0" smtClean="0">
                          <a:solidFill>
                            <a:schemeClr val="bg1"/>
                          </a:solidFill>
                        </a:rPr>
                        <a:t> hydrologiques</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3115540">
                <a:tc>
                  <a:txBody>
                    <a:bodyPr/>
                    <a:lstStyle/>
                    <a:p>
                      <a:r>
                        <a:rPr lang="fr-FR" sz="1300" dirty="0" smtClean="0"/>
                        <a:t>Pas </a:t>
                      </a:r>
                      <a:r>
                        <a:rPr lang="fr-FR" sz="1300" baseline="0" dirty="0" smtClean="0"/>
                        <a:t>d’</a:t>
                      </a:r>
                      <a:r>
                        <a:rPr lang="fr-FR" sz="1300" baseline="0" dirty="0" err="1" smtClean="0"/>
                        <a:t>assecs</a:t>
                      </a:r>
                      <a:endParaRPr lang="fr-FR" sz="1000" baseline="0" dirty="0" smtClean="0"/>
                    </a:p>
                    <a:p>
                      <a:r>
                        <a:rPr lang="fr-FR" sz="1300" baseline="0" dirty="0" smtClean="0"/>
                        <a:t>Débits moyens mensuels 0.3 à &gt; </a:t>
                      </a:r>
                      <a:r>
                        <a:rPr lang="fr-FR" sz="1300" b="1" baseline="0" dirty="0" smtClean="0">
                          <a:solidFill>
                            <a:srgbClr val="FF0000"/>
                          </a:solidFill>
                        </a:rPr>
                        <a:t>10 m</a:t>
                      </a:r>
                      <a:r>
                        <a:rPr lang="fr-FR" sz="1300" b="1" baseline="30000" dirty="0" smtClean="0">
                          <a:solidFill>
                            <a:srgbClr val="FF0000"/>
                          </a:solidFill>
                        </a:rPr>
                        <a:t>3</a:t>
                      </a:r>
                      <a:r>
                        <a:rPr lang="fr-FR" sz="1300" b="1" baseline="0" dirty="0" smtClean="0">
                          <a:solidFill>
                            <a:srgbClr val="FF0000"/>
                          </a:solidFill>
                        </a:rPr>
                        <a:t>/s</a:t>
                      </a:r>
                    </a:p>
                    <a:p>
                      <a:endParaRPr lang="fr-FR" sz="1300" b="1" dirty="0">
                        <a:solidFill>
                          <a:srgbClr val="FF0000"/>
                        </a:solidFill>
                      </a:endParaRP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3772310"/>
            <a:ext cx="3240360" cy="66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5229199"/>
            <a:ext cx="3144451"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à coins arrondis 24"/>
          <p:cNvSpPr/>
          <p:nvPr/>
        </p:nvSpPr>
        <p:spPr>
          <a:xfrm>
            <a:off x="8119849" y="2368805"/>
            <a:ext cx="216000" cy="144000"/>
          </a:xfrm>
          <a:prstGeom prst="roundRect">
            <a:avLst/>
          </a:prstGeom>
          <a:solidFill>
            <a:srgbClr val="F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err="1"/>
          </a:p>
        </p:txBody>
      </p:sp>
      <p:pic>
        <p:nvPicPr>
          <p:cNvPr id="9" name="Image 8"/>
          <p:cNvPicPr>
            <a:picLocks noChangeAspect="1"/>
          </p:cNvPicPr>
          <p:nvPr/>
        </p:nvPicPr>
        <p:blipFill>
          <a:blip r:embed="rId7"/>
          <a:stretch>
            <a:fillRect/>
          </a:stretch>
        </p:blipFill>
        <p:spPr>
          <a:xfrm>
            <a:off x="1393696" y="3982359"/>
            <a:ext cx="3785636" cy="2398970"/>
          </a:xfrm>
          <a:prstGeom prst="rect">
            <a:avLst/>
          </a:prstGeom>
        </p:spPr>
      </p:pic>
      <p:sp>
        <p:nvSpPr>
          <p:cNvPr id="5" name="Espace réservé du numéro de diapositive 4"/>
          <p:cNvSpPr>
            <a:spLocks noGrp="1"/>
          </p:cNvSpPr>
          <p:nvPr>
            <p:ph type="sldNum" sz="quarter" idx="4"/>
          </p:nvPr>
        </p:nvSpPr>
        <p:spPr/>
        <p:txBody>
          <a:bodyPr/>
          <a:lstStyle/>
          <a:p>
            <a:fld id="{3F31099B-3674-415A-8495-B5B94815B494}" type="slidenum">
              <a:rPr lang="fr-FR" smtClean="0"/>
              <a:pPr/>
              <a:t>26</a:t>
            </a:fld>
            <a:endParaRPr lang="fr-FR" dirty="0"/>
          </a:p>
        </p:txBody>
      </p:sp>
    </p:spTree>
    <p:extLst>
      <p:ext uri="{BB962C8B-B14F-4D97-AF65-F5344CB8AC3E}">
        <p14:creationId xmlns:p14="http://schemas.microsoft.com/office/powerpoint/2010/main" val="350063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Marne</a:t>
            </a:r>
            <a:endParaRPr lang="fr-FR" dirty="0"/>
          </a:p>
        </p:txBody>
      </p:sp>
      <p:sp>
        <p:nvSpPr>
          <p:cNvPr id="4" name="Espace réservé de la date 3"/>
          <p:cNvSpPr>
            <a:spLocks noGrp="1"/>
          </p:cNvSpPr>
          <p:nvPr>
            <p:ph type="dt" sz="half" idx="2"/>
          </p:nvPr>
        </p:nvSpPr>
        <p:spPr/>
        <p:txBody>
          <a:bodyPr/>
          <a:lstStyle/>
          <a:p>
            <a:fld id="{4F969A08-F686-4B5C-B570-3773FD559F73}"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9" name="Tableau 8"/>
          <p:cNvGraphicFramePr>
            <a:graphicFrameLocks noGrp="1"/>
          </p:cNvGraphicFramePr>
          <p:nvPr>
            <p:extLst>
              <p:ext uri="{D42A27DB-BD31-4B8C-83A1-F6EECF244321}">
                <p14:modId xmlns:p14="http://schemas.microsoft.com/office/powerpoint/2010/main" val="1334272053"/>
              </p:ext>
            </p:extLst>
          </p:nvPr>
        </p:nvGraphicFramePr>
        <p:xfrm>
          <a:off x="1331640" y="1045116"/>
          <a:ext cx="7704856" cy="2099300"/>
        </p:xfrm>
        <a:graphic>
          <a:graphicData uri="http://schemas.openxmlformats.org/drawingml/2006/table">
            <a:tbl>
              <a:tblPr firstRow="1" bandRow="1">
                <a:tableStyleId>{5C22544A-7EE6-4342-B048-85BDC9FD1C3A}</a:tableStyleId>
              </a:tblPr>
              <a:tblGrid>
                <a:gridCol w="7704856">
                  <a:extLst>
                    <a:ext uri="{9D8B030D-6E8A-4147-A177-3AD203B41FA5}">
                      <a16:colId xmlns:a16="http://schemas.microsoft.com/office/drawing/2014/main" val="20000"/>
                    </a:ext>
                  </a:extLst>
                </a:gridCol>
              </a:tblGrid>
              <a:tr h="727700">
                <a:tc>
                  <a:txBody>
                    <a:bodyPr/>
                    <a:lstStyle/>
                    <a:p>
                      <a:r>
                        <a:rPr lang="fr-FR" sz="1300" dirty="0" smtClean="0"/>
                        <a:t>La Marne, située à l'est du bassin parisien, est une rivière française longue de 514 km. Principal affluent de la Seine, la Marne prend sa source sur le plateau de Langres, à </a:t>
                      </a:r>
                      <a:r>
                        <a:rPr lang="fr-FR" sz="1300" dirty="0" err="1" smtClean="0"/>
                        <a:t>Balesmes</a:t>
                      </a:r>
                      <a:r>
                        <a:rPr lang="fr-FR" sz="1300" dirty="0" smtClean="0"/>
                        <a:t>-sur-Marne (Haute-Marne) et se jette dans la Seine entre Charenton-le-Pont et Alfortville.</a:t>
                      </a:r>
                      <a:r>
                        <a:rPr lang="fr-FR" sz="1300" baseline="0" dirty="0" smtClean="0"/>
                        <a:t> </a:t>
                      </a:r>
                      <a:endParaRPr lang="fr-FR" sz="1300" dirty="0"/>
                    </a:p>
                  </a:txBody>
                  <a:tcPr>
                    <a:solidFill>
                      <a:schemeClr val="accent1">
                        <a:lumMod val="50000"/>
                      </a:schemeClr>
                    </a:solidFill>
                  </a:tcPr>
                </a:tc>
                <a:extLst>
                  <a:ext uri="{0D108BD9-81ED-4DB2-BD59-A6C34878D82A}">
                    <a16:rowId xmlns:a16="http://schemas.microsoft.com/office/drawing/2014/main" val="10000"/>
                  </a:ext>
                </a:extLst>
              </a:tr>
              <a:tr h="648751">
                <a:tc>
                  <a:txBody>
                    <a:bodyPr/>
                    <a:lstStyle/>
                    <a:p>
                      <a:r>
                        <a:rPr lang="fr-FR" sz="1300" b="1" dirty="0" smtClean="0"/>
                        <a:t>2 </a:t>
                      </a:r>
                      <a:r>
                        <a:rPr lang="fr-FR" sz="1300" b="1" dirty="0" err="1" smtClean="0"/>
                        <a:t>Natura</a:t>
                      </a:r>
                      <a:r>
                        <a:rPr lang="fr-FR" sz="1300" b="1" dirty="0" smtClean="0"/>
                        <a:t> 2000 : </a:t>
                      </a:r>
                      <a:endParaRPr lang="fr-FR" sz="1300" dirty="0" smtClean="0"/>
                    </a:p>
                    <a:p>
                      <a:pPr marL="92075" indent="-92075">
                        <a:buFont typeface="Wingdings" panose="05000000000000000000" pitchFamily="2" charset="2"/>
                        <a:buChar char="§"/>
                      </a:pPr>
                      <a:r>
                        <a:rPr lang="fr-FR" sz="1200" dirty="0" smtClean="0"/>
                        <a:t>ZSC Pelouse et</a:t>
                      </a:r>
                      <a:r>
                        <a:rPr lang="fr-FR" sz="1200" baseline="0" dirty="0" smtClean="0"/>
                        <a:t> </a:t>
                      </a:r>
                      <a:r>
                        <a:rPr lang="fr-FR" sz="1200" dirty="0" smtClean="0"/>
                        <a:t> </a:t>
                      </a:r>
                      <a:r>
                        <a:rPr lang="fr-FR" sz="1200" dirty="0" err="1" smtClean="0"/>
                        <a:t>fruticée</a:t>
                      </a:r>
                      <a:r>
                        <a:rPr lang="fr-FR" sz="1200" dirty="0" smtClean="0"/>
                        <a:t> de la région de Joinville </a:t>
                      </a:r>
                      <a:r>
                        <a:rPr lang="fr-FR" sz="1000" i="1" dirty="0" smtClean="0">
                          <a:hlinkClick r:id="rId3"/>
                        </a:rPr>
                        <a:t>https://inpn.mnhn.fr/site/natura2000/FR2100247</a:t>
                      </a:r>
                      <a:endParaRPr lang="fr-FR" sz="1000" i="1" dirty="0" smtClean="0"/>
                    </a:p>
                    <a:p>
                      <a:pPr marL="92075" indent="-92075">
                        <a:buFont typeface="Wingdings" panose="05000000000000000000" pitchFamily="2" charset="2"/>
                        <a:buChar char="§"/>
                      </a:pPr>
                      <a:r>
                        <a:rPr lang="fr-FR" sz="1200" dirty="0" smtClean="0"/>
                        <a:t>ZSC Vallée du Rognon</a:t>
                      </a:r>
                      <a:r>
                        <a:rPr lang="fr-FR" sz="1200" baseline="0" dirty="0" smtClean="0"/>
                        <a:t> </a:t>
                      </a:r>
                      <a:r>
                        <a:rPr lang="fr-FR" sz="1000" i="1" dirty="0" smtClean="0"/>
                        <a:t> </a:t>
                      </a:r>
                      <a:r>
                        <a:rPr lang="fr-FR" sz="1000" i="1" dirty="0" smtClean="0">
                          <a:hlinkClick r:id="rId4"/>
                        </a:rPr>
                        <a:t>https://inpn.mnhn.fr/site/natura2000/FR2100291</a:t>
                      </a:r>
                      <a:endParaRPr lang="fr-FR" sz="1000" i="1" dirty="0" smtClean="0"/>
                    </a:p>
                    <a:p>
                      <a:pPr marL="0" indent="0">
                        <a:buFont typeface="Wingdings" panose="05000000000000000000" pitchFamily="2" charset="2"/>
                        <a:buNone/>
                      </a:pPr>
                      <a:endParaRPr lang="fr-FR" sz="1200" dirty="0" smtClean="0"/>
                    </a:p>
                    <a:p>
                      <a:pPr marL="0" indent="0">
                        <a:buFont typeface="Wingdings" panose="05000000000000000000" pitchFamily="2" charset="2"/>
                        <a:buNone/>
                      </a:pPr>
                      <a:r>
                        <a:rPr lang="fr-FR" sz="1300" b="1" dirty="0" smtClean="0"/>
                        <a:t>Quelques</a:t>
                      </a:r>
                      <a:r>
                        <a:rPr lang="fr-FR" sz="1300" b="1" baseline="0" dirty="0" smtClean="0"/>
                        <a:t> </a:t>
                      </a:r>
                      <a:r>
                        <a:rPr lang="fr-FR" sz="1300" b="1" baseline="0" dirty="0" err="1" smtClean="0"/>
                        <a:t>Znieff</a:t>
                      </a:r>
                      <a:r>
                        <a:rPr lang="fr-FR" sz="1300" b="1" baseline="0" dirty="0" smtClean="0"/>
                        <a:t> </a:t>
                      </a:r>
                      <a:r>
                        <a:rPr lang="fr-FR" sz="1200" baseline="0" dirty="0" smtClean="0"/>
                        <a:t>dont </a:t>
                      </a:r>
                      <a:r>
                        <a:rPr lang="fr-FR" sz="1200" baseline="0" dirty="0" err="1" smtClean="0"/>
                        <a:t>Znieff</a:t>
                      </a:r>
                      <a:r>
                        <a:rPr lang="fr-FR" sz="1200" baseline="0" dirty="0" smtClean="0"/>
                        <a:t> type 2 « La vallée de la Marne de Chaumont à </a:t>
                      </a:r>
                      <a:r>
                        <a:rPr lang="fr-FR" sz="1200" baseline="0" dirty="0" err="1" smtClean="0"/>
                        <a:t>Gourzon</a:t>
                      </a:r>
                      <a:r>
                        <a:rPr lang="fr-FR" sz="1200" baseline="0" dirty="0" smtClean="0"/>
                        <a:t> » </a:t>
                      </a:r>
                      <a:r>
                        <a:rPr lang="fr-FR" sz="1000" i="1" baseline="0" dirty="0" smtClean="0">
                          <a:hlinkClick r:id="rId5"/>
                        </a:rPr>
                        <a:t>https://inpn.mnhn.fr/zone/znieff/210020162</a:t>
                      </a:r>
                      <a:endParaRPr lang="fr-FR" sz="1000" i="1" baseline="0" dirty="0" smtClean="0"/>
                    </a:p>
                    <a:p>
                      <a:pPr marL="0" indent="0">
                        <a:buFont typeface="Wingdings" panose="05000000000000000000" pitchFamily="2" charset="2"/>
                        <a:buNone/>
                      </a:pPr>
                      <a:endParaRPr lang="fr-FR" sz="1200" dirty="0"/>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3077" name="Picture 5" descr="C:\Users\villeneuve-a\Desktop\marne.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083" r="46916"/>
          <a:stretch/>
        </p:blipFill>
        <p:spPr bwMode="auto">
          <a:xfrm>
            <a:off x="107504" y="1045117"/>
            <a:ext cx="1119600" cy="52782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7"/>
          <p:cNvGraphicFramePr>
            <a:graphicFrameLocks noGrp="1"/>
          </p:cNvGraphicFramePr>
          <p:nvPr>
            <p:extLst>
              <p:ext uri="{D42A27DB-BD31-4B8C-83A1-F6EECF244321}">
                <p14:modId xmlns:p14="http://schemas.microsoft.com/office/powerpoint/2010/main" val="955501812"/>
              </p:ext>
            </p:extLst>
          </p:nvPr>
        </p:nvGraphicFramePr>
        <p:xfrm>
          <a:off x="5436096" y="3288432"/>
          <a:ext cx="3528392" cy="3034905"/>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20000"/>
                    </a:ext>
                  </a:extLst>
                </a:gridCol>
              </a:tblGrid>
              <a:tr h="397663">
                <a:tc>
                  <a:txBody>
                    <a:bodyPr/>
                    <a:lstStyle/>
                    <a:p>
                      <a:pPr algn="ctr"/>
                      <a:r>
                        <a:rPr lang="fr-FR" sz="1400" b="1" dirty="0" smtClean="0">
                          <a:solidFill>
                            <a:schemeClr val="bg1"/>
                          </a:solidFill>
                        </a:rPr>
                        <a:t>Qualité des eaux (DCE)</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1099579">
                <a:tc>
                  <a:txBody>
                    <a:bodyPr/>
                    <a:lstStyle/>
                    <a:p>
                      <a:r>
                        <a:rPr lang="fr-FR" sz="1300" u="sng" dirty="0" smtClean="0"/>
                        <a:t>Etat</a:t>
                      </a:r>
                      <a:r>
                        <a:rPr lang="fr-FR" sz="1300" u="sng" baseline="0" dirty="0" smtClean="0"/>
                        <a:t> écologique</a:t>
                      </a:r>
                      <a:r>
                        <a:rPr lang="fr-FR" sz="1300" u="sng" dirty="0" smtClean="0"/>
                        <a:t> </a:t>
                      </a:r>
                      <a:endParaRPr lang="fr-FR" sz="1300" u="sng" dirty="0"/>
                    </a:p>
                  </a:txBody>
                  <a:tcPr>
                    <a:solidFill>
                      <a:schemeClr val="accent1">
                        <a:lumMod val="20000"/>
                        <a:lumOff val="80000"/>
                      </a:schemeClr>
                    </a:solidFill>
                  </a:tcPr>
                </a:tc>
                <a:extLst>
                  <a:ext uri="{0D108BD9-81ED-4DB2-BD59-A6C34878D82A}">
                    <a16:rowId xmlns:a16="http://schemas.microsoft.com/office/drawing/2014/main" val="10001"/>
                  </a:ext>
                </a:extLst>
              </a:tr>
              <a:tr h="1537663">
                <a:tc>
                  <a:txBody>
                    <a:bodyPr/>
                    <a:lstStyle/>
                    <a:p>
                      <a:r>
                        <a:rPr lang="fr-FR" sz="1300" u="sng" dirty="0" smtClean="0"/>
                        <a:t>Etat chimique</a:t>
                      </a:r>
                      <a:endParaRPr lang="fr-FR" sz="1300" u="sng" dirty="0"/>
                    </a:p>
                  </a:txBody>
                  <a:tcP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632959066"/>
              </p:ext>
            </p:extLst>
          </p:nvPr>
        </p:nvGraphicFramePr>
        <p:xfrm>
          <a:off x="1331640" y="3288433"/>
          <a:ext cx="3633092" cy="3034905"/>
        </p:xfrm>
        <a:graphic>
          <a:graphicData uri="http://schemas.openxmlformats.org/drawingml/2006/table">
            <a:tbl>
              <a:tblPr firstRow="1" bandRow="1">
                <a:tableStyleId>{5C22544A-7EE6-4342-B048-85BDC9FD1C3A}</a:tableStyleId>
              </a:tblPr>
              <a:tblGrid>
                <a:gridCol w="3633092">
                  <a:extLst>
                    <a:ext uri="{9D8B030D-6E8A-4147-A177-3AD203B41FA5}">
                      <a16:colId xmlns:a16="http://schemas.microsoft.com/office/drawing/2014/main" val="20000"/>
                    </a:ext>
                  </a:extLst>
                </a:gridCol>
              </a:tblGrid>
              <a:tr h="357592">
                <a:tc>
                  <a:txBody>
                    <a:bodyPr/>
                    <a:lstStyle/>
                    <a:p>
                      <a:pPr algn="ctr"/>
                      <a:r>
                        <a:rPr lang="fr-FR" sz="1400" b="1" dirty="0" smtClean="0">
                          <a:solidFill>
                            <a:schemeClr val="bg1"/>
                          </a:solidFill>
                        </a:rPr>
                        <a:t>Caractéristiques</a:t>
                      </a:r>
                      <a:r>
                        <a:rPr lang="fr-FR" sz="1400" b="1" baseline="0" dirty="0" smtClean="0">
                          <a:solidFill>
                            <a:schemeClr val="bg1"/>
                          </a:solidFill>
                        </a:rPr>
                        <a:t> hydrologiques</a:t>
                      </a:r>
                      <a:endParaRPr lang="fr-FR" sz="1400" b="1" dirty="0">
                        <a:solidFill>
                          <a:schemeClr val="bg1"/>
                        </a:solidFill>
                      </a:endParaRPr>
                    </a:p>
                  </a:txBody>
                  <a:tcPr>
                    <a:solidFill>
                      <a:schemeClr val="accent1">
                        <a:lumMod val="50000"/>
                      </a:schemeClr>
                    </a:solidFill>
                  </a:tcPr>
                </a:tc>
                <a:extLst>
                  <a:ext uri="{0D108BD9-81ED-4DB2-BD59-A6C34878D82A}">
                    <a16:rowId xmlns:a16="http://schemas.microsoft.com/office/drawing/2014/main" val="10000"/>
                  </a:ext>
                </a:extLst>
              </a:tr>
              <a:tr h="2677313">
                <a:tc>
                  <a:txBody>
                    <a:bodyPr/>
                    <a:lstStyle/>
                    <a:p>
                      <a:r>
                        <a:rPr lang="fr-FR" sz="1300" baseline="0" dirty="0" smtClean="0"/>
                        <a:t>Débits moyens mensuels 6 à &gt; </a:t>
                      </a:r>
                      <a:r>
                        <a:rPr lang="fr-FR" sz="1300" b="1" baseline="0" dirty="0" smtClean="0">
                          <a:solidFill>
                            <a:srgbClr val="FF0000"/>
                          </a:solidFill>
                        </a:rPr>
                        <a:t>60 m</a:t>
                      </a:r>
                      <a:r>
                        <a:rPr lang="fr-FR" sz="1300" b="1" baseline="30000" dirty="0" smtClean="0">
                          <a:solidFill>
                            <a:srgbClr val="FF0000"/>
                          </a:solidFill>
                        </a:rPr>
                        <a:t>3</a:t>
                      </a:r>
                      <a:r>
                        <a:rPr lang="fr-FR" sz="1300" b="1" baseline="0" dirty="0" smtClean="0">
                          <a:solidFill>
                            <a:srgbClr val="FF0000"/>
                          </a:solidFill>
                        </a:rPr>
                        <a:t>/s</a:t>
                      </a:r>
                      <a:endParaRPr lang="fr-FR" sz="1300" b="1" dirty="0">
                        <a:solidFill>
                          <a:srgbClr val="FF0000"/>
                        </a:solidFill>
                      </a:endParaRP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648" y="4061251"/>
            <a:ext cx="3384376" cy="192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347864" y="5991091"/>
            <a:ext cx="1656184" cy="246221"/>
          </a:xfrm>
          <a:prstGeom prst="rect">
            <a:avLst/>
          </a:prstGeom>
          <a:noFill/>
        </p:spPr>
        <p:txBody>
          <a:bodyPr wrap="square" rtlCol="0">
            <a:spAutoFit/>
          </a:bodyPr>
          <a:lstStyle/>
          <a:p>
            <a:r>
              <a:rPr lang="fr-FR" sz="1000" i="1" dirty="0" smtClean="0"/>
              <a:t>Données banque Hydro</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3815667"/>
            <a:ext cx="2163763"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5036914"/>
            <a:ext cx="21701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6012160" y="5949280"/>
            <a:ext cx="3096344" cy="246221"/>
          </a:xfrm>
          <a:prstGeom prst="rect">
            <a:avLst/>
          </a:prstGeom>
          <a:noFill/>
        </p:spPr>
        <p:txBody>
          <a:bodyPr wrap="square" rtlCol="0">
            <a:spAutoFit/>
          </a:bodyPr>
          <a:lstStyle/>
          <a:p>
            <a:r>
              <a:rPr lang="fr-FR" sz="1000" i="1" dirty="0" smtClean="0"/>
              <a:t>+ Données AESN disponibles jusqu’en 2013</a:t>
            </a:r>
          </a:p>
        </p:txBody>
      </p:sp>
      <p:sp>
        <p:nvSpPr>
          <p:cNvPr id="15" name="Rectangle à coins arrondis 14"/>
          <p:cNvSpPr/>
          <p:nvPr/>
        </p:nvSpPr>
        <p:spPr>
          <a:xfrm>
            <a:off x="4453560" y="2791438"/>
            <a:ext cx="216000" cy="144000"/>
          </a:xfrm>
          <a:prstGeom prst="roundRect">
            <a:avLst/>
          </a:prstGeom>
          <a:solidFill>
            <a:srgbClr val="99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err="1"/>
          </a:p>
        </p:txBody>
      </p:sp>
      <p:sp>
        <p:nvSpPr>
          <p:cNvPr id="16" name="Rectangle à coins arrondis 15"/>
          <p:cNvSpPr/>
          <p:nvPr/>
        </p:nvSpPr>
        <p:spPr>
          <a:xfrm>
            <a:off x="2771800" y="1844824"/>
            <a:ext cx="216000" cy="144000"/>
          </a:xfrm>
          <a:prstGeom prst="roundRect">
            <a:avLst/>
          </a:prstGeom>
          <a:pattFill prst="dk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smtClean="0">
              <a:solidFill>
                <a:srgbClr val="F39900"/>
              </a:solidFill>
            </a:endParaRPr>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27</a:t>
            </a:fld>
            <a:endParaRPr lang="fr-FR" dirty="0"/>
          </a:p>
        </p:txBody>
      </p:sp>
    </p:spTree>
    <p:extLst>
      <p:ext uri="{BB962C8B-B14F-4D97-AF65-F5344CB8AC3E}">
        <p14:creationId xmlns:p14="http://schemas.microsoft.com/office/powerpoint/2010/main" val="3894916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objectifs locaux de la DCE</a:t>
            </a:r>
            <a:endParaRPr lang="fr-FR" dirty="0"/>
          </a:p>
        </p:txBody>
      </p:sp>
      <p:sp>
        <p:nvSpPr>
          <p:cNvPr id="3" name="Espace réservé du contenu 2"/>
          <p:cNvSpPr>
            <a:spLocks noGrp="1"/>
          </p:cNvSpPr>
          <p:nvPr>
            <p:ph idx="1"/>
          </p:nvPr>
        </p:nvSpPr>
        <p:spPr>
          <a:xfrm>
            <a:off x="179512" y="1052737"/>
            <a:ext cx="8871627" cy="5073428"/>
          </a:xfrm>
        </p:spPr>
        <p:txBody>
          <a:bodyPr/>
          <a:lstStyle/>
          <a:p>
            <a:pPr marL="174625" lvl="1" indent="0">
              <a:buNone/>
            </a:pPr>
            <a:endParaRPr lang="fr-FR" dirty="0"/>
          </a:p>
          <a:p>
            <a:pPr marL="174625" lvl="1" indent="0">
              <a:buNone/>
            </a:pPr>
            <a:endParaRPr lang="fr-FR" dirty="0"/>
          </a:p>
        </p:txBody>
      </p:sp>
      <p:sp>
        <p:nvSpPr>
          <p:cNvPr id="4" name="Espace réservé de la date 3"/>
          <p:cNvSpPr>
            <a:spLocks noGrp="1"/>
          </p:cNvSpPr>
          <p:nvPr>
            <p:ph type="dt" sz="half" idx="2"/>
          </p:nvPr>
        </p:nvSpPr>
        <p:spPr/>
        <p:txBody>
          <a:bodyPr/>
          <a:lstStyle/>
          <a:p>
            <a:fld id="{CA07B927-1751-43A4-8EEC-19A00E854572}"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3334790642"/>
              </p:ext>
            </p:extLst>
          </p:nvPr>
        </p:nvGraphicFramePr>
        <p:xfrm>
          <a:off x="309294" y="1484784"/>
          <a:ext cx="8612062" cy="2808312"/>
        </p:xfrm>
        <a:graphic>
          <a:graphicData uri="http://schemas.openxmlformats.org/drawingml/2006/table">
            <a:tbl>
              <a:tblPr firstRow="1" bandRow="1">
                <a:tableStyleId>{85BE263C-DBD7-4A20-BB59-AAB30ACAA65A}</a:tableStyleId>
              </a:tblPr>
              <a:tblGrid>
                <a:gridCol w="1353702">
                  <a:extLst>
                    <a:ext uri="{9D8B030D-6E8A-4147-A177-3AD203B41FA5}">
                      <a16:colId xmlns:a16="http://schemas.microsoft.com/office/drawing/2014/main" val="3095388617"/>
                    </a:ext>
                  </a:extLst>
                </a:gridCol>
                <a:gridCol w="1296144">
                  <a:extLst>
                    <a:ext uri="{9D8B030D-6E8A-4147-A177-3AD203B41FA5}">
                      <a16:colId xmlns:a16="http://schemas.microsoft.com/office/drawing/2014/main" val="39960156"/>
                    </a:ext>
                  </a:extLst>
                </a:gridCol>
                <a:gridCol w="1180812">
                  <a:extLst>
                    <a:ext uri="{9D8B030D-6E8A-4147-A177-3AD203B41FA5}">
                      <a16:colId xmlns:a16="http://schemas.microsoft.com/office/drawing/2014/main" val="3846439280"/>
                    </a:ext>
                  </a:extLst>
                </a:gridCol>
                <a:gridCol w="4781404">
                  <a:extLst>
                    <a:ext uri="{9D8B030D-6E8A-4147-A177-3AD203B41FA5}">
                      <a16:colId xmlns:a16="http://schemas.microsoft.com/office/drawing/2014/main" val="1511516961"/>
                    </a:ext>
                  </a:extLst>
                </a:gridCol>
              </a:tblGrid>
              <a:tr h="779748">
                <a:tc>
                  <a:txBody>
                    <a:bodyPr/>
                    <a:lstStyle/>
                    <a:p>
                      <a:endParaRPr lang="fr-FR"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fr-FR" sz="1400" dirty="0" smtClean="0"/>
                        <a:t>Etat 2017</a:t>
                      </a:r>
                      <a:endParaRPr lang="fr-FR"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fr-FR" sz="1400" dirty="0" smtClean="0"/>
                        <a:t>Objectif</a:t>
                      </a:r>
                      <a:r>
                        <a:rPr lang="fr-FR" sz="1400" baseline="0" dirty="0" smtClean="0"/>
                        <a:t> 2021-2027</a:t>
                      </a:r>
                      <a:endParaRPr lang="fr-FR" sz="14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fr-FR" dirty="0" smtClean="0"/>
                        <a:t>Conditions d’atteinte de l’objectif</a:t>
                      </a:r>
                      <a:endParaRPr lang="fr-FR"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07876330"/>
                  </a:ext>
                </a:extLst>
              </a:tr>
              <a:tr h="652234">
                <a:tc rowSpan="2">
                  <a:txBody>
                    <a:bodyPr/>
                    <a:lstStyle/>
                    <a:p>
                      <a:r>
                        <a:rPr lang="fr-FR" dirty="0" err="1" smtClean="0"/>
                        <a:t>Ormançon</a:t>
                      </a:r>
                      <a:endParaRPr lang="fr-FR"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400" dirty="0" smtClean="0"/>
                        <a:t>Nutriment et oxygénation</a:t>
                      </a:r>
                      <a:endParaRPr lang="fr-FR" sz="1400"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fr-FR" sz="1400" dirty="0"/>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rowSpan="2">
                  <a:txBody>
                    <a:bodyPr/>
                    <a:lstStyle/>
                    <a:p>
                      <a:r>
                        <a:rPr lang="fr-FR" sz="1600" dirty="0" smtClean="0"/>
                        <a:t>Limiter</a:t>
                      </a:r>
                      <a:r>
                        <a:rPr lang="fr-FR" sz="1600" baseline="0" dirty="0" smtClean="0"/>
                        <a:t> l’apport en nutriment et HAP dans le milieu</a:t>
                      </a:r>
                    </a:p>
                    <a:p>
                      <a:r>
                        <a:rPr lang="fr-FR" sz="1600" baseline="0" dirty="0" smtClean="0"/>
                        <a:t>Maintient des autres critères de qualité</a:t>
                      </a:r>
                      <a:endParaRPr lang="fr-FR"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802145"/>
                  </a:ext>
                </a:extLst>
              </a:tr>
              <a:tr h="409138">
                <a:tc vMerge="1">
                  <a:txBody>
                    <a:bodyPr/>
                    <a:lstStyle/>
                    <a:p>
                      <a:endParaRPr lang="fr-FR"/>
                    </a:p>
                  </a:txBody>
                  <a:tcPr/>
                </a:tc>
                <a:tc>
                  <a:txBody>
                    <a:bodyPr/>
                    <a:lstStyle/>
                    <a:p>
                      <a:r>
                        <a:rPr lang="fr-FR" sz="1400" dirty="0" smtClean="0"/>
                        <a:t>HAP</a:t>
                      </a:r>
                      <a:endParaRPr lang="fr-FR" sz="1400"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fr-FR" sz="1400"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lang="fr-FR"/>
                    </a:p>
                  </a:txBody>
                  <a:tcPr/>
                </a:tc>
                <a:extLst>
                  <a:ext uri="{0D108BD9-81ED-4DB2-BD59-A6C34878D82A}">
                    <a16:rowId xmlns:a16="http://schemas.microsoft.com/office/drawing/2014/main" val="2057149825"/>
                  </a:ext>
                </a:extLst>
              </a:tr>
              <a:tr h="409138">
                <a:tc rowSpan="2">
                  <a:txBody>
                    <a:bodyPr/>
                    <a:lstStyle/>
                    <a:p>
                      <a:r>
                        <a:rPr lang="fr-FR" dirty="0" smtClean="0"/>
                        <a:t>Ornain et Marne</a:t>
                      </a:r>
                      <a:endParaRPr lang="fr-F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T w="12700" cap="flat" cmpd="sng" algn="ctr">
                      <a:solidFill>
                        <a:schemeClr val="tx1"/>
                      </a:solidFill>
                      <a:prstDash val="solid"/>
                      <a:round/>
                      <a:headEnd type="none" w="med" len="med"/>
                      <a:tailEnd type="none" w="med" len="med"/>
                    </a:lnT>
                    <a:solidFill>
                      <a:srgbClr val="00B050"/>
                    </a:solidFill>
                  </a:tcPr>
                </a:tc>
                <a:tc>
                  <a:txBody>
                    <a:bodyPr/>
                    <a:lstStyle/>
                    <a:p>
                      <a:endParaRPr lang="fr-FR" dirty="0"/>
                    </a:p>
                  </a:txBody>
                  <a:tcPr>
                    <a:lnT w="12700" cap="flat" cmpd="sng" algn="ctr">
                      <a:solidFill>
                        <a:schemeClr val="tx1"/>
                      </a:solidFill>
                      <a:prstDash val="solid"/>
                      <a:round/>
                      <a:headEnd type="none" w="med" len="med"/>
                      <a:tailEnd type="none" w="med" len="med"/>
                    </a:lnT>
                    <a:solidFill>
                      <a:srgbClr val="00B050"/>
                    </a:solidFill>
                  </a:tcPr>
                </a:tc>
                <a:tc>
                  <a:txBody>
                    <a:bodyPr/>
                    <a:lstStyle/>
                    <a:p>
                      <a:r>
                        <a:rPr lang="fr-FR" sz="1600" dirty="0" smtClean="0"/>
                        <a:t>Préservation de la qualité de ces cours d’eau. </a:t>
                      </a:r>
                      <a:endParaRPr lang="fr-FR"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45379371"/>
                  </a:ext>
                </a:extLst>
              </a:tr>
              <a:tr h="558054">
                <a:tc vMerge="1">
                  <a:txBody>
                    <a:bodyPr/>
                    <a:lstStyle/>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smtClean="0"/>
                        <a:t>HAP</a:t>
                      </a:r>
                    </a:p>
                    <a:p>
                      <a:endParaRPr lang="fr-FR" sz="1400" dirty="0"/>
                    </a:p>
                  </a:txBody>
                  <a:tcPr>
                    <a:lnB w="12700" cap="flat" cmpd="sng" algn="ctr">
                      <a:solidFill>
                        <a:schemeClr val="tx1"/>
                      </a:solidFill>
                      <a:prstDash val="solid"/>
                      <a:round/>
                      <a:headEnd type="none" w="med" len="med"/>
                      <a:tailEnd type="none" w="med" len="med"/>
                    </a:lnB>
                    <a:solidFill>
                      <a:srgbClr val="FF0000"/>
                    </a:solidFill>
                  </a:tcPr>
                </a:tc>
                <a:tc>
                  <a:txBody>
                    <a:bodyPr/>
                    <a:lstStyle/>
                    <a:p>
                      <a:endParaRPr lang="fr-FR" dirty="0"/>
                    </a:p>
                  </a:txBody>
                  <a:tcPr>
                    <a:lnB w="12700" cap="flat" cmpd="sng" algn="ctr">
                      <a:solidFill>
                        <a:schemeClr val="tx1"/>
                      </a:solidFill>
                      <a:prstDash val="solid"/>
                      <a:round/>
                      <a:headEnd type="none" w="med" len="med"/>
                      <a:tailEnd type="none" w="med" len="med"/>
                    </a:lnB>
                    <a:solidFill>
                      <a:srgbClr val="0070C0"/>
                    </a:solidFill>
                  </a:tcPr>
                </a:tc>
                <a:tc>
                  <a:txBody>
                    <a:bodyPr/>
                    <a:lstStyle/>
                    <a:p>
                      <a:r>
                        <a:rPr lang="fr-FR" sz="1600" baseline="0" dirty="0" smtClean="0"/>
                        <a:t>Limiter l’apport en HAP</a:t>
                      </a:r>
                      <a:endParaRPr lang="fr-FR" sz="16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6259447"/>
                  </a:ext>
                </a:extLst>
              </a:tr>
            </a:tbl>
          </a:graphicData>
        </a:graphic>
      </p:graphicFrame>
      <p:sp>
        <p:nvSpPr>
          <p:cNvPr id="9" name="ZoneTexte 8"/>
          <p:cNvSpPr txBox="1"/>
          <p:nvPr/>
        </p:nvSpPr>
        <p:spPr>
          <a:xfrm>
            <a:off x="987005" y="5040353"/>
            <a:ext cx="7934351" cy="338554"/>
          </a:xfrm>
          <a:prstGeom prst="rect">
            <a:avLst/>
          </a:prstGeom>
          <a:noFill/>
        </p:spPr>
        <p:txBody>
          <a:bodyPr wrap="square" rtlCol="0">
            <a:spAutoFit/>
          </a:bodyPr>
          <a:lstStyle/>
          <a:p>
            <a:r>
              <a:rPr lang="fr-FR" sz="1600" b="1" dirty="0" smtClean="0">
                <a:solidFill>
                  <a:srgbClr val="003B8E"/>
                </a:solidFill>
              </a:rPr>
              <a:t>L’implantation de Cigéo ne devra pas entraver  l’atteinte des objectifs DCE </a:t>
            </a:r>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28</a:t>
            </a:fld>
            <a:endParaRPr lang="fr-FR" dirty="0"/>
          </a:p>
        </p:txBody>
      </p:sp>
    </p:spTree>
    <p:extLst>
      <p:ext uri="{BB962C8B-B14F-4D97-AF65-F5344CB8AC3E}">
        <p14:creationId xmlns:p14="http://schemas.microsoft.com/office/powerpoint/2010/main" val="2135454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37B3329-4006-4671-A534-93BA4F5797A0}" type="datetime1">
              <a:rPr lang="fr-FR" smtClean="0">
                <a:solidFill>
                  <a:prstClr val="white"/>
                </a:solidFill>
              </a:rPr>
              <a:t>31/05/2018</a:t>
            </a:fld>
            <a:endParaRPr lang="fr-FR" dirty="0">
              <a:solidFill>
                <a:prstClr val="white"/>
              </a:solidFill>
            </a:endParaRPr>
          </a:p>
        </p:txBody>
      </p:sp>
      <p:sp>
        <p:nvSpPr>
          <p:cNvPr id="2" name="Espace réservé du numéro de diapositive 1"/>
          <p:cNvSpPr>
            <a:spLocks noGrp="1"/>
          </p:cNvSpPr>
          <p:nvPr>
            <p:ph type="sldNum" sz="quarter" idx="12"/>
          </p:nvPr>
        </p:nvSpPr>
        <p:spPr/>
        <p:txBody>
          <a:bodyPr/>
          <a:lstStyle/>
          <a:p>
            <a:fld id="{3F31099B-3674-415A-8495-B5B94815B494}" type="slidenum">
              <a:rPr lang="fr-FR" smtClean="0">
                <a:solidFill>
                  <a:prstClr val="white"/>
                </a:solidFill>
              </a:rPr>
              <a:pPr/>
              <a:t>29</a:t>
            </a:fld>
            <a:endParaRPr lang="fr-FR" dirty="0">
              <a:solidFill>
                <a:prstClr val="white"/>
              </a:solidFill>
            </a:endParaRPr>
          </a:p>
        </p:txBody>
      </p:sp>
      <p:sp>
        <p:nvSpPr>
          <p:cNvPr id="6" name="Espace réservé du pied de page 5"/>
          <p:cNvSpPr>
            <a:spLocks noGrp="1"/>
          </p:cNvSpPr>
          <p:nvPr>
            <p:ph type="ftr" sz="quarter" idx="3"/>
          </p:nvPr>
        </p:nvSpPr>
        <p:spPr/>
        <p:txBody>
          <a:bodyPr/>
          <a:lstStyle/>
          <a:p>
            <a:r>
              <a:rPr lang="fr-FR" smtClean="0">
                <a:solidFill>
                  <a:prstClr val="white"/>
                </a:solidFill>
              </a:rPr>
              <a:t>CMHM/IT/18-0029</a:t>
            </a:r>
            <a:endParaRPr lang="fr-FR" dirty="0" smtClean="0">
              <a:solidFill>
                <a:prstClr val="white"/>
              </a:solidFill>
            </a:endParaRPr>
          </a:p>
        </p:txBody>
      </p:sp>
      <p:sp>
        <p:nvSpPr>
          <p:cNvPr id="8" name="Espace réservé du texte 2"/>
          <p:cNvSpPr>
            <a:spLocks noGrp="1"/>
          </p:cNvSpPr>
          <p:nvPr>
            <p:ph type="title"/>
          </p:nvPr>
        </p:nvSpPr>
        <p:spPr/>
        <p:txBody>
          <a:bodyPr/>
          <a:lstStyle/>
          <a:p>
            <a:r>
              <a:rPr lang="fr-FR" dirty="0" smtClean="0"/>
              <a:t> Les effluents de la Zone Puits</a:t>
            </a:r>
            <a:endParaRPr lang="fr-FR" dirty="0"/>
          </a:p>
        </p:txBody>
      </p:sp>
    </p:spTree>
    <p:extLst>
      <p:ext uri="{BB962C8B-B14F-4D97-AF65-F5344CB8AC3E}">
        <p14:creationId xmlns:p14="http://schemas.microsoft.com/office/powerpoint/2010/main" val="3765114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spcBef>
                <a:spcPts val="1800"/>
              </a:spcBef>
              <a:tabLst/>
            </a:pPr>
            <a:r>
              <a:rPr lang="fr-FR" dirty="0" smtClean="0">
                <a:solidFill>
                  <a:srgbClr val="C40098"/>
                </a:solidFill>
                <a:ea typeface="+mn-ea"/>
                <a:cs typeface="+mn-cs"/>
              </a:rPr>
              <a:t>Le projet </a:t>
            </a:r>
            <a:r>
              <a:rPr lang="fr-FR" dirty="0" err="1" smtClean="0">
                <a:solidFill>
                  <a:srgbClr val="C40098"/>
                </a:solidFill>
                <a:ea typeface="+mn-ea"/>
                <a:cs typeface="+mn-cs"/>
              </a:rPr>
              <a:t>Cigéo</a:t>
            </a:r>
            <a:r>
              <a:rPr lang="fr-FR" dirty="0" smtClean="0">
                <a:solidFill>
                  <a:srgbClr val="C40098"/>
                </a:solidFill>
                <a:ea typeface="+mn-ea"/>
                <a:cs typeface="+mn-cs"/>
              </a:rPr>
              <a:t> et la feuille de route concertation,</a:t>
            </a:r>
            <a:br>
              <a:rPr lang="fr-FR" dirty="0" smtClean="0">
                <a:solidFill>
                  <a:srgbClr val="C40098"/>
                </a:solidFill>
                <a:ea typeface="+mn-ea"/>
                <a:cs typeface="+mn-cs"/>
              </a:rPr>
            </a:br>
            <a:r>
              <a:rPr lang="fr-FR" dirty="0" smtClean="0">
                <a:solidFill>
                  <a:srgbClr val="C40098"/>
                </a:solidFill>
                <a:ea typeface="+mn-ea"/>
                <a:cs typeface="+mn-cs"/>
              </a:rPr>
              <a:t>quelques rappels</a:t>
            </a:r>
            <a:endParaRPr lang="fr-FR" dirty="0">
              <a:solidFill>
                <a:srgbClr val="C40098"/>
              </a:solidFill>
              <a:ea typeface="+mn-ea"/>
              <a:cs typeface="+mn-cs"/>
            </a:endParaRPr>
          </a:p>
        </p:txBody>
      </p:sp>
      <p:sp>
        <p:nvSpPr>
          <p:cNvPr id="4" name="Espace réservé de la date 3"/>
          <p:cNvSpPr>
            <a:spLocks noGrp="1"/>
          </p:cNvSpPr>
          <p:nvPr>
            <p:ph type="dt" sz="half" idx="10"/>
          </p:nvPr>
        </p:nvSpPr>
        <p:spPr/>
        <p:txBody>
          <a:bodyPr/>
          <a:lstStyle/>
          <a:p>
            <a:r>
              <a:rPr lang="fr-FR" smtClean="0">
                <a:solidFill>
                  <a:prstClr val="white"/>
                </a:solidFill>
              </a:rPr>
              <a:t>11 avril 2018</a:t>
            </a:r>
            <a:endParaRPr lang="fr-FR" dirty="0">
              <a:solidFill>
                <a:prstClr val="white"/>
              </a:solidFill>
            </a:endParaRPr>
          </a:p>
        </p:txBody>
      </p:sp>
      <p:sp>
        <p:nvSpPr>
          <p:cNvPr id="6" name="Espace réservé du numéro de diapositive 5"/>
          <p:cNvSpPr>
            <a:spLocks noGrp="1"/>
          </p:cNvSpPr>
          <p:nvPr>
            <p:ph type="sldNum" sz="quarter" idx="12"/>
          </p:nvPr>
        </p:nvSpPr>
        <p:spPr/>
        <p:txBody>
          <a:bodyPr/>
          <a:lstStyle/>
          <a:p>
            <a:fld id="{3F31099B-3674-415A-8495-B5B94815B494}" type="slidenum">
              <a:rPr lang="fr-FR" smtClean="0">
                <a:solidFill>
                  <a:prstClr val="white"/>
                </a:solidFill>
              </a:rPr>
              <a:pPr/>
              <a:t>3</a:t>
            </a:fld>
            <a:endParaRPr lang="fr-FR" dirty="0">
              <a:solidFill>
                <a:prstClr val="white"/>
              </a:solidFill>
            </a:endParaRPr>
          </a:p>
        </p:txBody>
      </p:sp>
      <p:sp>
        <p:nvSpPr>
          <p:cNvPr id="7" name="ZoneTexte 6"/>
          <p:cNvSpPr txBox="1"/>
          <p:nvPr/>
        </p:nvSpPr>
        <p:spPr>
          <a:xfrm>
            <a:off x="914541" y="6525344"/>
            <a:ext cx="1296144" cy="230832"/>
          </a:xfrm>
          <a:prstGeom prst="rect">
            <a:avLst/>
          </a:prstGeom>
          <a:noFill/>
        </p:spPr>
        <p:txBody>
          <a:bodyPr wrap="square" rtlCol="0">
            <a:spAutoFit/>
          </a:bodyPr>
          <a:lstStyle/>
          <a:p>
            <a:r>
              <a:rPr lang="fr-FR" sz="900" dirty="0" smtClean="0">
                <a:solidFill>
                  <a:schemeClr val="bg1"/>
                </a:solidFill>
              </a:rPr>
              <a:t>CMHM/IT/18-0034</a:t>
            </a:r>
          </a:p>
        </p:txBody>
      </p:sp>
    </p:spTree>
    <p:extLst>
      <p:ext uri="{BB962C8B-B14F-4D97-AF65-F5344CB8AC3E}">
        <p14:creationId xmlns:p14="http://schemas.microsoft.com/office/powerpoint/2010/main" val="2494813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Principes de gestion des effluents de CIGEO </a:t>
            </a:r>
            <a:br>
              <a:rPr lang="fr-FR" dirty="0" smtClean="0"/>
            </a:br>
            <a:r>
              <a:rPr lang="fr-FR" dirty="0" smtClean="0"/>
              <a:t>Zone Puits</a:t>
            </a:r>
            <a:endParaRPr lang="fr-FR" dirty="0"/>
          </a:p>
        </p:txBody>
      </p:sp>
      <p:sp>
        <p:nvSpPr>
          <p:cNvPr id="4" name="Espace réservé de la date 3"/>
          <p:cNvSpPr>
            <a:spLocks noGrp="1"/>
          </p:cNvSpPr>
          <p:nvPr>
            <p:ph type="dt" sz="half" idx="2"/>
          </p:nvPr>
        </p:nvSpPr>
        <p:spPr/>
        <p:txBody>
          <a:bodyPr/>
          <a:lstStyle/>
          <a:p>
            <a:fld id="{4BA58311-E61B-416C-9B31-968CD64A88A9}" type="datetime1">
              <a:rPr lang="fr-FR" smtClean="0"/>
              <a:t>31/05/2018</a:t>
            </a:fld>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30</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3" name="ZoneTexte 2"/>
          <p:cNvSpPr txBox="1"/>
          <p:nvPr/>
        </p:nvSpPr>
        <p:spPr>
          <a:xfrm>
            <a:off x="1403648" y="5776150"/>
            <a:ext cx="6696744" cy="584775"/>
          </a:xfrm>
          <a:prstGeom prst="rect">
            <a:avLst/>
          </a:prstGeom>
          <a:noFill/>
        </p:spPr>
        <p:txBody>
          <a:bodyPr wrap="square" rtlCol="0">
            <a:spAutoFit/>
          </a:bodyPr>
          <a:lstStyle/>
          <a:p>
            <a:pPr algn="ctr"/>
            <a:r>
              <a:rPr lang="fr-FR" sz="1600" dirty="0" smtClean="0">
                <a:solidFill>
                  <a:srgbClr val="003B8E"/>
                </a:solidFill>
              </a:rPr>
              <a:t>Décomposition de la ZP en 3 secteurs géographiques définis : Verses, zone Nord, zone Sud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461" y="1124744"/>
            <a:ext cx="6497958" cy="410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2807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Principes de gestion des effluents ZP de CIGEO – </a:t>
            </a:r>
            <a:br>
              <a:rPr lang="fr-FR" dirty="0" smtClean="0"/>
            </a:br>
            <a:r>
              <a:rPr lang="fr-FR" dirty="0" smtClean="0"/>
              <a:t>zones verses, Nord et Sud</a:t>
            </a:r>
            <a:endParaRPr lang="fr-FR" dirty="0"/>
          </a:p>
        </p:txBody>
      </p:sp>
      <p:sp>
        <p:nvSpPr>
          <p:cNvPr id="4" name="Espace réservé de la date 3"/>
          <p:cNvSpPr>
            <a:spLocks noGrp="1"/>
          </p:cNvSpPr>
          <p:nvPr>
            <p:ph type="dt" sz="half" idx="2"/>
          </p:nvPr>
        </p:nvSpPr>
        <p:spPr/>
        <p:txBody>
          <a:bodyPr/>
          <a:lstStyle/>
          <a:p>
            <a:fld id="{31B7FE6A-60A3-4EAC-8B44-63B09AD031AA}"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pic>
        <p:nvPicPr>
          <p:cNvPr id="10" name="Espace réservé du contenu 5"/>
          <p:cNvPicPr>
            <a:picLocks/>
          </p:cNvPicPr>
          <p:nvPr/>
        </p:nvPicPr>
        <p:blipFill rotWithShape="1">
          <a:blip r:embed="rId2" cstate="print"/>
          <a:srcRect t="4119"/>
          <a:stretch/>
        </p:blipFill>
        <p:spPr bwMode="auto">
          <a:xfrm>
            <a:off x="467544" y="1772816"/>
            <a:ext cx="3920302" cy="3417243"/>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ZoneTexte 6"/>
          <p:cNvSpPr txBox="1"/>
          <p:nvPr/>
        </p:nvSpPr>
        <p:spPr>
          <a:xfrm>
            <a:off x="467544" y="5291832"/>
            <a:ext cx="4032448" cy="830997"/>
          </a:xfrm>
          <a:prstGeom prst="rect">
            <a:avLst/>
          </a:prstGeom>
          <a:noFill/>
        </p:spPr>
        <p:txBody>
          <a:bodyPr wrap="square" rtlCol="0">
            <a:spAutoFit/>
          </a:bodyPr>
          <a:lstStyle/>
          <a:p>
            <a:r>
              <a:rPr lang="fr-FR" sz="1600" dirty="0" smtClean="0">
                <a:solidFill>
                  <a:srgbClr val="003B8E"/>
                </a:solidFill>
              </a:rPr>
              <a:t>Zone verses :</a:t>
            </a:r>
          </a:p>
          <a:p>
            <a:pPr lvl="1"/>
            <a:r>
              <a:rPr lang="fr-FR" sz="1600" dirty="0" smtClean="0">
                <a:solidFill>
                  <a:srgbClr val="003B8E"/>
                </a:solidFill>
              </a:rPr>
              <a:t>- déploiement spatial et temporel</a:t>
            </a:r>
          </a:p>
          <a:p>
            <a:pPr lvl="1"/>
            <a:r>
              <a:rPr lang="fr-FR" sz="1600" dirty="0" smtClean="0">
                <a:solidFill>
                  <a:srgbClr val="003B8E"/>
                </a:solidFill>
              </a:rPr>
              <a:t>- 1 rejet vers milieu récepteur</a:t>
            </a:r>
          </a:p>
        </p:txBody>
      </p:sp>
      <p:sp>
        <p:nvSpPr>
          <p:cNvPr id="15" name="ZoneTexte 14"/>
          <p:cNvSpPr txBox="1"/>
          <p:nvPr/>
        </p:nvSpPr>
        <p:spPr>
          <a:xfrm>
            <a:off x="5486556" y="5394348"/>
            <a:ext cx="3405924" cy="830997"/>
          </a:xfrm>
          <a:prstGeom prst="rect">
            <a:avLst/>
          </a:prstGeom>
          <a:noFill/>
        </p:spPr>
        <p:txBody>
          <a:bodyPr wrap="square" rtlCol="0">
            <a:spAutoFit/>
          </a:bodyPr>
          <a:lstStyle/>
          <a:p>
            <a:r>
              <a:rPr lang="fr-FR" sz="1600" dirty="0" smtClean="0">
                <a:solidFill>
                  <a:srgbClr val="003B8E"/>
                </a:solidFill>
              </a:rPr>
              <a:t>Zones Nord et Sud :</a:t>
            </a:r>
          </a:p>
          <a:p>
            <a:pPr marL="285750" indent="-285750">
              <a:buFontTx/>
              <a:buChar char="-"/>
            </a:pPr>
            <a:r>
              <a:rPr lang="fr-FR" sz="1600" dirty="0" smtClean="0">
                <a:solidFill>
                  <a:srgbClr val="003B8E"/>
                </a:solidFill>
              </a:rPr>
              <a:t>2 plateformes altimétriques</a:t>
            </a:r>
          </a:p>
          <a:p>
            <a:pPr marL="285750" indent="-285750">
              <a:buFontTx/>
              <a:buChar char="-"/>
            </a:pPr>
            <a:r>
              <a:rPr lang="fr-FR" sz="1600" dirty="0" smtClean="0">
                <a:solidFill>
                  <a:srgbClr val="003B8E"/>
                </a:solidFill>
              </a:rPr>
              <a:t>2 rejets vers milieu récepteur</a:t>
            </a:r>
          </a:p>
        </p:txBody>
      </p:sp>
      <p:sp>
        <p:nvSpPr>
          <p:cNvPr id="5" name="Espace réservé du contenu 4"/>
          <p:cNvSpPr>
            <a:spLocks noGrp="1"/>
          </p:cNvSpPr>
          <p:nvPr>
            <p:ph idx="1"/>
          </p:nvPr>
        </p:nvSpPr>
        <p:spPr>
          <a:xfrm>
            <a:off x="467544" y="1381854"/>
            <a:ext cx="8334375" cy="4857751"/>
          </a:xfrm>
        </p:spPr>
        <p:txBody>
          <a:bodyPr/>
          <a:lstStyle/>
          <a:p>
            <a:r>
              <a:rPr lang="fr-FR" dirty="0" smtClean="0"/>
              <a:t>  </a:t>
            </a:r>
            <a:endParaRPr lang="fr-F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503883"/>
            <a:ext cx="36004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4"/>
          </p:nvPr>
        </p:nvSpPr>
        <p:spPr/>
        <p:txBody>
          <a:bodyPr/>
          <a:lstStyle/>
          <a:p>
            <a:fld id="{3F31099B-3674-415A-8495-B5B94815B494}" type="slidenum">
              <a:rPr lang="fr-FR" smtClean="0"/>
              <a:pPr/>
              <a:t>31</a:t>
            </a:fld>
            <a:endParaRPr lang="fr-FR" dirty="0"/>
          </a:p>
        </p:txBody>
      </p:sp>
    </p:spTree>
    <p:extLst>
      <p:ext uri="{BB962C8B-B14F-4D97-AF65-F5344CB8AC3E}">
        <p14:creationId xmlns:p14="http://schemas.microsoft.com/office/powerpoint/2010/main" val="603465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Objectifs quantitatifs des rejets de CIGEO</a:t>
            </a:r>
            <a:endParaRPr lang="fr-FR" dirty="0"/>
          </a:p>
        </p:txBody>
      </p:sp>
      <p:sp>
        <p:nvSpPr>
          <p:cNvPr id="3" name="Espace réservé du contenu 2"/>
          <p:cNvSpPr>
            <a:spLocks noGrp="1"/>
          </p:cNvSpPr>
          <p:nvPr>
            <p:ph idx="1"/>
          </p:nvPr>
        </p:nvSpPr>
        <p:spPr>
          <a:xfrm>
            <a:off x="251520" y="1268413"/>
            <a:ext cx="8712967" cy="4857751"/>
          </a:xfrm>
        </p:spPr>
        <p:txBody>
          <a:bodyPr>
            <a:normAutofit/>
          </a:bodyPr>
          <a:lstStyle/>
          <a:p>
            <a:pPr algn="ctr"/>
            <a:r>
              <a:rPr lang="fr-FR" sz="1600" dirty="0" smtClean="0"/>
              <a:t>Maîtriser les rejets d’eau afin de réduire les risques d’inondation pour les populations</a:t>
            </a:r>
            <a:endParaRPr lang="fr-FR" sz="1600" dirty="0"/>
          </a:p>
        </p:txBody>
      </p:sp>
      <p:sp>
        <p:nvSpPr>
          <p:cNvPr id="4" name="Espace réservé de la date 3"/>
          <p:cNvSpPr>
            <a:spLocks noGrp="1"/>
          </p:cNvSpPr>
          <p:nvPr>
            <p:ph type="dt" sz="half" idx="2"/>
          </p:nvPr>
        </p:nvSpPr>
        <p:spPr/>
        <p:txBody>
          <a:bodyPr/>
          <a:lstStyle/>
          <a:p>
            <a:fld id="{74E64417-76F0-4ABB-BD74-4D5262387E73}" type="datetime1">
              <a:rPr lang="fr-FR" smtClean="0"/>
              <a:t>31/05/2018</a:t>
            </a:fld>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32</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8" name="Tableau 7"/>
          <p:cNvGraphicFramePr>
            <a:graphicFrameLocks noGrp="1"/>
          </p:cNvGraphicFramePr>
          <p:nvPr>
            <p:extLst>
              <p:ext uri="{D42A27DB-BD31-4B8C-83A1-F6EECF244321}">
                <p14:modId xmlns:p14="http://schemas.microsoft.com/office/powerpoint/2010/main" val="3502083269"/>
              </p:ext>
            </p:extLst>
          </p:nvPr>
        </p:nvGraphicFramePr>
        <p:xfrm>
          <a:off x="1526156" y="2672529"/>
          <a:ext cx="5307011" cy="2318374"/>
        </p:xfrm>
        <a:graphic>
          <a:graphicData uri="http://schemas.openxmlformats.org/drawingml/2006/table">
            <a:tbl>
              <a:tblPr firstRow="1" firstCol="1" bandRow="1">
                <a:tableStyleId>{5C22544A-7EE6-4342-B048-85BDC9FD1C3A}</a:tableStyleId>
              </a:tblPr>
              <a:tblGrid>
                <a:gridCol w="1729077">
                  <a:extLst>
                    <a:ext uri="{9D8B030D-6E8A-4147-A177-3AD203B41FA5}">
                      <a16:colId xmlns:a16="http://schemas.microsoft.com/office/drawing/2014/main" val="2248982018"/>
                    </a:ext>
                  </a:extLst>
                </a:gridCol>
                <a:gridCol w="1848649">
                  <a:extLst>
                    <a:ext uri="{9D8B030D-6E8A-4147-A177-3AD203B41FA5}">
                      <a16:colId xmlns:a16="http://schemas.microsoft.com/office/drawing/2014/main" val="2417086842"/>
                    </a:ext>
                  </a:extLst>
                </a:gridCol>
                <a:gridCol w="1729285">
                  <a:extLst>
                    <a:ext uri="{9D8B030D-6E8A-4147-A177-3AD203B41FA5}">
                      <a16:colId xmlns:a16="http://schemas.microsoft.com/office/drawing/2014/main" val="3420463895"/>
                    </a:ext>
                  </a:extLst>
                </a:gridCol>
              </a:tblGrid>
              <a:tr h="520414">
                <a:tc>
                  <a:txBody>
                    <a:bodyPr/>
                    <a:lstStyle/>
                    <a:p>
                      <a:pPr algn="ctr">
                        <a:lnSpc>
                          <a:spcPct val="107000"/>
                        </a:lnSpc>
                        <a:spcAft>
                          <a:spcPts val="0"/>
                        </a:spcAft>
                      </a:pPr>
                      <a:r>
                        <a:rPr lang="fr-FR" sz="1000" dirty="0">
                          <a:effectLst/>
                        </a:rPr>
                        <a:t>Débit de rejet</a:t>
                      </a:r>
                      <a:endParaRPr lang="fr-FR" sz="1100" dirty="0">
                        <a:effectLst/>
                      </a:endParaRPr>
                    </a:p>
                    <a:p>
                      <a:pPr algn="ctr">
                        <a:lnSpc>
                          <a:spcPct val="107000"/>
                        </a:lnSpc>
                        <a:spcAft>
                          <a:spcPts val="0"/>
                        </a:spcAft>
                      </a:pPr>
                      <a:r>
                        <a:rPr lang="fr-FR" sz="1000" dirty="0">
                          <a:effectLst/>
                        </a:rPr>
                        <a:t>l/s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1100" dirty="0" smtClean="0">
                          <a:effectLst/>
                        </a:rPr>
                        <a:t>Avec  rejets CIGEO</a:t>
                      </a:r>
                      <a:endParaRPr lang="fr-FR"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smtClean="0">
                          <a:effectLst/>
                        </a:rPr>
                        <a:t>Etat existant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414990"/>
                  </a:ext>
                </a:extLst>
              </a:tr>
              <a:tr h="449490">
                <a:tc>
                  <a:txBody>
                    <a:bodyPr/>
                    <a:lstStyle/>
                    <a:p>
                      <a:pPr algn="ctr">
                        <a:lnSpc>
                          <a:spcPct val="107000"/>
                        </a:lnSpc>
                        <a:spcAft>
                          <a:spcPts val="0"/>
                        </a:spcAft>
                      </a:pPr>
                      <a:r>
                        <a:rPr lang="fr-FR" sz="1000" dirty="0">
                          <a:effectLst/>
                        </a:rPr>
                        <a:t>Temps sec</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a:effectLst/>
                        </a:rPr>
                        <a:t>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a:effectLst/>
                        </a:rPr>
                        <a:t>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4274219"/>
                  </a:ext>
                </a:extLst>
              </a:tr>
              <a:tr h="449490">
                <a:tc>
                  <a:txBody>
                    <a:bodyPr/>
                    <a:lstStyle/>
                    <a:p>
                      <a:pPr algn="ctr">
                        <a:lnSpc>
                          <a:spcPct val="107000"/>
                        </a:lnSpc>
                        <a:spcAft>
                          <a:spcPts val="0"/>
                        </a:spcAft>
                      </a:pPr>
                      <a:r>
                        <a:rPr lang="fr-FR" sz="1000" dirty="0">
                          <a:effectLst/>
                        </a:rPr>
                        <a:t>Pluie  nominale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a:effectLst/>
                        </a:rPr>
                        <a:t>60l/s maximum</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smtClean="0">
                          <a:effectLst/>
                        </a:rPr>
                        <a:t>Suivant intensité des pluies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0702854"/>
                  </a:ext>
                </a:extLst>
              </a:tr>
              <a:tr h="449490">
                <a:tc>
                  <a:txBody>
                    <a:bodyPr/>
                    <a:lstStyle/>
                    <a:p>
                      <a:pPr algn="ctr">
                        <a:lnSpc>
                          <a:spcPct val="107000"/>
                        </a:lnSpc>
                        <a:spcAft>
                          <a:spcPts val="0"/>
                        </a:spcAft>
                      </a:pPr>
                      <a:r>
                        <a:rPr lang="fr-FR" sz="1000">
                          <a:effectLst/>
                        </a:rPr>
                        <a:t>Pluie décennale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smtClean="0">
                          <a:effectLst/>
                        </a:rPr>
                        <a:t>3 l/s/ha </a:t>
                      </a:r>
                      <a:r>
                        <a:rPr lang="fr-FR" sz="1100" dirty="0">
                          <a:effectLst/>
                        </a:rPr>
                        <a:t>maximum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smtClean="0">
                          <a:effectLst/>
                        </a:rPr>
                        <a:t>3,92 </a:t>
                      </a:r>
                      <a:r>
                        <a:rPr lang="fr-FR" sz="1100" dirty="0">
                          <a:effectLst/>
                        </a:rPr>
                        <a:t>l/s/ha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3748137"/>
                  </a:ext>
                </a:extLst>
              </a:tr>
              <a:tr h="449490">
                <a:tc>
                  <a:txBody>
                    <a:bodyPr/>
                    <a:lstStyle/>
                    <a:p>
                      <a:pPr algn="ctr">
                        <a:lnSpc>
                          <a:spcPct val="107000"/>
                        </a:lnSpc>
                        <a:spcAft>
                          <a:spcPts val="0"/>
                        </a:spcAft>
                      </a:pPr>
                      <a:r>
                        <a:rPr lang="fr-FR" sz="1000">
                          <a:effectLst/>
                        </a:rPr>
                        <a:t>Pluie centennale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a:effectLst/>
                        </a:rPr>
                        <a:t> </a:t>
                      </a:r>
                      <a:r>
                        <a:rPr lang="fr-FR" sz="1100" dirty="0" smtClean="0">
                          <a:effectLst/>
                        </a:rPr>
                        <a:t>6 l/s/ha </a:t>
                      </a:r>
                      <a:r>
                        <a:rPr lang="fr-FR" sz="1100" dirty="0">
                          <a:effectLst/>
                        </a:rPr>
                        <a:t>maximum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100" dirty="0" smtClean="0">
                          <a:effectLst/>
                        </a:rPr>
                        <a:t>7,05 l/s/ha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5662746"/>
                  </a:ext>
                </a:extLst>
              </a:tr>
            </a:tbl>
          </a:graphicData>
        </a:graphic>
      </p:graphicFrame>
      <p:sp>
        <p:nvSpPr>
          <p:cNvPr id="9" name="ZoneTexte 8"/>
          <p:cNvSpPr txBox="1"/>
          <p:nvPr/>
        </p:nvSpPr>
        <p:spPr>
          <a:xfrm>
            <a:off x="1259632" y="2194268"/>
            <a:ext cx="5840060" cy="338554"/>
          </a:xfrm>
          <a:prstGeom prst="rect">
            <a:avLst/>
          </a:prstGeom>
          <a:noFill/>
        </p:spPr>
        <p:txBody>
          <a:bodyPr wrap="none" rtlCol="0">
            <a:spAutoFit/>
          </a:bodyPr>
          <a:lstStyle/>
          <a:p>
            <a:r>
              <a:rPr lang="fr-FR" sz="1600" dirty="0" smtClean="0">
                <a:solidFill>
                  <a:srgbClr val="003B8E"/>
                </a:solidFill>
              </a:rPr>
              <a:t>Débits  et débits spécifiques de rejets des eaux pluviales</a:t>
            </a:r>
          </a:p>
        </p:txBody>
      </p:sp>
      <p:sp>
        <p:nvSpPr>
          <p:cNvPr id="10" name="ZoneTexte 9"/>
          <p:cNvSpPr txBox="1"/>
          <p:nvPr/>
        </p:nvSpPr>
        <p:spPr>
          <a:xfrm>
            <a:off x="1259632" y="5318855"/>
            <a:ext cx="6480720" cy="584775"/>
          </a:xfrm>
          <a:prstGeom prst="rect">
            <a:avLst/>
          </a:prstGeom>
          <a:noFill/>
        </p:spPr>
        <p:txBody>
          <a:bodyPr wrap="square" rtlCol="0">
            <a:spAutoFit/>
          </a:bodyPr>
          <a:lstStyle/>
          <a:p>
            <a:r>
              <a:rPr lang="fr-FR" sz="1600" dirty="0" smtClean="0">
                <a:solidFill>
                  <a:srgbClr val="003B8E"/>
                </a:solidFill>
              </a:rPr>
              <a:t>Dimensionnement des installations de CIGEO suivant référentiel de l’Autorité de Sûreté Nucléaire (occurrence centennale)</a:t>
            </a:r>
          </a:p>
        </p:txBody>
      </p:sp>
    </p:spTree>
    <p:extLst>
      <p:ext uri="{BB962C8B-B14F-4D97-AF65-F5344CB8AC3E}">
        <p14:creationId xmlns:p14="http://schemas.microsoft.com/office/powerpoint/2010/main" val="1295733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Conception des réseaux d’effluents : schéma général de principe</a:t>
            </a:r>
            <a:endParaRPr lang="fr-FR" dirty="0"/>
          </a:p>
        </p:txBody>
      </p:sp>
      <p:sp>
        <p:nvSpPr>
          <p:cNvPr id="4" name="Espace réservé de la date 3"/>
          <p:cNvSpPr>
            <a:spLocks noGrp="1"/>
          </p:cNvSpPr>
          <p:nvPr>
            <p:ph type="dt" sz="half" idx="2"/>
          </p:nvPr>
        </p:nvSpPr>
        <p:spPr/>
        <p:txBody>
          <a:bodyPr/>
          <a:lstStyle/>
          <a:p>
            <a:fld id="{2185807D-F59F-46E1-B9DD-C8BE1A93C4EA}"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9" name="ZoneTexte 8"/>
          <p:cNvSpPr txBox="1"/>
          <p:nvPr/>
        </p:nvSpPr>
        <p:spPr>
          <a:xfrm>
            <a:off x="1016994" y="1132383"/>
            <a:ext cx="7587454" cy="1569660"/>
          </a:xfrm>
          <a:prstGeom prst="rect">
            <a:avLst/>
          </a:prstGeom>
          <a:noFill/>
        </p:spPr>
        <p:txBody>
          <a:bodyPr wrap="square" rtlCol="0">
            <a:spAutoFit/>
          </a:bodyPr>
          <a:lstStyle/>
          <a:p>
            <a:r>
              <a:rPr lang="fr-FR" sz="1600" dirty="0" smtClean="0">
                <a:solidFill>
                  <a:srgbClr val="003B8E"/>
                </a:solidFill>
              </a:rPr>
              <a:t>Réseaux séparatifs :</a:t>
            </a:r>
          </a:p>
          <a:p>
            <a:r>
              <a:rPr lang="fr-FR" sz="1600" dirty="0">
                <a:solidFill>
                  <a:srgbClr val="003B8E"/>
                </a:solidFill>
              </a:rPr>
              <a:t>	</a:t>
            </a:r>
            <a:r>
              <a:rPr lang="fr-FR" sz="1600" dirty="0" smtClean="0">
                <a:solidFill>
                  <a:srgbClr val="003B8E"/>
                </a:solidFill>
              </a:rPr>
              <a:t>- Eaux pluviales</a:t>
            </a:r>
          </a:p>
          <a:p>
            <a:r>
              <a:rPr lang="fr-FR" sz="1600" dirty="0">
                <a:solidFill>
                  <a:srgbClr val="003B8E"/>
                </a:solidFill>
              </a:rPr>
              <a:t>	</a:t>
            </a:r>
            <a:r>
              <a:rPr lang="fr-FR" sz="1600" dirty="0" smtClean="0">
                <a:solidFill>
                  <a:srgbClr val="003B8E"/>
                </a:solidFill>
              </a:rPr>
              <a:t>- Eaux Usées/Eaux vannes/Eaux industrielles</a:t>
            </a:r>
          </a:p>
          <a:p>
            <a:endParaRPr lang="fr-FR" sz="1600" dirty="0">
              <a:solidFill>
                <a:srgbClr val="003B8E"/>
              </a:solidFill>
            </a:endParaRPr>
          </a:p>
          <a:p>
            <a:r>
              <a:rPr lang="fr-FR" sz="1600" dirty="0" smtClean="0">
                <a:solidFill>
                  <a:srgbClr val="003B8E"/>
                </a:solidFill>
              </a:rPr>
              <a:t>Principes de conception identiques quels que soient les réseaux : 	collecte / </a:t>
            </a:r>
            <a:r>
              <a:rPr lang="fr-FR" sz="1600" dirty="0">
                <a:solidFill>
                  <a:srgbClr val="003B8E"/>
                </a:solidFill>
              </a:rPr>
              <a:t>traitement- confinement </a:t>
            </a:r>
            <a:r>
              <a:rPr lang="fr-FR" sz="1600" dirty="0" smtClean="0">
                <a:solidFill>
                  <a:srgbClr val="003B8E"/>
                </a:solidFill>
              </a:rPr>
              <a:t>/ stockage / contrôle / Rejets </a:t>
            </a:r>
          </a:p>
        </p:txBody>
      </p:sp>
      <p:sp>
        <p:nvSpPr>
          <p:cNvPr id="11" name="ZoneTexte 10"/>
          <p:cNvSpPr txBox="1"/>
          <p:nvPr/>
        </p:nvSpPr>
        <p:spPr>
          <a:xfrm>
            <a:off x="1370089" y="5085184"/>
            <a:ext cx="7431468" cy="1077218"/>
          </a:xfrm>
          <a:prstGeom prst="rect">
            <a:avLst/>
          </a:prstGeom>
          <a:noFill/>
        </p:spPr>
        <p:txBody>
          <a:bodyPr wrap="square" rtlCol="0">
            <a:spAutoFit/>
          </a:bodyPr>
          <a:lstStyle/>
          <a:p>
            <a:pPr marL="285750" indent="-285750">
              <a:buFontTx/>
              <a:buChar char="-"/>
            </a:pPr>
            <a:r>
              <a:rPr lang="fr-FR" sz="1600" dirty="0" smtClean="0">
                <a:solidFill>
                  <a:srgbClr val="003B8E"/>
                </a:solidFill>
              </a:rPr>
              <a:t>Maîtrise longitudinale de la qualité par mesures et contrôles</a:t>
            </a:r>
          </a:p>
          <a:p>
            <a:pPr marL="285750" indent="-285750">
              <a:buFontTx/>
              <a:buChar char="-"/>
            </a:pPr>
            <a:r>
              <a:rPr lang="fr-FR" sz="1600" dirty="0" smtClean="0">
                <a:solidFill>
                  <a:srgbClr val="003B8E"/>
                </a:solidFill>
              </a:rPr>
              <a:t>Confinements de sécurité</a:t>
            </a:r>
          </a:p>
          <a:p>
            <a:pPr marL="285750" indent="-285750">
              <a:buFontTx/>
              <a:buChar char="-"/>
            </a:pPr>
            <a:r>
              <a:rPr lang="fr-FR" sz="1600" dirty="0" smtClean="0">
                <a:solidFill>
                  <a:srgbClr val="003B8E"/>
                </a:solidFill>
              </a:rPr>
              <a:t>Maitrise du stockage et des rejets</a:t>
            </a:r>
          </a:p>
          <a:p>
            <a:pPr marL="285750" indent="-285750">
              <a:buFontTx/>
              <a:buChar char="-"/>
            </a:pPr>
            <a:r>
              <a:rPr lang="fr-FR" sz="1600" dirty="0" smtClean="0">
                <a:solidFill>
                  <a:srgbClr val="003B8E"/>
                </a:solidFill>
              </a:rPr>
              <a:t>Surveillance permanente de l’environnement</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731" y="2869845"/>
            <a:ext cx="8388424" cy="2155075"/>
          </a:xfrm>
          <a:prstGeom prst="rect">
            <a:avLst/>
          </a:prstGeom>
        </p:spPr>
      </p:pic>
      <p:sp>
        <p:nvSpPr>
          <p:cNvPr id="5" name="Espace réservé du numéro de diapositive 4"/>
          <p:cNvSpPr>
            <a:spLocks noGrp="1"/>
          </p:cNvSpPr>
          <p:nvPr>
            <p:ph type="sldNum" sz="quarter" idx="4"/>
          </p:nvPr>
        </p:nvSpPr>
        <p:spPr/>
        <p:txBody>
          <a:bodyPr/>
          <a:lstStyle/>
          <a:p>
            <a:fld id="{3F31099B-3674-415A-8495-B5B94815B494}" type="slidenum">
              <a:rPr lang="fr-FR" smtClean="0"/>
              <a:pPr/>
              <a:t>33</a:t>
            </a:fld>
            <a:endParaRPr lang="fr-FR" dirty="0"/>
          </a:p>
        </p:txBody>
      </p:sp>
    </p:spTree>
    <p:extLst>
      <p:ext uri="{BB962C8B-B14F-4D97-AF65-F5344CB8AC3E}">
        <p14:creationId xmlns:p14="http://schemas.microsoft.com/office/powerpoint/2010/main" val="2890705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des effluents Zone Puits (référence à l’étude)</a:t>
            </a:r>
            <a:endParaRPr lang="fr-FR" dirty="0"/>
          </a:p>
        </p:txBody>
      </p:sp>
      <p:sp>
        <p:nvSpPr>
          <p:cNvPr id="4" name="Espace réservé de la date 3"/>
          <p:cNvSpPr>
            <a:spLocks noGrp="1"/>
          </p:cNvSpPr>
          <p:nvPr>
            <p:ph type="dt" sz="half" idx="2"/>
          </p:nvPr>
        </p:nvSpPr>
        <p:spPr/>
        <p:txBody>
          <a:bodyPr/>
          <a:lstStyle/>
          <a:p>
            <a:fld id="{E838498D-B1E4-415C-96AF-2315462C11B8}"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8" name="ZoneTexte 7"/>
          <p:cNvSpPr txBox="1"/>
          <p:nvPr/>
        </p:nvSpPr>
        <p:spPr>
          <a:xfrm>
            <a:off x="1259632" y="5959717"/>
            <a:ext cx="6817531" cy="338554"/>
          </a:xfrm>
          <a:prstGeom prst="rect">
            <a:avLst/>
          </a:prstGeom>
          <a:noFill/>
        </p:spPr>
        <p:txBody>
          <a:bodyPr wrap="square" rtlCol="0">
            <a:spAutoFit/>
          </a:bodyPr>
          <a:lstStyle/>
          <a:p>
            <a:r>
              <a:rPr lang="fr-FR" sz="1600" b="1" dirty="0" smtClean="0">
                <a:solidFill>
                  <a:srgbClr val="003B8E"/>
                </a:solidFill>
              </a:rPr>
              <a:t>Un traitement individualisé dans une gestion intégrée globale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8132" y="1011837"/>
            <a:ext cx="6984776" cy="5216567"/>
          </a:xfrm>
          <a:prstGeom prst="rect">
            <a:avLst/>
          </a:prstGeom>
        </p:spPr>
      </p:pic>
      <p:sp>
        <p:nvSpPr>
          <p:cNvPr id="5" name="Espace réservé du numéro de diapositive 4"/>
          <p:cNvSpPr>
            <a:spLocks noGrp="1"/>
          </p:cNvSpPr>
          <p:nvPr>
            <p:ph type="sldNum" sz="quarter" idx="4"/>
          </p:nvPr>
        </p:nvSpPr>
        <p:spPr/>
        <p:txBody>
          <a:bodyPr/>
          <a:lstStyle/>
          <a:p>
            <a:fld id="{3F31099B-3674-415A-8495-B5B94815B494}" type="slidenum">
              <a:rPr lang="fr-FR" smtClean="0"/>
              <a:pPr/>
              <a:t>34</a:t>
            </a:fld>
            <a:endParaRPr lang="fr-FR" dirty="0"/>
          </a:p>
        </p:txBody>
      </p:sp>
    </p:spTree>
    <p:extLst>
      <p:ext uri="{BB962C8B-B14F-4D97-AF65-F5344CB8AC3E}">
        <p14:creationId xmlns:p14="http://schemas.microsoft.com/office/powerpoint/2010/main" val="4103013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B93782CD-7D25-4039-A739-348D5F5CDC27}" type="datetime1">
              <a:rPr lang="fr-FR" smtClean="0">
                <a:solidFill>
                  <a:prstClr val="white"/>
                </a:solidFill>
              </a:rPr>
              <a:t>31/05/2018</a:t>
            </a:fld>
            <a:endParaRPr lang="fr-FR" dirty="0">
              <a:solidFill>
                <a:prstClr val="white"/>
              </a:solidFill>
            </a:endParaRPr>
          </a:p>
        </p:txBody>
      </p:sp>
      <p:sp>
        <p:nvSpPr>
          <p:cNvPr id="2" name="Espace réservé du numéro de diapositive 1"/>
          <p:cNvSpPr>
            <a:spLocks noGrp="1"/>
          </p:cNvSpPr>
          <p:nvPr>
            <p:ph type="sldNum" sz="quarter" idx="12"/>
          </p:nvPr>
        </p:nvSpPr>
        <p:spPr/>
        <p:txBody>
          <a:bodyPr/>
          <a:lstStyle/>
          <a:p>
            <a:fld id="{3F31099B-3674-415A-8495-B5B94815B494}" type="slidenum">
              <a:rPr lang="fr-FR" smtClean="0">
                <a:solidFill>
                  <a:prstClr val="white"/>
                </a:solidFill>
              </a:rPr>
              <a:pPr/>
              <a:t>35</a:t>
            </a:fld>
            <a:endParaRPr lang="fr-FR" dirty="0">
              <a:solidFill>
                <a:prstClr val="white"/>
              </a:solidFill>
            </a:endParaRPr>
          </a:p>
        </p:txBody>
      </p:sp>
      <p:sp>
        <p:nvSpPr>
          <p:cNvPr id="6" name="Espace réservé du pied de page 5"/>
          <p:cNvSpPr>
            <a:spLocks noGrp="1"/>
          </p:cNvSpPr>
          <p:nvPr>
            <p:ph type="ftr" sz="quarter" idx="3"/>
          </p:nvPr>
        </p:nvSpPr>
        <p:spPr/>
        <p:txBody>
          <a:bodyPr/>
          <a:lstStyle/>
          <a:p>
            <a:r>
              <a:rPr lang="fr-FR" smtClean="0">
                <a:solidFill>
                  <a:prstClr val="white"/>
                </a:solidFill>
              </a:rPr>
              <a:t>CMHM/IT/18-0029</a:t>
            </a:r>
            <a:endParaRPr lang="fr-FR" dirty="0" smtClean="0">
              <a:solidFill>
                <a:prstClr val="white"/>
              </a:solidFill>
            </a:endParaRPr>
          </a:p>
        </p:txBody>
      </p:sp>
      <p:sp>
        <p:nvSpPr>
          <p:cNvPr id="8" name="Espace réservé du texte 2"/>
          <p:cNvSpPr>
            <a:spLocks noGrp="1"/>
          </p:cNvSpPr>
          <p:nvPr>
            <p:ph type="title"/>
          </p:nvPr>
        </p:nvSpPr>
        <p:spPr/>
        <p:txBody>
          <a:bodyPr/>
          <a:lstStyle/>
          <a:p>
            <a:r>
              <a:rPr lang="fr-FR" dirty="0" smtClean="0"/>
              <a:t>Atelier</a:t>
            </a:r>
            <a:endParaRPr lang="fr-FR" dirty="0"/>
          </a:p>
        </p:txBody>
      </p:sp>
    </p:spTree>
    <p:extLst>
      <p:ext uri="{BB962C8B-B14F-4D97-AF65-F5344CB8AC3E}">
        <p14:creationId xmlns:p14="http://schemas.microsoft.com/office/powerpoint/2010/main" val="3990893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Atelier « Rejets de la Zone Puits » </a:t>
            </a:r>
            <a:endParaRPr lang="fr-FR" dirty="0"/>
          </a:p>
        </p:txBody>
      </p:sp>
      <p:sp>
        <p:nvSpPr>
          <p:cNvPr id="3" name="Espace réservé du contenu 2"/>
          <p:cNvSpPr>
            <a:spLocks noGrp="1"/>
          </p:cNvSpPr>
          <p:nvPr>
            <p:ph idx="1"/>
          </p:nvPr>
        </p:nvSpPr>
        <p:spPr/>
        <p:txBody>
          <a:bodyPr/>
          <a:lstStyle/>
          <a:p>
            <a:r>
              <a:rPr lang="fr-FR" dirty="0" smtClean="0"/>
              <a:t>1- Présentation de quatre scénarios envisageables – forces et faiblesses </a:t>
            </a:r>
          </a:p>
          <a:p>
            <a:endParaRPr lang="fr-FR" dirty="0" smtClean="0"/>
          </a:p>
          <a:p>
            <a:endParaRPr lang="fr-FR" dirty="0" smtClean="0"/>
          </a:p>
          <a:p>
            <a:endParaRPr lang="fr-FR" dirty="0" smtClean="0"/>
          </a:p>
          <a:p>
            <a:endParaRPr lang="fr-FR" dirty="0" smtClean="0"/>
          </a:p>
          <a:p>
            <a:r>
              <a:rPr lang="fr-FR" dirty="0" smtClean="0"/>
              <a:t>2- travail en groupe : avantages et inconvénients de chacun des scénarios</a:t>
            </a:r>
          </a:p>
          <a:p>
            <a:endParaRPr lang="fr-FR" dirty="0" smtClean="0"/>
          </a:p>
          <a:p>
            <a:r>
              <a:rPr lang="fr-FR" dirty="0" smtClean="0"/>
              <a:t>3- classement des solutions évaluées/propositions de variantes</a:t>
            </a:r>
            <a:endParaRPr lang="fr-FR" dirty="0"/>
          </a:p>
        </p:txBody>
      </p:sp>
      <p:sp>
        <p:nvSpPr>
          <p:cNvPr id="4" name="Espace réservé de la date 3"/>
          <p:cNvSpPr>
            <a:spLocks noGrp="1"/>
          </p:cNvSpPr>
          <p:nvPr>
            <p:ph type="dt" sz="half" idx="2"/>
          </p:nvPr>
        </p:nvSpPr>
        <p:spPr/>
        <p:txBody>
          <a:bodyPr/>
          <a:lstStyle/>
          <a:p>
            <a:fld id="{308083BD-8F4C-4515-B468-DAAF31CF2C53}"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8" name="Tableau 7"/>
          <p:cNvGraphicFramePr>
            <a:graphicFrameLocks noGrp="1"/>
          </p:cNvGraphicFramePr>
          <p:nvPr>
            <p:extLst>
              <p:ext uri="{D42A27DB-BD31-4B8C-83A1-F6EECF244321}">
                <p14:modId xmlns:p14="http://schemas.microsoft.com/office/powerpoint/2010/main" val="2872385436"/>
              </p:ext>
            </p:extLst>
          </p:nvPr>
        </p:nvGraphicFramePr>
        <p:xfrm>
          <a:off x="539552" y="2204864"/>
          <a:ext cx="7899400" cy="1785367"/>
        </p:xfrm>
        <a:graphic>
          <a:graphicData uri="http://schemas.openxmlformats.org/drawingml/2006/table">
            <a:tbl>
              <a:tblPr/>
              <a:tblGrid>
                <a:gridCol w="16383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333500">
                  <a:extLst>
                    <a:ext uri="{9D8B030D-6E8A-4147-A177-3AD203B41FA5}">
                      <a16:colId xmlns:a16="http://schemas.microsoft.com/office/drawing/2014/main" val="20002"/>
                    </a:ext>
                  </a:extLst>
                </a:gridCol>
                <a:gridCol w="1397000">
                  <a:extLst>
                    <a:ext uri="{9D8B030D-6E8A-4147-A177-3AD203B41FA5}">
                      <a16:colId xmlns:a16="http://schemas.microsoft.com/office/drawing/2014/main" val="20003"/>
                    </a:ext>
                  </a:extLst>
                </a:gridCol>
                <a:gridCol w="11938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tblGrid>
              <a:tr h="308992">
                <a:tc>
                  <a:txBody>
                    <a:bodyPr/>
                    <a:lstStyle/>
                    <a:p>
                      <a:pPr algn="l" fontAlgn="b"/>
                      <a:r>
                        <a:rPr lang="fr-FR" sz="1100" b="0" i="0" u="none" strike="noStrike" dirty="0">
                          <a:solidFill>
                            <a:srgbClr val="000000"/>
                          </a:solidFill>
                          <a:effectLst/>
                          <a:latin typeface="Calibri"/>
                        </a:rPr>
                        <a:t>Effluents de la Zone Puits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100" b="0" i="0" u="none" strike="noStrike">
                          <a:solidFill>
                            <a:srgbClr val="000000"/>
                          </a:solidFill>
                          <a:effectLst/>
                          <a:latin typeface="Calibri"/>
                        </a:rPr>
                        <a:t>options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800" b="0" i="0" u="none" strike="noStrike" dirty="0">
                          <a:solidFill>
                            <a:srgbClr val="000000"/>
                          </a:solidFill>
                          <a:effectLst/>
                          <a:latin typeface="Calibri"/>
                        </a:rPr>
                        <a:t>Solution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800" b="0" i="0" u="none" strike="noStrike" dirty="0">
                          <a:solidFill>
                            <a:srgbClr val="000000"/>
                          </a:solidFill>
                          <a:effectLst/>
                          <a:latin typeface="Calibri"/>
                        </a:rPr>
                        <a:t>Solution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800" b="0" i="0" u="none" strike="noStrike" dirty="0">
                          <a:solidFill>
                            <a:srgbClr val="000000"/>
                          </a:solidFill>
                          <a:effectLst/>
                          <a:latin typeface="Calibri"/>
                        </a:rPr>
                        <a:t>Solution </a:t>
                      </a:r>
                      <a:r>
                        <a:rPr lang="fr-FR" sz="1800" b="0" i="0" u="none" strike="noStrike" dirty="0" smtClean="0">
                          <a:solidFill>
                            <a:srgbClr val="000000"/>
                          </a:solidFill>
                          <a:effectLst/>
                          <a:latin typeface="Calibri"/>
                        </a:rPr>
                        <a:t>C</a:t>
                      </a:r>
                      <a:endParaRPr lang="fr-FR" sz="18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800" b="0" i="0" u="none" strike="noStrike" dirty="0">
                          <a:solidFill>
                            <a:srgbClr val="000000"/>
                          </a:solidFill>
                          <a:effectLst/>
                          <a:latin typeface="Calibri"/>
                        </a:rPr>
                        <a:t>Solution </a:t>
                      </a:r>
                      <a:r>
                        <a:rPr lang="fr-FR" sz="1800" b="0" i="0" u="none" strike="noStrike" dirty="0" smtClean="0">
                          <a:solidFill>
                            <a:srgbClr val="000000"/>
                          </a:solidFill>
                          <a:effectLst/>
                          <a:latin typeface="Calibri"/>
                        </a:rPr>
                        <a:t>D</a:t>
                      </a:r>
                      <a:endParaRPr lang="fr-FR" sz="18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81000">
                <a:tc>
                  <a:txBody>
                    <a:bodyPr/>
                    <a:lstStyle/>
                    <a:p>
                      <a:pPr algn="l" fontAlgn="b"/>
                      <a:r>
                        <a:rPr lang="fr-FR" sz="1400" b="0" i="0" u="none" strike="noStrike" dirty="0">
                          <a:solidFill>
                            <a:srgbClr val="000000"/>
                          </a:solidFill>
                          <a:effectLst/>
                          <a:latin typeface="Calibri"/>
                        </a:rPr>
                        <a:t>Pluviales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100" b="0" i="0" u="none" strike="noStrike">
                          <a:solidFill>
                            <a:srgbClr val="000000"/>
                          </a:solidFill>
                          <a:effectLst/>
                          <a:latin typeface="Calibri"/>
                        </a:rPr>
                        <a:t>Bassins étanches/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200" b="1" i="0" u="none" strike="noStrike" dirty="0" err="1">
                          <a:solidFill>
                            <a:srgbClr val="00B050"/>
                          </a:solidFill>
                          <a:effectLst/>
                          <a:latin typeface="Calibri"/>
                        </a:rPr>
                        <a:t>Ormançon</a:t>
                      </a:r>
                      <a:endParaRPr lang="fr-FR" sz="1200" b="1" i="0" u="none" strike="noStrike" dirty="0">
                        <a:solidFill>
                          <a:srgbClr val="00B05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dirty="0" err="1">
                          <a:solidFill>
                            <a:srgbClr val="00B050"/>
                          </a:solidFill>
                          <a:effectLst/>
                          <a:latin typeface="Calibri"/>
                        </a:rPr>
                        <a:t>Ormançon</a:t>
                      </a:r>
                      <a:endParaRPr lang="fr-FR" sz="1200" b="1" i="0" u="none" strike="noStrike" dirty="0">
                        <a:solidFill>
                          <a:srgbClr val="00B05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a:solidFill>
                            <a:srgbClr val="002060"/>
                          </a:solidFill>
                          <a:effectLst/>
                          <a:latin typeface="Calibri"/>
                        </a:rPr>
                        <a:t>Marne ou Ornain</a:t>
                      </a:r>
                      <a:r>
                        <a:rPr lang="fr-FR" sz="1200" b="0" i="0" u="none" strike="noStrike">
                          <a:solidFill>
                            <a:srgbClr val="000000"/>
                          </a:solidFill>
                          <a:effectLst/>
                          <a:latin typeface="Calibri"/>
                        </a:rPr>
                        <a:t> +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a:solidFill>
                            <a:srgbClr val="00B050"/>
                          </a:solidFill>
                          <a:effectLst/>
                          <a:latin typeface="Calibri"/>
                        </a:rPr>
                        <a:t>Ormançon</a:t>
                      </a:r>
                      <a:r>
                        <a:rPr lang="fr-FR" sz="1200" b="0" i="0" u="none" strike="noStrike">
                          <a:solidFill>
                            <a:srgbClr val="000000"/>
                          </a:solidFill>
                          <a:effectLst/>
                          <a:latin typeface="Calibri"/>
                        </a:rPr>
                        <a:t> +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fr-FR" sz="1400" b="0" i="0" u="none" strike="noStrike" dirty="0">
                          <a:solidFill>
                            <a:srgbClr val="000000"/>
                          </a:solidFill>
                          <a:effectLst/>
                          <a:latin typeface="Calibri"/>
                        </a:rPr>
                        <a:t>Pluviales zone verses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100" b="0" i="0" u="none" strike="noStrike">
                          <a:solidFill>
                            <a:srgbClr val="000000"/>
                          </a:solidFill>
                          <a:effectLst/>
                          <a:latin typeface="Calibri"/>
                        </a:rPr>
                        <a:t>Bassins étanches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200" b="1" i="0" u="none" strike="noStrike">
                          <a:solidFill>
                            <a:srgbClr val="00B050"/>
                          </a:solidFill>
                          <a:effectLst/>
                          <a:latin typeface="Calibri"/>
                        </a:rPr>
                        <a:t>Ormançon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dirty="0" err="1">
                          <a:solidFill>
                            <a:srgbClr val="00B050"/>
                          </a:solidFill>
                          <a:effectLst/>
                          <a:latin typeface="Calibri"/>
                        </a:rPr>
                        <a:t>Ormançon</a:t>
                      </a:r>
                      <a:endParaRPr lang="fr-FR" sz="1200" b="1" i="0" u="none" strike="noStrike" dirty="0">
                        <a:solidFill>
                          <a:srgbClr val="00B05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algn="l" fontAlgn="b"/>
                      <a:r>
                        <a:rPr lang="fr-FR" sz="1400" b="0" i="0" u="none" strike="noStrike" dirty="0">
                          <a:solidFill>
                            <a:srgbClr val="000000"/>
                          </a:solidFill>
                          <a:effectLst/>
                          <a:latin typeface="Calibri"/>
                        </a:rPr>
                        <a:t>Exhaure puits et descenderies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100" b="0" i="0" u="none" strike="noStrike">
                          <a:solidFill>
                            <a:srgbClr val="000000"/>
                          </a:solidFill>
                          <a:effectLst/>
                          <a:latin typeface="Calibri"/>
                        </a:rPr>
                        <a:t>Bassins étanches ou nappe d'origine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2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a:rPr>
                        <a:t>Nappe d'origine ou  </a:t>
                      </a:r>
                      <a:r>
                        <a:rPr lang="fr-FR" sz="1200" b="1" i="0" u="none" strike="noStrike" dirty="0" err="1">
                          <a:solidFill>
                            <a:srgbClr val="00B050"/>
                          </a:solidFill>
                          <a:effectLst/>
                          <a:latin typeface="Calibri"/>
                        </a:rPr>
                        <a:t>Ormançon</a:t>
                      </a:r>
                      <a:endParaRPr lang="fr-FR" sz="12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dirty="0">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algn="l" fontAlgn="b"/>
                      <a:r>
                        <a:rPr lang="fr-FR" sz="1400" b="0" i="0" u="none" strike="noStrike" dirty="0">
                          <a:solidFill>
                            <a:srgbClr val="000000"/>
                          </a:solidFill>
                          <a:effectLst/>
                          <a:latin typeface="Calibri"/>
                        </a:rPr>
                        <a:t>Eaux usées /industrielles /vanne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100" b="0" i="0" u="none" strike="noStrike">
                          <a:solidFill>
                            <a:srgbClr val="000000"/>
                          </a:solidFill>
                          <a:effectLst/>
                          <a:latin typeface="Calibri"/>
                        </a:rPr>
                        <a:t>rejet continu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2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a:solidFill>
                            <a:srgbClr val="00B050"/>
                          </a:solidFill>
                          <a:effectLst/>
                          <a:latin typeface="Calibri"/>
                        </a:rPr>
                        <a:t>Ormançon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dirty="0">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1" i="0" u="none" strike="noStrike" dirty="0">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Espace réservé du numéro de diapositive 4"/>
          <p:cNvSpPr>
            <a:spLocks noGrp="1"/>
          </p:cNvSpPr>
          <p:nvPr>
            <p:ph type="sldNum" sz="quarter" idx="4"/>
          </p:nvPr>
        </p:nvSpPr>
        <p:spPr/>
        <p:txBody>
          <a:bodyPr/>
          <a:lstStyle/>
          <a:p>
            <a:fld id="{3F31099B-3674-415A-8495-B5B94815B494}" type="slidenum">
              <a:rPr lang="fr-FR" smtClean="0"/>
              <a:pPr/>
              <a:t>36</a:t>
            </a:fld>
            <a:endParaRPr lang="fr-FR" dirty="0"/>
          </a:p>
        </p:txBody>
      </p:sp>
    </p:spTree>
    <p:extLst>
      <p:ext uri="{BB962C8B-B14F-4D97-AF65-F5344CB8AC3E}">
        <p14:creationId xmlns:p14="http://schemas.microsoft.com/office/powerpoint/2010/main" val="8876927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dirty="0"/>
              <a:t>E</a:t>
            </a:r>
            <a:r>
              <a:rPr lang="fr-FR" sz="2000" dirty="0" smtClean="0"/>
              <a:t>ffluents de la Zone Puits</a:t>
            </a:r>
            <a:br>
              <a:rPr lang="fr-FR" sz="2000" dirty="0" smtClean="0"/>
            </a:br>
            <a:r>
              <a:rPr lang="fr-FR" sz="2000" dirty="0" smtClean="0"/>
              <a:t>implantation des rejets vers milieu naturel local (à l’étude)</a:t>
            </a:r>
            <a:endParaRPr lang="fr-FR" sz="2000" dirty="0"/>
          </a:p>
        </p:txBody>
      </p:sp>
      <p:sp>
        <p:nvSpPr>
          <p:cNvPr id="4" name="Espace réservé de la date 3"/>
          <p:cNvSpPr>
            <a:spLocks noGrp="1"/>
          </p:cNvSpPr>
          <p:nvPr>
            <p:ph type="dt" sz="half" idx="2"/>
          </p:nvPr>
        </p:nvSpPr>
        <p:spPr/>
        <p:txBody>
          <a:bodyPr/>
          <a:lstStyle/>
          <a:p>
            <a:fld id="{B551E51A-9265-415E-BE80-19893D13D82D}" type="datetime1">
              <a:rPr lang="fr-FR" smtClean="0"/>
              <a:t>31/05/2018</a:t>
            </a:fld>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37</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
        <p:nvSpPr>
          <p:cNvPr id="3" name="ZoneTexte 2"/>
          <p:cNvSpPr txBox="1"/>
          <p:nvPr/>
        </p:nvSpPr>
        <p:spPr>
          <a:xfrm>
            <a:off x="1525377" y="5818138"/>
            <a:ext cx="5998951" cy="584775"/>
          </a:xfrm>
          <a:prstGeom prst="rect">
            <a:avLst/>
          </a:prstGeom>
          <a:noFill/>
        </p:spPr>
        <p:txBody>
          <a:bodyPr wrap="square" rtlCol="0">
            <a:spAutoFit/>
          </a:bodyPr>
          <a:lstStyle/>
          <a:p>
            <a:r>
              <a:rPr lang="fr-FR" sz="1600" dirty="0" smtClean="0">
                <a:solidFill>
                  <a:srgbClr val="003B8E"/>
                </a:solidFill>
              </a:rPr>
              <a:t>3 points de rejets vers l’</a:t>
            </a:r>
            <a:r>
              <a:rPr lang="fr-FR" sz="1600" dirty="0" err="1" smtClean="0">
                <a:solidFill>
                  <a:srgbClr val="003B8E"/>
                </a:solidFill>
              </a:rPr>
              <a:t>Ormançon</a:t>
            </a:r>
            <a:r>
              <a:rPr lang="fr-FR" sz="1600" dirty="0" smtClean="0">
                <a:solidFill>
                  <a:srgbClr val="003B8E"/>
                </a:solidFill>
              </a:rPr>
              <a:t>, correspondants à chacun des secteurs :  verses, Nord et Sud </a:t>
            </a:r>
          </a:p>
        </p:txBody>
      </p:sp>
      <p:pic>
        <p:nvPicPr>
          <p:cNvPr id="9" name="Espace réservé du contenu 8"/>
          <p:cNvPicPr>
            <a:picLocks noGrp="1" noChangeAspect="1"/>
          </p:cNvPicPr>
          <p:nvPr>
            <p:ph idx="1"/>
          </p:nvPr>
        </p:nvPicPr>
        <p:blipFill>
          <a:blip r:embed="rId2"/>
          <a:stretch>
            <a:fillRect/>
          </a:stretch>
        </p:blipFill>
        <p:spPr>
          <a:xfrm>
            <a:off x="1635808" y="1137751"/>
            <a:ext cx="5887408" cy="4628852"/>
          </a:xfrm>
          <a:prstGeom prst="rect">
            <a:avLst/>
          </a:prstGeom>
        </p:spPr>
      </p:pic>
    </p:spTree>
    <p:extLst>
      <p:ext uri="{BB962C8B-B14F-4D97-AF65-F5344CB8AC3E}">
        <p14:creationId xmlns:p14="http://schemas.microsoft.com/office/powerpoint/2010/main" val="26205043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79" y="71414"/>
            <a:ext cx="7336661" cy="714380"/>
          </a:xfrm>
        </p:spPr>
        <p:txBody>
          <a:bodyPr>
            <a:noAutofit/>
          </a:bodyPr>
          <a:lstStyle/>
          <a:p>
            <a:r>
              <a:rPr lang="fr-FR" sz="1900" dirty="0" smtClean="0"/>
              <a:t>Effluents </a:t>
            </a:r>
            <a:r>
              <a:rPr lang="fr-FR" sz="1900" dirty="0"/>
              <a:t>de la Zone Puits</a:t>
            </a:r>
            <a:br>
              <a:rPr lang="fr-FR" sz="1900" dirty="0"/>
            </a:br>
            <a:r>
              <a:rPr lang="fr-FR" sz="1900" dirty="0"/>
              <a:t>implantation des rejets vers </a:t>
            </a:r>
            <a:r>
              <a:rPr lang="fr-FR" sz="1900" dirty="0" smtClean="0"/>
              <a:t>la Marne ou l’Ornain (à </a:t>
            </a:r>
            <a:r>
              <a:rPr lang="fr-FR" sz="1900" dirty="0"/>
              <a:t>l’étude)</a:t>
            </a:r>
          </a:p>
        </p:txBody>
      </p:sp>
      <p:pic>
        <p:nvPicPr>
          <p:cNvPr id="7"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188705" y="1268413"/>
            <a:ext cx="687136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e la date 3"/>
          <p:cNvSpPr>
            <a:spLocks noGrp="1"/>
          </p:cNvSpPr>
          <p:nvPr>
            <p:ph type="dt" sz="half" idx="2"/>
          </p:nvPr>
        </p:nvSpPr>
        <p:spPr/>
        <p:txBody>
          <a:bodyPr/>
          <a:lstStyle/>
          <a:p>
            <a:fld id="{0629D96A-917E-4336-9B42-642A31791EB8}" type="datetime1">
              <a:rPr lang="fr-FR" smtClean="0"/>
              <a:t>31/05/2018</a:t>
            </a:fld>
            <a:endParaRPr lang="fr-FR" dirty="0"/>
          </a:p>
        </p:txBody>
      </p:sp>
      <p:sp>
        <p:nvSpPr>
          <p:cNvPr id="3" name="Espace réservé du numéro de diapositive 2"/>
          <p:cNvSpPr>
            <a:spLocks noGrp="1"/>
          </p:cNvSpPr>
          <p:nvPr>
            <p:ph type="sldNum" sz="quarter" idx="4"/>
          </p:nvPr>
        </p:nvSpPr>
        <p:spPr/>
        <p:txBody>
          <a:bodyPr/>
          <a:lstStyle/>
          <a:p>
            <a:fld id="{3F31099B-3674-415A-8495-B5B94815B494}" type="slidenum">
              <a:rPr lang="fr-FR" smtClean="0"/>
              <a:pPr/>
              <a:t>38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Tree>
    <p:extLst>
      <p:ext uri="{BB962C8B-B14F-4D97-AF65-F5344CB8AC3E}">
        <p14:creationId xmlns:p14="http://schemas.microsoft.com/office/powerpoint/2010/main" val="3865493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Rejets de la Zone Puits : Principales options techniques à l’étude</a:t>
            </a:r>
            <a:endParaRPr lang="fr-FR" dirty="0"/>
          </a:p>
        </p:txBody>
      </p:sp>
      <p:sp>
        <p:nvSpPr>
          <p:cNvPr id="3" name="Espace réservé du contenu 2"/>
          <p:cNvSpPr>
            <a:spLocks noGrp="1"/>
          </p:cNvSpPr>
          <p:nvPr>
            <p:ph idx="1"/>
          </p:nvPr>
        </p:nvSpPr>
        <p:spPr/>
        <p:txBody>
          <a:bodyPr/>
          <a:lstStyle/>
          <a:p>
            <a:r>
              <a:rPr lang="fr-FR" dirty="0" smtClean="0">
                <a:solidFill>
                  <a:schemeClr val="accent5"/>
                </a:solidFill>
              </a:rPr>
              <a:t>Bassins quantitatifs d’infiltration </a:t>
            </a:r>
            <a:r>
              <a:rPr lang="fr-FR" dirty="0">
                <a:solidFill>
                  <a:schemeClr val="accent5"/>
                </a:solidFill>
              </a:rPr>
              <a:t>:</a:t>
            </a:r>
          </a:p>
          <a:p>
            <a:pPr marL="342900" indent="-342900">
              <a:buFontTx/>
              <a:buChar char="-"/>
            </a:pPr>
            <a:r>
              <a:rPr lang="fr-FR" dirty="0" smtClean="0"/>
              <a:t>Pertinents pour les pluies faibles ou modérées </a:t>
            </a:r>
          </a:p>
          <a:p>
            <a:pPr marL="342900" indent="-342900">
              <a:buFontTx/>
              <a:buChar char="-"/>
            </a:pPr>
            <a:r>
              <a:rPr lang="fr-FR" dirty="0" smtClean="0"/>
              <a:t>Inefficaces pour les fortes pluies</a:t>
            </a:r>
          </a:p>
          <a:p>
            <a:pPr marL="342900" indent="-342900">
              <a:buFontTx/>
              <a:buChar char="-"/>
            </a:pPr>
            <a:r>
              <a:rPr lang="fr-FR" dirty="0" smtClean="0"/>
              <a:t>(très) Consommateurs de foncier</a:t>
            </a:r>
          </a:p>
          <a:p>
            <a:pPr marL="342900" indent="-342900">
              <a:buFontTx/>
              <a:buChar char="-"/>
            </a:pPr>
            <a:r>
              <a:rPr lang="fr-FR" dirty="0" smtClean="0"/>
              <a:t>Aménagement paysager possible (végétalisation des bassins)</a:t>
            </a:r>
          </a:p>
          <a:p>
            <a:r>
              <a:rPr lang="fr-FR" dirty="0" smtClean="0">
                <a:solidFill>
                  <a:schemeClr val="accent5"/>
                </a:solidFill>
              </a:rPr>
              <a:t>Bassins quantitatifs étanches :</a:t>
            </a:r>
          </a:p>
          <a:p>
            <a:pPr marL="342900" indent="-342900">
              <a:buFontTx/>
              <a:buChar char="-"/>
            </a:pPr>
            <a:r>
              <a:rPr lang="fr-FR" dirty="0" smtClean="0"/>
              <a:t>Meilleure maîtrise des flux (rétention)</a:t>
            </a:r>
          </a:p>
          <a:p>
            <a:pPr marL="342900" indent="-342900">
              <a:buFontTx/>
              <a:buChar char="-"/>
            </a:pPr>
            <a:r>
              <a:rPr lang="fr-FR" dirty="0" smtClean="0"/>
              <a:t>Meilleur suivi du milieu récepteur</a:t>
            </a:r>
          </a:p>
          <a:p>
            <a:pPr marL="342900" indent="-342900">
              <a:buFontTx/>
              <a:buChar char="-"/>
            </a:pPr>
            <a:r>
              <a:rPr lang="fr-FR" dirty="0" smtClean="0"/>
              <a:t>Aménagement paysager succinct</a:t>
            </a:r>
          </a:p>
          <a:p>
            <a:endParaRPr lang="fr-FR" dirty="0" smtClean="0"/>
          </a:p>
          <a:p>
            <a:pPr marL="342900" indent="-342900">
              <a:buFontTx/>
              <a:buChar char="-"/>
            </a:pPr>
            <a:endParaRPr lang="fr-FR" dirty="0"/>
          </a:p>
          <a:p>
            <a:endParaRPr lang="fr-FR" dirty="0" smtClean="0"/>
          </a:p>
        </p:txBody>
      </p:sp>
      <p:sp>
        <p:nvSpPr>
          <p:cNvPr id="4" name="Espace réservé de la date 3"/>
          <p:cNvSpPr>
            <a:spLocks noGrp="1"/>
          </p:cNvSpPr>
          <p:nvPr>
            <p:ph type="dt" sz="half" idx="2"/>
          </p:nvPr>
        </p:nvSpPr>
        <p:spPr/>
        <p:txBody>
          <a:bodyPr/>
          <a:lstStyle/>
          <a:p>
            <a:fld id="{89BB268C-E78C-4650-9210-3667F57497E4}" type="datetime1">
              <a:rPr lang="fr-FR" smtClean="0"/>
              <a:t>31/05/2018</a:t>
            </a:fld>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39</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spTree>
    <p:extLst>
      <p:ext uri="{BB962C8B-B14F-4D97-AF65-F5344CB8AC3E}">
        <p14:creationId xmlns:p14="http://schemas.microsoft.com/office/powerpoint/2010/main" val="1679496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93671-113B-47DC-B250-573F1A216E69}"/>
              </a:ext>
            </a:extLst>
          </p:cNvPr>
          <p:cNvSpPr>
            <a:spLocks noGrp="1"/>
          </p:cNvSpPr>
          <p:nvPr>
            <p:ph type="title"/>
          </p:nvPr>
        </p:nvSpPr>
        <p:spPr/>
        <p:txBody>
          <a:bodyPr>
            <a:noAutofit/>
          </a:bodyPr>
          <a:lstStyle/>
          <a:p>
            <a:r>
              <a:rPr lang="fr-FR" sz="1900" dirty="0" smtClean="0"/>
              <a:t>Une nouvelle phase de concertation sur l’insertion </a:t>
            </a:r>
            <a:r>
              <a:rPr lang="fr-FR" sz="1900" dirty="0"/>
              <a:t>environnementale et </a:t>
            </a:r>
            <a:r>
              <a:rPr lang="fr-FR" sz="1900" dirty="0" smtClean="0"/>
              <a:t>territoriale du projet</a:t>
            </a:r>
            <a:endParaRPr lang="fr-FR" sz="1900" b="1" dirty="0">
              <a:latin typeface="+mj-lt"/>
            </a:endParaRPr>
          </a:p>
        </p:txBody>
      </p:sp>
      <p:sp>
        <p:nvSpPr>
          <p:cNvPr id="3" name="Espace réservé du contenu 2">
            <a:extLst>
              <a:ext uri="{FF2B5EF4-FFF2-40B4-BE49-F238E27FC236}">
                <a16:creationId xmlns:a16="http://schemas.microsoft.com/office/drawing/2014/main" id="{78D19B90-1FA8-4664-89BC-23B589783A88}"/>
              </a:ext>
            </a:extLst>
          </p:cNvPr>
          <p:cNvSpPr>
            <a:spLocks noGrp="1"/>
          </p:cNvSpPr>
          <p:nvPr>
            <p:ph idx="1"/>
          </p:nvPr>
        </p:nvSpPr>
        <p:spPr>
          <a:xfrm>
            <a:off x="251520" y="1268760"/>
            <a:ext cx="8640959" cy="4896544"/>
          </a:xfrm>
        </p:spPr>
        <p:txBody>
          <a:bodyPr>
            <a:normAutofit fontScale="77500" lnSpcReduction="20000"/>
          </a:bodyPr>
          <a:lstStyle/>
          <a:p>
            <a:pPr>
              <a:buClr>
                <a:srgbClr val="33892D"/>
              </a:buClr>
            </a:pPr>
            <a:r>
              <a:rPr lang="fr-FR" dirty="0" smtClean="0">
                <a:latin typeface="+mn-lt"/>
              </a:rPr>
              <a:t>Des sujets </a:t>
            </a:r>
            <a:r>
              <a:rPr lang="fr-FR" dirty="0">
                <a:latin typeface="+mn-lt"/>
              </a:rPr>
              <a:t>à </a:t>
            </a:r>
            <a:r>
              <a:rPr lang="fr-FR" dirty="0" smtClean="0">
                <a:latin typeface="+mn-lt"/>
              </a:rPr>
              <a:t>aborder ou à approfondir </a:t>
            </a:r>
            <a:r>
              <a:rPr lang="fr-FR" dirty="0">
                <a:latin typeface="+mn-lt"/>
              </a:rPr>
              <a:t>en cohérence avec l’avancement des </a:t>
            </a:r>
            <a:r>
              <a:rPr lang="fr-FR" dirty="0" smtClean="0">
                <a:latin typeface="+mn-lt"/>
              </a:rPr>
              <a:t>études</a:t>
            </a:r>
          </a:p>
          <a:p>
            <a:pPr lvl="0"/>
            <a:r>
              <a:rPr lang="fr-FR" dirty="0" smtClean="0"/>
              <a:t>Les </a:t>
            </a:r>
            <a:r>
              <a:rPr lang="fr-FR" dirty="0"/>
              <a:t>Ateliers Infrastructures de transport : </a:t>
            </a:r>
          </a:p>
          <a:p>
            <a:pPr lvl="1"/>
            <a:r>
              <a:rPr lang="fr-FR" dirty="0"/>
              <a:t>Réseau ferré : ITE ; ligne 027000 (Moa : Sncf Réseau)</a:t>
            </a:r>
          </a:p>
          <a:p>
            <a:pPr lvl="1"/>
            <a:r>
              <a:rPr lang="fr-FR" dirty="0"/>
              <a:t>Réseau routier : aménagements des routes (Moa : Départements) et </a:t>
            </a:r>
            <a:r>
              <a:rPr lang="fr-FR" dirty="0" smtClean="0"/>
              <a:t>flux</a:t>
            </a:r>
          </a:p>
          <a:p>
            <a:pPr lvl="0"/>
            <a:r>
              <a:rPr lang="fr-FR" dirty="0"/>
              <a:t>Les Ateliers Eau </a:t>
            </a:r>
          </a:p>
          <a:p>
            <a:pPr lvl="1"/>
            <a:r>
              <a:rPr lang="fr-FR" dirty="0"/>
              <a:t>Cycle de l’eau : de l’adduction (Moa : syndicats locaux de gestion des eaux) aux </a:t>
            </a:r>
            <a:r>
              <a:rPr lang="fr-FR" dirty="0" smtClean="0"/>
              <a:t>rejets</a:t>
            </a:r>
            <a:endParaRPr lang="fr-FR" dirty="0"/>
          </a:p>
          <a:p>
            <a:pPr lvl="0"/>
            <a:r>
              <a:rPr lang="fr-FR" dirty="0"/>
              <a:t>Les </a:t>
            </a:r>
            <a:r>
              <a:rPr lang="fr-FR" dirty="0" smtClean="0"/>
              <a:t>Ateliers </a:t>
            </a:r>
            <a:r>
              <a:rPr lang="fr-FR" dirty="0"/>
              <a:t>Energie : </a:t>
            </a:r>
          </a:p>
          <a:p>
            <a:pPr lvl="1"/>
            <a:r>
              <a:rPr lang="fr-FR" dirty="0"/>
              <a:t>Cycle de l’énergie : raccordement électrique de Cigéo (Moa : RTE) ; alimentation énergétique des bâtiments de surface</a:t>
            </a:r>
          </a:p>
          <a:p>
            <a:pPr lvl="0"/>
            <a:r>
              <a:rPr lang="fr-FR" dirty="0" smtClean="0"/>
              <a:t>Les </a:t>
            </a:r>
            <a:r>
              <a:rPr lang="fr-FR" dirty="0"/>
              <a:t>Ateliers Aménagements de l’espace et </a:t>
            </a:r>
            <a:r>
              <a:rPr lang="fr-FR" dirty="0" smtClean="0"/>
              <a:t>cadre de vie</a:t>
            </a:r>
            <a:endParaRPr lang="fr-FR" dirty="0"/>
          </a:p>
          <a:p>
            <a:pPr lvl="1"/>
            <a:r>
              <a:rPr lang="fr-FR" dirty="0"/>
              <a:t>Aménagement paysager aux abords de l’installation</a:t>
            </a:r>
          </a:p>
          <a:p>
            <a:pPr lvl="1"/>
            <a:r>
              <a:rPr lang="fr-FR" dirty="0"/>
              <a:t>Réaménagement de chemins </a:t>
            </a:r>
          </a:p>
          <a:p>
            <a:pPr lvl="1"/>
            <a:r>
              <a:rPr lang="fr-FR" dirty="0"/>
              <a:t>Gestion et aménagement des verses</a:t>
            </a:r>
          </a:p>
          <a:p>
            <a:pPr lvl="1"/>
            <a:r>
              <a:rPr lang="fr-FR" dirty="0"/>
              <a:t>Design des bâtiments de surface, usages et aménagements des espaces publics…</a:t>
            </a:r>
          </a:p>
          <a:p>
            <a:r>
              <a:rPr lang="fr-FR" dirty="0"/>
              <a:t>Les Ateliers Santé </a:t>
            </a:r>
            <a:r>
              <a:rPr lang="fr-FR" dirty="0" smtClean="0"/>
              <a:t>publique</a:t>
            </a:r>
          </a:p>
          <a:p>
            <a:endParaRPr lang="fr-FR" dirty="0">
              <a:latin typeface="+mn-lt"/>
            </a:endParaRPr>
          </a:p>
        </p:txBody>
      </p:sp>
      <p:sp>
        <p:nvSpPr>
          <p:cNvPr id="4" name="Espace réservé de la date 3">
            <a:extLst>
              <a:ext uri="{FF2B5EF4-FFF2-40B4-BE49-F238E27FC236}">
                <a16:creationId xmlns:a16="http://schemas.microsoft.com/office/drawing/2014/main" id="{F0F50317-F525-4347-BDD6-ADD5C2BB2CA6}"/>
              </a:ext>
            </a:extLst>
          </p:cNvPr>
          <p:cNvSpPr>
            <a:spLocks noGrp="1"/>
          </p:cNvSpPr>
          <p:nvPr>
            <p:ph type="dt" sz="half" idx="2"/>
          </p:nvPr>
        </p:nvSpPr>
        <p:spPr/>
        <p:txBody>
          <a:bodyPr/>
          <a:lstStyle/>
          <a:p>
            <a:r>
              <a:rPr lang="fr-FR" smtClean="0"/>
              <a:t>11 avril 2018</a:t>
            </a:r>
            <a:endParaRPr lang="fr-FR" dirty="0"/>
          </a:p>
        </p:txBody>
      </p:sp>
      <p:sp>
        <p:nvSpPr>
          <p:cNvPr id="6" name="Espace réservé du numéro de diapositive 5"/>
          <p:cNvSpPr>
            <a:spLocks noGrp="1"/>
          </p:cNvSpPr>
          <p:nvPr>
            <p:ph type="sldNum" sz="quarter" idx="4"/>
          </p:nvPr>
        </p:nvSpPr>
        <p:spPr/>
        <p:txBody>
          <a:bodyPr/>
          <a:lstStyle/>
          <a:p>
            <a:fld id="{3F31099B-3674-415A-8495-B5B94815B494}" type="slidenum">
              <a:rPr lang="fr-FR" smtClean="0"/>
              <a:pPr/>
              <a:t>4</a:t>
            </a:fld>
            <a:endParaRPr lang="fr-FR" dirty="0"/>
          </a:p>
        </p:txBody>
      </p:sp>
      <p:sp>
        <p:nvSpPr>
          <p:cNvPr id="7" name="ZoneTexte 6"/>
          <p:cNvSpPr txBox="1"/>
          <p:nvPr/>
        </p:nvSpPr>
        <p:spPr>
          <a:xfrm>
            <a:off x="914541" y="6525344"/>
            <a:ext cx="1296144" cy="230832"/>
          </a:xfrm>
          <a:prstGeom prst="rect">
            <a:avLst/>
          </a:prstGeom>
          <a:noFill/>
        </p:spPr>
        <p:txBody>
          <a:bodyPr wrap="square" rtlCol="0">
            <a:spAutoFit/>
          </a:bodyPr>
          <a:lstStyle/>
          <a:p>
            <a:r>
              <a:rPr lang="fr-FR" sz="900" dirty="0" smtClean="0">
                <a:solidFill>
                  <a:schemeClr val="tx2"/>
                </a:solidFill>
              </a:rPr>
              <a:t>CMHM/IT/18-0034</a:t>
            </a:r>
          </a:p>
        </p:txBody>
      </p:sp>
    </p:spTree>
    <p:extLst>
      <p:ext uri="{BB962C8B-B14F-4D97-AF65-F5344CB8AC3E}">
        <p14:creationId xmlns:p14="http://schemas.microsoft.com/office/powerpoint/2010/main" val="19860089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Solution A : forces et faiblesses</a:t>
            </a:r>
            <a:endParaRPr lang="fr-FR" dirty="0"/>
          </a:p>
        </p:txBody>
      </p:sp>
      <p:sp>
        <p:nvSpPr>
          <p:cNvPr id="4" name="Espace réservé de la date 3"/>
          <p:cNvSpPr>
            <a:spLocks noGrp="1"/>
          </p:cNvSpPr>
          <p:nvPr>
            <p:ph type="dt" sz="half" idx="2"/>
          </p:nvPr>
        </p:nvSpPr>
        <p:spPr/>
        <p:txBody>
          <a:bodyPr/>
          <a:lstStyle/>
          <a:p>
            <a:fld id="{84481976-EA23-4535-AEAD-1F3C0826C8C8}"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15" name="Espace réservé du contenu 14"/>
          <p:cNvGraphicFramePr>
            <a:graphicFrameLocks noGrp="1"/>
          </p:cNvGraphicFramePr>
          <p:nvPr>
            <p:ph idx="1"/>
            <p:extLst>
              <p:ext uri="{D42A27DB-BD31-4B8C-83A1-F6EECF244321}">
                <p14:modId xmlns:p14="http://schemas.microsoft.com/office/powerpoint/2010/main" val="3370599285"/>
              </p:ext>
            </p:extLst>
          </p:nvPr>
        </p:nvGraphicFramePr>
        <p:xfrm>
          <a:off x="1619672" y="980728"/>
          <a:ext cx="5156200" cy="2619375"/>
        </p:xfrm>
        <a:graphic>
          <a:graphicData uri="http://schemas.openxmlformats.org/drawingml/2006/table">
            <a:tbl>
              <a:tblPr/>
              <a:tblGrid>
                <a:gridCol w="1929212">
                  <a:extLst>
                    <a:ext uri="{9D8B030D-6E8A-4147-A177-3AD203B41FA5}">
                      <a16:colId xmlns:a16="http://schemas.microsoft.com/office/drawing/2014/main" val="20000"/>
                    </a:ext>
                  </a:extLst>
                </a:gridCol>
                <a:gridCol w="1703926">
                  <a:extLst>
                    <a:ext uri="{9D8B030D-6E8A-4147-A177-3AD203B41FA5}">
                      <a16:colId xmlns:a16="http://schemas.microsoft.com/office/drawing/2014/main" val="20001"/>
                    </a:ext>
                  </a:extLst>
                </a:gridCol>
                <a:gridCol w="1523062">
                  <a:extLst>
                    <a:ext uri="{9D8B030D-6E8A-4147-A177-3AD203B41FA5}">
                      <a16:colId xmlns:a16="http://schemas.microsoft.com/office/drawing/2014/main" val="20002"/>
                    </a:ext>
                  </a:extLst>
                </a:gridCol>
              </a:tblGrid>
              <a:tr h="476250">
                <a:tc>
                  <a:txBody>
                    <a:bodyPr/>
                    <a:lstStyle/>
                    <a:p>
                      <a:pPr algn="l" fontAlgn="b"/>
                      <a:r>
                        <a:rPr lang="fr-FR" sz="1400" b="0" i="0" u="none" strike="noStrike">
                          <a:solidFill>
                            <a:srgbClr val="000000"/>
                          </a:solidFill>
                          <a:effectLst/>
                          <a:latin typeface="Calibri"/>
                        </a:rPr>
                        <a:t>Effluents de la zone puits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0" i="0" u="none" strike="noStrike">
                          <a:solidFill>
                            <a:srgbClr val="000000"/>
                          </a:solidFill>
                          <a:effectLst/>
                          <a:latin typeface="Calibri"/>
                        </a:rPr>
                        <a:t>options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1" i="0" u="none" strike="noStrike">
                          <a:solidFill>
                            <a:srgbClr val="000000"/>
                          </a:solidFill>
                          <a:effectLst/>
                          <a:latin typeface="Calibri"/>
                        </a:rPr>
                        <a:t>Solution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76250">
                <a:tc>
                  <a:txBody>
                    <a:bodyPr/>
                    <a:lstStyle/>
                    <a:p>
                      <a:pPr algn="l" fontAlgn="b"/>
                      <a:r>
                        <a:rPr lang="fr-FR" sz="1400" b="0" i="0" u="none" strike="noStrike" dirty="0">
                          <a:solidFill>
                            <a:srgbClr val="000000"/>
                          </a:solidFill>
                          <a:effectLst/>
                          <a:latin typeface="Calibri"/>
                        </a:rPr>
                        <a:t>Pluviales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B050"/>
                          </a:solidFill>
                          <a:effectLst/>
                          <a:latin typeface="Calibri"/>
                        </a:rPr>
                        <a:t>Ormançon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6250">
                <a:tc>
                  <a:txBody>
                    <a:bodyPr/>
                    <a:lstStyle/>
                    <a:p>
                      <a:pPr algn="l" fontAlgn="b"/>
                      <a:r>
                        <a:rPr lang="fr-FR" sz="1400" b="0" i="0" u="none" strike="noStrike" dirty="0">
                          <a:solidFill>
                            <a:srgbClr val="000000"/>
                          </a:solidFill>
                          <a:effectLst/>
                          <a:latin typeface="Calibri"/>
                        </a:rPr>
                        <a:t>Pluviales zone verses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B050"/>
                          </a:solidFill>
                          <a:effectLst/>
                          <a:latin typeface="Calibri"/>
                        </a:rPr>
                        <a:t>Ormançon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250">
                <a:tc>
                  <a:txBody>
                    <a:bodyPr/>
                    <a:lstStyle/>
                    <a:p>
                      <a:pPr algn="l" fontAlgn="b"/>
                      <a:r>
                        <a:rPr lang="fr-FR" sz="1400" b="0" i="0" u="none" strike="noStrike">
                          <a:solidFill>
                            <a:srgbClr val="000000"/>
                          </a:solidFill>
                          <a:effectLst/>
                          <a:latin typeface="Calibri"/>
                        </a:rPr>
                        <a:t>Exhaure puits et descenderies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ou nappe d'origine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4375">
                <a:tc>
                  <a:txBody>
                    <a:bodyPr/>
                    <a:lstStyle/>
                    <a:p>
                      <a:pPr algn="l" fontAlgn="b"/>
                      <a:r>
                        <a:rPr lang="fr-FR" sz="1400" b="0" i="0" u="none" strike="noStrike">
                          <a:solidFill>
                            <a:srgbClr val="000000"/>
                          </a:solidFill>
                          <a:effectLst/>
                          <a:latin typeface="Calibri"/>
                        </a:rPr>
                        <a:t>Eaux usées /industrielles /vanne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rejet continu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dirty="0">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2947868263"/>
              </p:ext>
            </p:extLst>
          </p:nvPr>
        </p:nvGraphicFramePr>
        <p:xfrm>
          <a:off x="467544" y="3861048"/>
          <a:ext cx="7704856" cy="2448272"/>
        </p:xfrm>
        <a:graphic>
          <a:graphicData uri="http://schemas.openxmlformats.org/drawingml/2006/table">
            <a:tbl>
              <a:tblPr firstRow="1" bandRow="1">
                <a:tableStyleId>{5C22544A-7EE6-4342-B048-85BDC9FD1C3A}</a:tableStyleId>
              </a:tblPr>
              <a:tblGrid>
                <a:gridCol w="3852428">
                  <a:extLst>
                    <a:ext uri="{9D8B030D-6E8A-4147-A177-3AD203B41FA5}">
                      <a16:colId xmlns:a16="http://schemas.microsoft.com/office/drawing/2014/main" val="20000"/>
                    </a:ext>
                  </a:extLst>
                </a:gridCol>
                <a:gridCol w="3852428">
                  <a:extLst>
                    <a:ext uri="{9D8B030D-6E8A-4147-A177-3AD203B41FA5}">
                      <a16:colId xmlns:a16="http://schemas.microsoft.com/office/drawing/2014/main" val="20001"/>
                    </a:ext>
                  </a:extLst>
                </a:gridCol>
              </a:tblGrid>
              <a:tr h="2448272">
                <a:tc>
                  <a:txBody>
                    <a:bodyPr/>
                    <a:lstStyle/>
                    <a:p>
                      <a:pPr marL="285750" indent="-285750">
                        <a:buFont typeface="Arial" panose="020B0604020202020204" pitchFamily="34" charset="0"/>
                        <a:buChar char="•"/>
                      </a:pPr>
                      <a:r>
                        <a:rPr lang="fr-FR" dirty="0" smtClean="0">
                          <a:solidFill>
                            <a:schemeClr val="bg1"/>
                          </a:solidFill>
                        </a:rPr>
                        <a:t>Techniquement fiable et robuste</a:t>
                      </a:r>
                    </a:p>
                    <a:p>
                      <a:pPr marL="285750" indent="-285750">
                        <a:buFont typeface="Arial" panose="020B0604020202020204" pitchFamily="34" charset="0"/>
                        <a:buChar char="•"/>
                      </a:pPr>
                      <a:r>
                        <a:rPr lang="fr-FR" dirty="0" smtClean="0">
                          <a:solidFill>
                            <a:schemeClr val="bg1"/>
                          </a:solidFill>
                        </a:rPr>
                        <a:t>Ecrêtage des fortes pluies</a:t>
                      </a:r>
                    </a:p>
                    <a:p>
                      <a:pPr marL="285750" indent="-285750">
                        <a:buFont typeface="Arial" panose="020B0604020202020204" pitchFamily="34" charset="0"/>
                        <a:buChar char="•"/>
                      </a:pPr>
                      <a:r>
                        <a:rPr lang="fr-FR" dirty="0" smtClean="0">
                          <a:solidFill>
                            <a:schemeClr val="bg1"/>
                          </a:solidFill>
                        </a:rPr>
                        <a:t>Respect des bassins versants</a:t>
                      </a:r>
                    </a:p>
                    <a:p>
                      <a:pPr marL="285750" indent="-285750">
                        <a:buFont typeface="Arial" panose="020B0604020202020204" pitchFamily="34" charset="0"/>
                        <a:buChar char="•"/>
                      </a:pPr>
                      <a:r>
                        <a:rPr lang="fr-FR" dirty="0" smtClean="0">
                          <a:solidFill>
                            <a:schemeClr val="bg1"/>
                          </a:solidFill>
                        </a:rPr>
                        <a:t>Soutien à l’étiage possible</a:t>
                      </a:r>
                    </a:p>
                    <a:p>
                      <a:pPr marL="285750" indent="-285750">
                        <a:buFont typeface="Arial" panose="020B0604020202020204" pitchFamily="34" charset="0"/>
                        <a:buChar char="•"/>
                      </a:pPr>
                      <a:endParaRPr lang="fr-FR" dirty="0">
                        <a:solidFill>
                          <a:schemeClr val="bg1"/>
                        </a:solidFill>
                      </a:endParaRPr>
                    </a:p>
                  </a:txBody>
                  <a:tcPr/>
                </a:tc>
                <a:tc>
                  <a:txBody>
                    <a:bodyPr/>
                    <a:lstStyle/>
                    <a:p>
                      <a:pPr marL="285750" indent="-285750">
                        <a:buFont typeface="Arial" panose="020B0604020202020204" pitchFamily="34" charset="0"/>
                        <a:buChar char="•"/>
                      </a:pPr>
                      <a:r>
                        <a:rPr lang="fr-FR" dirty="0" smtClean="0">
                          <a:solidFill>
                            <a:schemeClr val="bg1"/>
                          </a:solidFill>
                        </a:rPr>
                        <a:t>Traitements poussés (verses)</a:t>
                      </a:r>
                    </a:p>
                    <a:p>
                      <a:pPr marL="285750" indent="-285750">
                        <a:buFont typeface="Arial" panose="020B0604020202020204" pitchFamily="34" charset="0"/>
                        <a:buChar char="•"/>
                      </a:pPr>
                      <a:r>
                        <a:rPr lang="fr-FR" dirty="0" smtClean="0">
                          <a:solidFill>
                            <a:schemeClr val="bg1"/>
                          </a:solidFill>
                        </a:rPr>
                        <a:t>Canalisation traversant le territoire : servitudes, environnement…</a:t>
                      </a:r>
                    </a:p>
                    <a:p>
                      <a:pPr marL="285750" indent="-285750">
                        <a:buFont typeface="Arial" panose="020B0604020202020204" pitchFamily="34" charset="0"/>
                        <a:buChar char="•"/>
                      </a:pPr>
                      <a:r>
                        <a:rPr lang="fr-FR" dirty="0" smtClean="0">
                          <a:solidFill>
                            <a:schemeClr val="bg1"/>
                          </a:solidFill>
                        </a:rPr>
                        <a:t>Stations de relevage sur le parcours</a:t>
                      </a:r>
                    </a:p>
                    <a:p>
                      <a:pPr marL="285750" indent="-285750">
                        <a:buFont typeface="Arial" panose="020B0604020202020204" pitchFamily="34" charset="0"/>
                        <a:buChar char="•"/>
                      </a:pPr>
                      <a:r>
                        <a:rPr lang="fr-FR" dirty="0" smtClean="0">
                          <a:solidFill>
                            <a:schemeClr val="bg1"/>
                          </a:solidFill>
                        </a:rPr>
                        <a:t>Impact carbone des pompes de relevage</a:t>
                      </a:r>
                      <a:endParaRPr lang="fr-FR" dirty="0">
                        <a:solidFill>
                          <a:schemeClr val="bg1"/>
                        </a:solidFill>
                      </a:endParaRPr>
                    </a:p>
                  </a:txBody>
                  <a:tcPr>
                    <a:solidFill>
                      <a:srgbClr val="FF0000"/>
                    </a:solidFill>
                  </a:tcPr>
                </a:tc>
                <a:extLst>
                  <a:ext uri="{0D108BD9-81ED-4DB2-BD59-A6C34878D82A}">
                    <a16:rowId xmlns:a16="http://schemas.microsoft.com/office/drawing/2014/main" val="10000"/>
                  </a:ext>
                </a:extLst>
              </a:tr>
            </a:tbl>
          </a:graphicData>
        </a:graphic>
      </p:graphicFrame>
      <p:sp>
        <p:nvSpPr>
          <p:cNvPr id="5" name="Espace réservé du numéro de diapositive 4"/>
          <p:cNvSpPr>
            <a:spLocks noGrp="1"/>
          </p:cNvSpPr>
          <p:nvPr>
            <p:ph type="sldNum" sz="quarter" idx="4"/>
          </p:nvPr>
        </p:nvSpPr>
        <p:spPr/>
        <p:txBody>
          <a:bodyPr/>
          <a:lstStyle/>
          <a:p>
            <a:fld id="{3F31099B-3674-415A-8495-B5B94815B494}" type="slidenum">
              <a:rPr lang="fr-FR" smtClean="0"/>
              <a:pPr/>
              <a:t>40</a:t>
            </a:fld>
            <a:endParaRPr lang="fr-FR" dirty="0"/>
          </a:p>
        </p:txBody>
      </p:sp>
    </p:spTree>
    <p:extLst>
      <p:ext uri="{BB962C8B-B14F-4D97-AF65-F5344CB8AC3E}">
        <p14:creationId xmlns:p14="http://schemas.microsoft.com/office/powerpoint/2010/main" val="673290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Solution </a:t>
            </a:r>
            <a:r>
              <a:rPr lang="fr-FR" dirty="0" smtClean="0"/>
              <a:t>B </a:t>
            </a:r>
            <a:r>
              <a:rPr lang="fr-FR" dirty="0"/>
              <a:t>: forces et faiblesses</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970612305"/>
              </p:ext>
            </p:extLst>
          </p:nvPr>
        </p:nvGraphicFramePr>
        <p:xfrm>
          <a:off x="1906488" y="1019944"/>
          <a:ext cx="5257800" cy="1905000"/>
        </p:xfrm>
        <a:graphic>
          <a:graphicData uri="http://schemas.openxmlformats.org/drawingml/2006/table">
            <a:tbl>
              <a:tblPr/>
              <a:tblGrid>
                <a:gridCol w="1970485">
                  <a:extLst>
                    <a:ext uri="{9D8B030D-6E8A-4147-A177-3AD203B41FA5}">
                      <a16:colId xmlns:a16="http://schemas.microsoft.com/office/drawing/2014/main" val="20000"/>
                    </a:ext>
                  </a:extLst>
                </a:gridCol>
                <a:gridCol w="1675388">
                  <a:extLst>
                    <a:ext uri="{9D8B030D-6E8A-4147-A177-3AD203B41FA5}">
                      <a16:colId xmlns:a16="http://schemas.microsoft.com/office/drawing/2014/main" val="20001"/>
                    </a:ext>
                  </a:extLst>
                </a:gridCol>
                <a:gridCol w="1611927">
                  <a:extLst>
                    <a:ext uri="{9D8B030D-6E8A-4147-A177-3AD203B41FA5}">
                      <a16:colId xmlns:a16="http://schemas.microsoft.com/office/drawing/2014/main" val="20002"/>
                    </a:ext>
                  </a:extLst>
                </a:gridCol>
              </a:tblGrid>
              <a:tr h="238125">
                <a:tc>
                  <a:txBody>
                    <a:bodyPr/>
                    <a:lstStyle/>
                    <a:p>
                      <a:pPr algn="l" fontAlgn="b"/>
                      <a:r>
                        <a:rPr lang="fr-FR" sz="1400" b="0" i="0" u="none" strike="noStrike">
                          <a:solidFill>
                            <a:srgbClr val="000000"/>
                          </a:solidFill>
                          <a:effectLst/>
                          <a:latin typeface="Calibri"/>
                        </a:rPr>
                        <a:t>Effluents de la Zone Puits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0" i="0" u="none" strike="noStrike">
                          <a:solidFill>
                            <a:srgbClr val="000000"/>
                          </a:solidFill>
                          <a:effectLst/>
                          <a:latin typeface="Calibri"/>
                        </a:rPr>
                        <a:t>options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1" i="0" u="none" strike="noStrike">
                          <a:solidFill>
                            <a:srgbClr val="000000"/>
                          </a:solidFill>
                          <a:effectLst/>
                          <a:latin typeface="Calibri"/>
                        </a:rPr>
                        <a:t>Solution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76250">
                <a:tc>
                  <a:txBody>
                    <a:bodyPr/>
                    <a:lstStyle/>
                    <a:p>
                      <a:pPr algn="l" fontAlgn="b"/>
                      <a:r>
                        <a:rPr lang="fr-FR" sz="1400" b="0" i="0" u="none" strike="noStrike" dirty="0">
                          <a:solidFill>
                            <a:srgbClr val="000000"/>
                          </a:solidFill>
                          <a:effectLst/>
                          <a:latin typeface="Calibri"/>
                        </a:rPr>
                        <a:t>Pluviales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B050"/>
                          </a:solidFill>
                          <a:effectLst/>
                          <a:latin typeface="Calibri"/>
                        </a:rPr>
                        <a:t>Ormançon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125">
                <a:tc>
                  <a:txBody>
                    <a:bodyPr/>
                    <a:lstStyle/>
                    <a:p>
                      <a:pPr algn="l" fontAlgn="b"/>
                      <a:r>
                        <a:rPr lang="fr-FR" sz="1400" b="0" i="0" u="none" strike="noStrike">
                          <a:solidFill>
                            <a:srgbClr val="000000"/>
                          </a:solidFill>
                          <a:effectLst/>
                          <a:latin typeface="Calibri"/>
                        </a:rPr>
                        <a:t>Pluviales zone verses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B050"/>
                          </a:solidFill>
                          <a:effectLst/>
                          <a:latin typeface="Calibri"/>
                        </a:rPr>
                        <a:t>Ormançon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250">
                <a:tc>
                  <a:txBody>
                    <a:bodyPr/>
                    <a:lstStyle/>
                    <a:p>
                      <a:pPr algn="l" fontAlgn="b"/>
                      <a:r>
                        <a:rPr lang="fr-FR" sz="1400" b="0" i="0" u="none" strike="noStrike">
                          <a:solidFill>
                            <a:srgbClr val="000000"/>
                          </a:solidFill>
                          <a:effectLst/>
                          <a:latin typeface="Calibri"/>
                        </a:rPr>
                        <a:t>Exhaure puits et descenderies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ou nappe d'origine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0" i="0" u="none" strike="noStrike">
                          <a:solidFill>
                            <a:srgbClr val="000000"/>
                          </a:solidFill>
                          <a:effectLst/>
                          <a:latin typeface="Calibri"/>
                        </a:rPr>
                        <a:t>Nappe d'origine ou  </a:t>
                      </a:r>
                      <a:r>
                        <a:rPr lang="fr-FR" sz="1400" b="1" i="0" u="none" strike="noStrike">
                          <a:solidFill>
                            <a:srgbClr val="00B050"/>
                          </a:solidFill>
                          <a:effectLst/>
                          <a:latin typeface="Calibri"/>
                        </a:rPr>
                        <a:t>Ormançon</a:t>
                      </a:r>
                      <a:endParaRPr lang="fr-FR" sz="1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6250">
                <a:tc>
                  <a:txBody>
                    <a:bodyPr/>
                    <a:lstStyle/>
                    <a:p>
                      <a:pPr algn="l" fontAlgn="b"/>
                      <a:r>
                        <a:rPr lang="fr-FR" sz="1400" b="0" i="0" u="none" strike="noStrike">
                          <a:solidFill>
                            <a:srgbClr val="000000"/>
                          </a:solidFill>
                          <a:effectLst/>
                          <a:latin typeface="Calibri"/>
                        </a:rPr>
                        <a:t>Eaux usées /industrielles /vanne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rejet continu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dirty="0" err="1">
                          <a:solidFill>
                            <a:srgbClr val="00B050"/>
                          </a:solidFill>
                          <a:effectLst/>
                          <a:latin typeface="Calibri"/>
                        </a:rPr>
                        <a:t>Ormançon</a:t>
                      </a:r>
                      <a:endParaRPr lang="fr-FR" sz="1400" b="1" i="0" u="none" strike="noStrike" dirty="0">
                        <a:solidFill>
                          <a:srgbClr val="00B05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Espace réservé de la date 3"/>
          <p:cNvSpPr>
            <a:spLocks noGrp="1"/>
          </p:cNvSpPr>
          <p:nvPr>
            <p:ph type="dt" sz="half" idx="2"/>
          </p:nvPr>
        </p:nvSpPr>
        <p:spPr/>
        <p:txBody>
          <a:bodyPr/>
          <a:lstStyle/>
          <a:p>
            <a:fld id="{5E389ACD-0CC2-464F-972A-53557ED4A230}"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9" name="Tableau 8"/>
          <p:cNvGraphicFramePr>
            <a:graphicFrameLocks noGrp="1"/>
          </p:cNvGraphicFramePr>
          <p:nvPr>
            <p:extLst>
              <p:ext uri="{D42A27DB-BD31-4B8C-83A1-F6EECF244321}">
                <p14:modId xmlns:p14="http://schemas.microsoft.com/office/powerpoint/2010/main" val="935206441"/>
              </p:ext>
            </p:extLst>
          </p:nvPr>
        </p:nvGraphicFramePr>
        <p:xfrm>
          <a:off x="971600" y="3212976"/>
          <a:ext cx="7704856" cy="2560320"/>
        </p:xfrm>
        <a:graphic>
          <a:graphicData uri="http://schemas.openxmlformats.org/drawingml/2006/table">
            <a:tbl>
              <a:tblPr firstRow="1" bandRow="1">
                <a:tableStyleId>{5C22544A-7EE6-4342-B048-85BDC9FD1C3A}</a:tableStyleId>
              </a:tblPr>
              <a:tblGrid>
                <a:gridCol w="3852428">
                  <a:extLst>
                    <a:ext uri="{9D8B030D-6E8A-4147-A177-3AD203B41FA5}">
                      <a16:colId xmlns:a16="http://schemas.microsoft.com/office/drawing/2014/main" val="20000"/>
                    </a:ext>
                  </a:extLst>
                </a:gridCol>
                <a:gridCol w="3852428">
                  <a:extLst>
                    <a:ext uri="{9D8B030D-6E8A-4147-A177-3AD203B41FA5}">
                      <a16:colId xmlns:a16="http://schemas.microsoft.com/office/drawing/2014/main" val="20001"/>
                    </a:ext>
                  </a:extLst>
                </a:gridCol>
              </a:tblGrid>
              <a:tr h="2448272">
                <a:tc>
                  <a:txBody>
                    <a:bodyPr/>
                    <a:lstStyle/>
                    <a:p>
                      <a:pPr marL="285750" indent="-285750">
                        <a:buFont typeface="Arial" panose="020B0604020202020204" pitchFamily="34" charset="0"/>
                        <a:buChar char="•"/>
                      </a:pPr>
                      <a:r>
                        <a:rPr lang="fr-FR" dirty="0" smtClean="0"/>
                        <a:t>Solution technique éprouvée</a:t>
                      </a:r>
                    </a:p>
                    <a:p>
                      <a:pPr marL="285750" indent="-285750">
                        <a:buFont typeface="Arial" panose="020B0604020202020204" pitchFamily="34" charset="0"/>
                        <a:buChar char="•"/>
                      </a:pPr>
                      <a:r>
                        <a:rPr lang="fr-FR" dirty="0" smtClean="0"/>
                        <a:t>Pas de canalisation</a:t>
                      </a:r>
                      <a:r>
                        <a:rPr lang="fr-FR" baseline="0" dirty="0" smtClean="0"/>
                        <a:t> traversant le territoire</a:t>
                      </a:r>
                    </a:p>
                    <a:p>
                      <a:pPr marL="285750" indent="-285750">
                        <a:buFont typeface="Arial" panose="020B0604020202020204" pitchFamily="34" charset="0"/>
                        <a:buChar char="•"/>
                      </a:pPr>
                      <a:r>
                        <a:rPr lang="fr-FR" baseline="0" dirty="0" smtClean="0"/>
                        <a:t>Écrêtage des fortes pluies</a:t>
                      </a:r>
                    </a:p>
                    <a:p>
                      <a:pPr marL="285750" indent="-285750">
                        <a:buFont typeface="Arial" panose="020B0604020202020204" pitchFamily="34" charset="0"/>
                        <a:buChar char="•"/>
                      </a:pPr>
                      <a:r>
                        <a:rPr lang="fr-FR" baseline="0" dirty="0" smtClean="0"/>
                        <a:t>Pas de pompes de relevage</a:t>
                      </a:r>
                    </a:p>
                    <a:p>
                      <a:pPr marL="285750" indent="-285750">
                        <a:buFont typeface="Arial" panose="020B0604020202020204" pitchFamily="34" charset="0"/>
                        <a:buChar char="•"/>
                      </a:pPr>
                      <a:r>
                        <a:rPr lang="fr-FR" baseline="0" dirty="0" smtClean="0"/>
                        <a:t>Restitution de la totalité des eaux au bassin versant</a:t>
                      </a:r>
                    </a:p>
                    <a:p>
                      <a:pPr marL="285750" indent="-285750">
                        <a:buFont typeface="Arial" panose="020B0604020202020204" pitchFamily="34" charset="0"/>
                        <a:buChar char="•"/>
                      </a:pPr>
                      <a:r>
                        <a:rPr lang="fr-FR" dirty="0" smtClean="0"/>
                        <a:t>Soutien</a:t>
                      </a:r>
                      <a:r>
                        <a:rPr lang="fr-FR" baseline="0" dirty="0" smtClean="0"/>
                        <a:t> à l’étiage possible</a:t>
                      </a:r>
                    </a:p>
                    <a:p>
                      <a:endParaRPr lang="fr-FR" dirty="0"/>
                    </a:p>
                  </a:txBody>
                  <a:tcPr/>
                </a:tc>
                <a:tc>
                  <a:txBody>
                    <a:bodyPr/>
                    <a:lstStyle/>
                    <a:p>
                      <a:pPr marL="285750" indent="-285750">
                        <a:buFont typeface="Arial" panose="020B0604020202020204" pitchFamily="34" charset="0"/>
                        <a:buChar char="•"/>
                      </a:pPr>
                      <a:r>
                        <a:rPr lang="fr-FR" dirty="0" smtClean="0"/>
                        <a:t>Traitements poussés (toutes eaux)</a:t>
                      </a:r>
                      <a:endParaRPr lang="fr-FR" dirty="0"/>
                    </a:p>
                  </a:txBody>
                  <a:tcPr>
                    <a:solidFill>
                      <a:srgbClr val="FF0000"/>
                    </a:solidFill>
                  </a:tcPr>
                </a:tc>
                <a:extLst>
                  <a:ext uri="{0D108BD9-81ED-4DB2-BD59-A6C34878D82A}">
                    <a16:rowId xmlns:a16="http://schemas.microsoft.com/office/drawing/2014/main" val="10000"/>
                  </a:ext>
                </a:extLst>
              </a:tr>
            </a:tbl>
          </a:graphicData>
        </a:graphic>
      </p:graphicFrame>
      <p:sp>
        <p:nvSpPr>
          <p:cNvPr id="3" name="Espace réservé du numéro de diapositive 2"/>
          <p:cNvSpPr>
            <a:spLocks noGrp="1"/>
          </p:cNvSpPr>
          <p:nvPr>
            <p:ph type="sldNum" sz="quarter" idx="4"/>
          </p:nvPr>
        </p:nvSpPr>
        <p:spPr/>
        <p:txBody>
          <a:bodyPr/>
          <a:lstStyle/>
          <a:p>
            <a:fld id="{3F31099B-3674-415A-8495-B5B94815B494}" type="slidenum">
              <a:rPr lang="fr-FR" smtClean="0"/>
              <a:pPr/>
              <a:t>41</a:t>
            </a:fld>
            <a:endParaRPr lang="fr-FR" dirty="0"/>
          </a:p>
        </p:txBody>
      </p:sp>
    </p:spTree>
    <p:extLst>
      <p:ext uri="{BB962C8B-B14F-4D97-AF65-F5344CB8AC3E}">
        <p14:creationId xmlns:p14="http://schemas.microsoft.com/office/powerpoint/2010/main" val="1214608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Solution </a:t>
            </a:r>
            <a:r>
              <a:rPr lang="fr-FR" dirty="0" smtClean="0"/>
              <a:t>C </a:t>
            </a:r>
            <a:r>
              <a:rPr lang="fr-FR" dirty="0"/>
              <a:t>: forces et faiblesses</a:t>
            </a: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160482953"/>
              </p:ext>
            </p:extLst>
          </p:nvPr>
        </p:nvGraphicFramePr>
        <p:xfrm>
          <a:off x="1619672" y="980728"/>
          <a:ext cx="5676900" cy="1905000"/>
        </p:xfrm>
        <a:graphic>
          <a:graphicData uri="http://schemas.openxmlformats.org/drawingml/2006/table">
            <a:tbl>
              <a:tblPr/>
              <a:tblGrid>
                <a:gridCol w="2084809">
                  <a:extLst>
                    <a:ext uri="{9D8B030D-6E8A-4147-A177-3AD203B41FA5}">
                      <a16:colId xmlns:a16="http://schemas.microsoft.com/office/drawing/2014/main" val="20000"/>
                    </a:ext>
                  </a:extLst>
                </a:gridCol>
                <a:gridCol w="1815085">
                  <a:extLst>
                    <a:ext uri="{9D8B030D-6E8A-4147-A177-3AD203B41FA5}">
                      <a16:colId xmlns:a16="http://schemas.microsoft.com/office/drawing/2014/main" val="20001"/>
                    </a:ext>
                  </a:extLst>
                </a:gridCol>
                <a:gridCol w="1777006">
                  <a:extLst>
                    <a:ext uri="{9D8B030D-6E8A-4147-A177-3AD203B41FA5}">
                      <a16:colId xmlns:a16="http://schemas.microsoft.com/office/drawing/2014/main" val="20002"/>
                    </a:ext>
                  </a:extLst>
                </a:gridCol>
              </a:tblGrid>
              <a:tr h="238125">
                <a:tc>
                  <a:txBody>
                    <a:bodyPr/>
                    <a:lstStyle/>
                    <a:p>
                      <a:pPr algn="l" fontAlgn="b"/>
                      <a:r>
                        <a:rPr lang="fr-FR" sz="1400" b="0" i="0" u="none" strike="noStrike">
                          <a:solidFill>
                            <a:srgbClr val="000000"/>
                          </a:solidFill>
                          <a:effectLst/>
                          <a:latin typeface="Calibri"/>
                        </a:rPr>
                        <a:t>Effluents de la Zone Puits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0" i="0" u="none" strike="noStrike">
                          <a:solidFill>
                            <a:srgbClr val="000000"/>
                          </a:solidFill>
                          <a:effectLst/>
                          <a:latin typeface="Calibri"/>
                        </a:rPr>
                        <a:t>options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0" i="0" u="none" strike="noStrike">
                          <a:solidFill>
                            <a:srgbClr val="000000"/>
                          </a:solidFill>
                          <a:effectLst/>
                          <a:latin typeface="Calibri"/>
                        </a:rPr>
                        <a:t>Solution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76250">
                <a:tc>
                  <a:txBody>
                    <a:bodyPr/>
                    <a:lstStyle/>
                    <a:p>
                      <a:pPr algn="l" fontAlgn="b"/>
                      <a:r>
                        <a:rPr lang="fr-FR" sz="1400" b="0" i="0" u="none" strike="noStrike">
                          <a:solidFill>
                            <a:srgbClr val="000000"/>
                          </a:solidFill>
                          <a:effectLst/>
                          <a:latin typeface="Calibri"/>
                        </a:rPr>
                        <a:t>Pluviales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2060"/>
                          </a:solidFill>
                          <a:effectLst/>
                          <a:latin typeface="Calibri"/>
                        </a:rPr>
                        <a:t>Marne ou Ornain</a:t>
                      </a:r>
                      <a:r>
                        <a:rPr lang="fr-FR" sz="1400" b="0" i="0" u="none" strike="noStrike">
                          <a:solidFill>
                            <a:srgbClr val="000000"/>
                          </a:solidFill>
                          <a:effectLst/>
                          <a:latin typeface="Calibri"/>
                        </a:rPr>
                        <a:t> +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125">
                <a:tc>
                  <a:txBody>
                    <a:bodyPr/>
                    <a:lstStyle/>
                    <a:p>
                      <a:pPr algn="l" fontAlgn="b"/>
                      <a:r>
                        <a:rPr lang="fr-FR" sz="1400" b="0" i="0" u="none" strike="noStrike">
                          <a:solidFill>
                            <a:srgbClr val="000000"/>
                          </a:solidFill>
                          <a:effectLst/>
                          <a:latin typeface="Calibri"/>
                        </a:rPr>
                        <a:t>Pluviales zone verses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250">
                <a:tc>
                  <a:txBody>
                    <a:bodyPr/>
                    <a:lstStyle/>
                    <a:p>
                      <a:pPr algn="l" fontAlgn="b"/>
                      <a:r>
                        <a:rPr lang="fr-FR" sz="1400" b="0" i="0" u="none" strike="noStrike">
                          <a:solidFill>
                            <a:srgbClr val="000000"/>
                          </a:solidFill>
                          <a:effectLst/>
                          <a:latin typeface="Calibri"/>
                        </a:rPr>
                        <a:t>Exhaure puits et descenderies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ou nappe d'origine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6250">
                <a:tc>
                  <a:txBody>
                    <a:bodyPr/>
                    <a:lstStyle/>
                    <a:p>
                      <a:pPr algn="l" fontAlgn="b"/>
                      <a:r>
                        <a:rPr lang="fr-FR" sz="1400" b="0" i="0" u="none" strike="noStrike">
                          <a:solidFill>
                            <a:srgbClr val="000000"/>
                          </a:solidFill>
                          <a:effectLst/>
                          <a:latin typeface="Calibri"/>
                        </a:rPr>
                        <a:t>Eaux usées /industrielles /vanne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rejet continu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dirty="0">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Espace réservé de la date 3"/>
          <p:cNvSpPr>
            <a:spLocks noGrp="1"/>
          </p:cNvSpPr>
          <p:nvPr>
            <p:ph type="dt" sz="half" idx="2"/>
          </p:nvPr>
        </p:nvSpPr>
        <p:spPr/>
        <p:txBody>
          <a:bodyPr/>
          <a:lstStyle/>
          <a:p>
            <a:fld id="{1A473739-C0C5-4E68-83A0-10D7FF1A6ECD}"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9" name="Tableau 8"/>
          <p:cNvGraphicFramePr>
            <a:graphicFrameLocks noGrp="1"/>
          </p:cNvGraphicFramePr>
          <p:nvPr>
            <p:extLst>
              <p:ext uri="{D42A27DB-BD31-4B8C-83A1-F6EECF244321}">
                <p14:modId xmlns:p14="http://schemas.microsoft.com/office/powerpoint/2010/main" val="2125248265"/>
              </p:ext>
            </p:extLst>
          </p:nvPr>
        </p:nvGraphicFramePr>
        <p:xfrm>
          <a:off x="755576" y="3356992"/>
          <a:ext cx="7704856" cy="2560320"/>
        </p:xfrm>
        <a:graphic>
          <a:graphicData uri="http://schemas.openxmlformats.org/drawingml/2006/table">
            <a:tbl>
              <a:tblPr firstRow="1" bandRow="1">
                <a:tableStyleId>{5C22544A-7EE6-4342-B048-85BDC9FD1C3A}</a:tableStyleId>
              </a:tblPr>
              <a:tblGrid>
                <a:gridCol w="3852428">
                  <a:extLst>
                    <a:ext uri="{9D8B030D-6E8A-4147-A177-3AD203B41FA5}">
                      <a16:colId xmlns:a16="http://schemas.microsoft.com/office/drawing/2014/main" val="20000"/>
                    </a:ext>
                  </a:extLst>
                </a:gridCol>
                <a:gridCol w="3852428">
                  <a:extLst>
                    <a:ext uri="{9D8B030D-6E8A-4147-A177-3AD203B41FA5}">
                      <a16:colId xmlns:a16="http://schemas.microsoft.com/office/drawing/2014/main" val="20001"/>
                    </a:ext>
                  </a:extLst>
                </a:gridCol>
              </a:tblGrid>
              <a:tr h="2448272">
                <a:tc>
                  <a:txBody>
                    <a:bodyPr/>
                    <a:lstStyle/>
                    <a:p>
                      <a:pPr marL="285750" indent="-285750">
                        <a:buFont typeface="Arial" panose="020B0604020202020204" pitchFamily="34" charset="0"/>
                        <a:buChar char="•"/>
                      </a:pPr>
                      <a:r>
                        <a:rPr lang="fr-FR" dirty="0" smtClean="0"/>
                        <a:t>Solution technique éprouvée</a:t>
                      </a:r>
                    </a:p>
                    <a:p>
                      <a:pPr marL="285750" indent="-285750">
                        <a:buFont typeface="Arial" panose="020B0604020202020204" pitchFamily="34" charset="0"/>
                        <a:buChar char="•"/>
                      </a:pPr>
                      <a:r>
                        <a:rPr lang="fr-FR" dirty="0" smtClean="0"/>
                        <a:t>Biodiversité : pas d’incidence sur le milieu récepteur</a:t>
                      </a:r>
                    </a:p>
                    <a:p>
                      <a:pPr marL="285750" indent="-285750">
                        <a:buFont typeface="Arial" panose="020B0604020202020204" pitchFamily="34" charset="0"/>
                        <a:buChar char="•"/>
                      </a:pPr>
                      <a:r>
                        <a:rPr lang="fr-FR" dirty="0" smtClean="0"/>
                        <a:t>Exutoire unique</a:t>
                      </a:r>
                    </a:p>
                    <a:p>
                      <a:endParaRPr lang="fr-FR" dirty="0" smtClean="0"/>
                    </a:p>
                    <a:p>
                      <a:endParaRPr lang="fr-FR" dirty="0" smtClean="0"/>
                    </a:p>
                    <a:p>
                      <a:endParaRPr lang="fr-FR" dirty="0"/>
                    </a:p>
                  </a:txBody>
                  <a:tcPr/>
                </a:tc>
                <a:tc>
                  <a:txBody>
                    <a:bodyPr/>
                    <a:lstStyle/>
                    <a:p>
                      <a:pPr marL="285750" indent="-285750">
                        <a:buFont typeface="Arial" panose="020B0604020202020204" pitchFamily="34" charset="0"/>
                        <a:buChar char="•"/>
                      </a:pPr>
                      <a:r>
                        <a:rPr lang="fr-FR" baseline="0" dirty="0" smtClean="0"/>
                        <a:t>Pas de respect des bassins versants</a:t>
                      </a:r>
                      <a:endParaRPr lang="fr-FR" dirty="0" smtClean="0"/>
                    </a:p>
                    <a:p>
                      <a:pPr marL="285750" indent="-285750">
                        <a:buFont typeface="Arial" panose="020B0604020202020204" pitchFamily="34" charset="0"/>
                        <a:buChar char="•"/>
                      </a:pPr>
                      <a:r>
                        <a:rPr lang="fr-FR" dirty="0" smtClean="0"/>
                        <a:t>Canalisation de diamètre important traversant le territoire</a:t>
                      </a:r>
                    </a:p>
                    <a:p>
                      <a:pPr marL="285750" indent="-285750">
                        <a:buFont typeface="Arial" panose="020B0604020202020204" pitchFamily="34" charset="0"/>
                        <a:buChar char="•"/>
                      </a:pPr>
                      <a:r>
                        <a:rPr lang="fr-FR" dirty="0" smtClean="0"/>
                        <a:t>Stations</a:t>
                      </a:r>
                      <a:r>
                        <a:rPr lang="fr-FR" baseline="0" dirty="0" smtClean="0"/>
                        <a:t> de relevage sur le parcours des canalisations</a:t>
                      </a:r>
                    </a:p>
                    <a:p>
                      <a:pPr marL="285750" indent="-285750">
                        <a:buFont typeface="Arial" panose="020B0604020202020204" pitchFamily="34" charset="0"/>
                        <a:buChar char="•"/>
                      </a:pPr>
                      <a:r>
                        <a:rPr lang="fr-FR" dirty="0" smtClean="0"/>
                        <a:t>Impact carbone des pompes de relevage</a:t>
                      </a:r>
                      <a:endParaRPr lang="fr-FR" dirty="0"/>
                    </a:p>
                  </a:txBody>
                  <a:tcPr>
                    <a:solidFill>
                      <a:srgbClr val="FF0000"/>
                    </a:solidFill>
                  </a:tcPr>
                </a:tc>
                <a:extLst>
                  <a:ext uri="{0D108BD9-81ED-4DB2-BD59-A6C34878D82A}">
                    <a16:rowId xmlns:a16="http://schemas.microsoft.com/office/drawing/2014/main" val="10000"/>
                  </a:ext>
                </a:extLst>
              </a:tr>
            </a:tbl>
          </a:graphicData>
        </a:graphic>
      </p:graphicFrame>
      <p:sp>
        <p:nvSpPr>
          <p:cNvPr id="3" name="Espace réservé du numéro de diapositive 2"/>
          <p:cNvSpPr>
            <a:spLocks noGrp="1"/>
          </p:cNvSpPr>
          <p:nvPr>
            <p:ph type="sldNum" sz="quarter" idx="4"/>
          </p:nvPr>
        </p:nvSpPr>
        <p:spPr/>
        <p:txBody>
          <a:bodyPr/>
          <a:lstStyle/>
          <a:p>
            <a:fld id="{3F31099B-3674-415A-8495-B5B94815B494}" type="slidenum">
              <a:rPr lang="fr-FR" smtClean="0"/>
              <a:pPr/>
              <a:t>42</a:t>
            </a:fld>
            <a:endParaRPr lang="fr-FR" dirty="0"/>
          </a:p>
        </p:txBody>
      </p:sp>
    </p:spTree>
    <p:extLst>
      <p:ext uri="{BB962C8B-B14F-4D97-AF65-F5344CB8AC3E}">
        <p14:creationId xmlns:p14="http://schemas.microsoft.com/office/powerpoint/2010/main" val="36266002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Solution </a:t>
            </a:r>
            <a:r>
              <a:rPr lang="fr-FR" dirty="0" smtClean="0"/>
              <a:t>D </a:t>
            </a:r>
            <a:r>
              <a:rPr lang="fr-FR" dirty="0"/>
              <a:t>: forces et faiblesses</a:t>
            </a: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943922629"/>
              </p:ext>
            </p:extLst>
          </p:nvPr>
        </p:nvGraphicFramePr>
        <p:xfrm>
          <a:off x="1547664" y="980728"/>
          <a:ext cx="5029200" cy="1905000"/>
        </p:xfrm>
        <a:graphic>
          <a:graphicData uri="http://schemas.openxmlformats.org/drawingml/2006/table">
            <a:tbl>
              <a:tblPr/>
              <a:tblGrid>
                <a:gridCol w="2004070">
                  <a:extLst>
                    <a:ext uri="{9D8B030D-6E8A-4147-A177-3AD203B41FA5}">
                      <a16:colId xmlns:a16="http://schemas.microsoft.com/office/drawing/2014/main" val="20000"/>
                    </a:ext>
                  </a:extLst>
                </a:gridCol>
                <a:gridCol w="1512565">
                  <a:extLst>
                    <a:ext uri="{9D8B030D-6E8A-4147-A177-3AD203B41FA5}">
                      <a16:colId xmlns:a16="http://schemas.microsoft.com/office/drawing/2014/main" val="20001"/>
                    </a:ext>
                  </a:extLst>
                </a:gridCol>
                <a:gridCol w="1512565">
                  <a:extLst>
                    <a:ext uri="{9D8B030D-6E8A-4147-A177-3AD203B41FA5}">
                      <a16:colId xmlns:a16="http://schemas.microsoft.com/office/drawing/2014/main" val="20002"/>
                    </a:ext>
                  </a:extLst>
                </a:gridCol>
              </a:tblGrid>
              <a:tr h="238125">
                <a:tc>
                  <a:txBody>
                    <a:bodyPr/>
                    <a:lstStyle/>
                    <a:p>
                      <a:pPr algn="l" fontAlgn="b"/>
                      <a:r>
                        <a:rPr lang="fr-FR" sz="1400" b="0" i="0" u="none" strike="noStrike" dirty="0">
                          <a:solidFill>
                            <a:srgbClr val="000000"/>
                          </a:solidFill>
                          <a:effectLst/>
                          <a:latin typeface="Calibri"/>
                        </a:rPr>
                        <a:t>Effluents de la Zone Puits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0" i="0" u="none" strike="noStrike">
                          <a:solidFill>
                            <a:srgbClr val="000000"/>
                          </a:solidFill>
                          <a:effectLst/>
                          <a:latin typeface="Calibri"/>
                        </a:rPr>
                        <a:t>options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400" b="0" i="0" u="none" strike="noStrike">
                          <a:solidFill>
                            <a:srgbClr val="000000"/>
                          </a:solidFill>
                          <a:effectLst/>
                          <a:latin typeface="Calibri"/>
                        </a:rPr>
                        <a:t>Solution 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76250">
                <a:tc>
                  <a:txBody>
                    <a:bodyPr/>
                    <a:lstStyle/>
                    <a:p>
                      <a:pPr algn="l" fontAlgn="b"/>
                      <a:r>
                        <a:rPr lang="fr-FR" sz="1400" b="0" i="0" u="none" strike="noStrike">
                          <a:solidFill>
                            <a:srgbClr val="000000"/>
                          </a:solidFill>
                          <a:effectLst/>
                          <a:latin typeface="Calibri"/>
                        </a:rPr>
                        <a:t>Pluviales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B050"/>
                          </a:solidFill>
                          <a:effectLst/>
                          <a:latin typeface="Calibri"/>
                        </a:rPr>
                        <a:t>Ormançon</a:t>
                      </a:r>
                      <a:r>
                        <a:rPr lang="fr-FR" sz="1400" b="0" i="0" u="none" strike="noStrike">
                          <a:solidFill>
                            <a:srgbClr val="000000"/>
                          </a:solidFill>
                          <a:effectLst/>
                          <a:latin typeface="Calibri"/>
                        </a:rPr>
                        <a:t> + infiltration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125">
                <a:tc>
                  <a:txBody>
                    <a:bodyPr/>
                    <a:lstStyle/>
                    <a:p>
                      <a:pPr algn="l" fontAlgn="b"/>
                      <a:r>
                        <a:rPr lang="fr-FR" sz="1400" b="0" i="0" u="none" strike="noStrike">
                          <a:solidFill>
                            <a:srgbClr val="000000"/>
                          </a:solidFill>
                          <a:effectLst/>
                          <a:latin typeface="Calibri"/>
                        </a:rPr>
                        <a:t>Pluviales zone verses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250">
                <a:tc>
                  <a:txBody>
                    <a:bodyPr/>
                    <a:lstStyle/>
                    <a:p>
                      <a:pPr algn="l" fontAlgn="b"/>
                      <a:r>
                        <a:rPr lang="fr-FR" sz="1400" b="0" i="0" u="none" strike="noStrike">
                          <a:solidFill>
                            <a:srgbClr val="000000"/>
                          </a:solidFill>
                          <a:effectLst/>
                          <a:latin typeface="Calibri"/>
                        </a:rPr>
                        <a:t>Exhaure puits et descenderies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Bassins étanches ou nappe d'origine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6250">
                <a:tc>
                  <a:txBody>
                    <a:bodyPr/>
                    <a:lstStyle/>
                    <a:p>
                      <a:pPr algn="l" fontAlgn="b"/>
                      <a:r>
                        <a:rPr lang="fr-FR" sz="1400" b="0" i="0" u="none" strike="noStrike" dirty="0">
                          <a:solidFill>
                            <a:srgbClr val="000000"/>
                          </a:solidFill>
                          <a:effectLst/>
                          <a:latin typeface="Calibri"/>
                        </a:rPr>
                        <a:t>Eaux usées /industrielles /vanne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fr-FR" sz="1400" b="0" i="0" u="none" strike="noStrike">
                          <a:solidFill>
                            <a:srgbClr val="000000"/>
                          </a:solidFill>
                          <a:effectLst/>
                          <a:latin typeface="Calibri"/>
                        </a:rPr>
                        <a:t>rejet continu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fr-FR" sz="1400" b="1" i="0" u="none" strike="noStrike" dirty="0">
                          <a:solidFill>
                            <a:srgbClr val="002060"/>
                          </a:solidFill>
                          <a:effectLst/>
                          <a:latin typeface="Calibri"/>
                        </a:rPr>
                        <a:t>Marne ou Ornain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Espace réservé de la date 3"/>
          <p:cNvSpPr>
            <a:spLocks noGrp="1"/>
          </p:cNvSpPr>
          <p:nvPr>
            <p:ph type="dt" sz="half" idx="2"/>
          </p:nvPr>
        </p:nvSpPr>
        <p:spPr/>
        <p:txBody>
          <a:bodyPr/>
          <a:lstStyle/>
          <a:p>
            <a:fld id="{50702134-AF3E-4A0A-BF4C-F24A4D5A4FA1}" type="datetime1">
              <a:rPr lang="fr-FR" smtClean="0"/>
              <a:t>31/05/2018</a:t>
            </a:fld>
            <a:endParaRPr lang="fr-FR" dirty="0"/>
          </a:p>
        </p:txBody>
      </p:sp>
      <p:sp>
        <p:nvSpPr>
          <p:cNvPr id="6" name="Espace réservé du pied de page 5"/>
          <p:cNvSpPr>
            <a:spLocks noGrp="1"/>
          </p:cNvSpPr>
          <p:nvPr>
            <p:ph type="ftr" sz="quarter" idx="3"/>
          </p:nvPr>
        </p:nvSpPr>
        <p:spPr/>
        <p:txBody>
          <a:bodyPr/>
          <a:lstStyle/>
          <a:p>
            <a:pPr algn="ctr"/>
            <a:r>
              <a:rPr lang="fr-FR" smtClean="0"/>
              <a:t>CMHM/IT/18-0029</a:t>
            </a:r>
            <a:endParaRPr lang="fr-FR" dirty="0"/>
          </a:p>
        </p:txBody>
      </p:sp>
      <p:graphicFrame>
        <p:nvGraphicFramePr>
          <p:cNvPr id="13" name="Tableau 12"/>
          <p:cNvGraphicFramePr>
            <a:graphicFrameLocks noGrp="1"/>
          </p:cNvGraphicFramePr>
          <p:nvPr>
            <p:extLst>
              <p:ext uri="{D42A27DB-BD31-4B8C-83A1-F6EECF244321}">
                <p14:modId xmlns:p14="http://schemas.microsoft.com/office/powerpoint/2010/main" val="2959246982"/>
              </p:ext>
            </p:extLst>
          </p:nvPr>
        </p:nvGraphicFramePr>
        <p:xfrm>
          <a:off x="611560" y="3140968"/>
          <a:ext cx="7704856" cy="2560320"/>
        </p:xfrm>
        <a:graphic>
          <a:graphicData uri="http://schemas.openxmlformats.org/drawingml/2006/table">
            <a:tbl>
              <a:tblPr firstRow="1" bandRow="1">
                <a:tableStyleId>{5C22544A-7EE6-4342-B048-85BDC9FD1C3A}</a:tableStyleId>
              </a:tblPr>
              <a:tblGrid>
                <a:gridCol w="3852428">
                  <a:extLst>
                    <a:ext uri="{9D8B030D-6E8A-4147-A177-3AD203B41FA5}">
                      <a16:colId xmlns:a16="http://schemas.microsoft.com/office/drawing/2014/main" val="20000"/>
                    </a:ext>
                  </a:extLst>
                </a:gridCol>
                <a:gridCol w="3852428">
                  <a:extLst>
                    <a:ext uri="{9D8B030D-6E8A-4147-A177-3AD203B41FA5}">
                      <a16:colId xmlns:a16="http://schemas.microsoft.com/office/drawing/2014/main" val="20001"/>
                    </a:ext>
                  </a:extLst>
                </a:gridCol>
              </a:tblGrid>
              <a:tr h="2448272">
                <a:tc>
                  <a:txBody>
                    <a:bodyPr/>
                    <a:lstStyle/>
                    <a:p>
                      <a:pPr marL="285750" indent="-285750">
                        <a:buFont typeface="Arial" panose="020B0604020202020204" pitchFamily="34" charset="0"/>
                        <a:buChar char="•"/>
                      </a:pPr>
                      <a:r>
                        <a:rPr lang="fr-FR" dirty="0" smtClean="0"/>
                        <a:t>Solution technique</a:t>
                      </a:r>
                      <a:r>
                        <a:rPr lang="fr-FR" baseline="0" dirty="0" smtClean="0"/>
                        <a:t> éprouvée</a:t>
                      </a:r>
                    </a:p>
                    <a:p>
                      <a:pPr marL="285750" indent="-285750">
                        <a:buFont typeface="Arial" panose="020B0604020202020204" pitchFamily="34" charset="0"/>
                        <a:buChar char="•"/>
                      </a:pPr>
                      <a:r>
                        <a:rPr lang="fr-FR" baseline="0" dirty="0" smtClean="0"/>
                        <a:t>Ecrêtage des fortes pluies</a:t>
                      </a:r>
                    </a:p>
                    <a:p>
                      <a:pPr marL="285750" indent="-285750">
                        <a:buFont typeface="Arial" panose="020B0604020202020204" pitchFamily="34" charset="0"/>
                        <a:buChar char="•"/>
                      </a:pPr>
                      <a:r>
                        <a:rPr lang="fr-FR" baseline="0" dirty="0" smtClean="0"/>
                        <a:t>Biodiversité : pas d’incidence sur les exutoires</a:t>
                      </a:r>
                    </a:p>
                    <a:p>
                      <a:pPr marL="0" indent="0">
                        <a:buFont typeface="Arial" panose="020B0604020202020204" pitchFamily="34" charset="0"/>
                        <a:buNone/>
                      </a:pPr>
                      <a:endParaRPr lang="fr-FR" dirty="0"/>
                    </a:p>
                  </a:txBody>
                  <a:tcPr/>
                </a:tc>
                <a:tc>
                  <a:txBody>
                    <a:bodyPr/>
                    <a:lstStyle/>
                    <a:p>
                      <a:pPr marL="285750" indent="-285750">
                        <a:buFont typeface="Arial" panose="020B0604020202020204" pitchFamily="34" charset="0"/>
                        <a:buChar char="•"/>
                      </a:pPr>
                      <a:r>
                        <a:rPr lang="fr-FR" dirty="0" smtClean="0"/>
                        <a:t>Restitution partielle des eaux pluviales au bassin versant</a:t>
                      </a:r>
                    </a:p>
                    <a:p>
                      <a:pPr marL="285750" indent="-285750">
                        <a:buFont typeface="Arial" panose="020B0604020202020204" pitchFamily="34" charset="0"/>
                        <a:buChar char="•"/>
                      </a:pPr>
                      <a:r>
                        <a:rPr lang="fr-FR" dirty="0" smtClean="0"/>
                        <a:t>Importantes</a:t>
                      </a:r>
                      <a:r>
                        <a:rPr lang="fr-FR" baseline="0" dirty="0" smtClean="0"/>
                        <a:t> c</a:t>
                      </a:r>
                      <a:r>
                        <a:rPr lang="fr-FR" dirty="0" smtClean="0"/>
                        <a:t>analisations traversant le territoire</a:t>
                      </a:r>
                    </a:p>
                    <a:p>
                      <a:pPr marL="285750" indent="-285750">
                        <a:buFont typeface="Arial" panose="020B0604020202020204" pitchFamily="34" charset="0"/>
                        <a:buChar char="•"/>
                      </a:pPr>
                      <a:r>
                        <a:rPr lang="fr-FR" dirty="0" smtClean="0"/>
                        <a:t>Stations</a:t>
                      </a:r>
                      <a:r>
                        <a:rPr lang="fr-FR" baseline="0" dirty="0" smtClean="0"/>
                        <a:t> de relevage sur le parcours des canalisations</a:t>
                      </a:r>
                    </a:p>
                    <a:p>
                      <a:pPr marL="285750" indent="-285750">
                        <a:buFont typeface="Arial" panose="020B0604020202020204" pitchFamily="34" charset="0"/>
                        <a:buChar char="•"/>
                      </a:pPr>
                      <a:r>
                        <a:rPr lang="fr-FR" dirty="0" smtClean="0"/>
                        <a:t>Impact carbone des pompes de relevage</a:t>
                      </a:r>
                    </a:p>
                    <a:p>
                      <a:endParaRPr lang="fr-FR" dirty="0"/>
                    </a:p>
                  </a:txBody>
                  <a:tcPr>
                    <a:solidFill>
                      <a:srgbClr val="FF0000"/>
                    </a:solidFill>
                  </a:tcPr>
                </a:tc>
                <a:extLst>
                  <a:ext uri="{0D108BD9-81ED-4DB2-BD59-A6C34878D82A}">
                    <a16:rowId xmlns:a16="http://schemas.microsoft.com/office/drawing/2014/main" val="10000"/>
                  </a:ext>
                </a:extLst>
              </a:tr>
            </a:tbl>
          </a:graphicData>
        </a:graphic>
      </p:graphicFrame>
      <p:sp>
        <p:nvSpPr>
          <p:cNvPr id="3" name="Espace réservé du numéro de diapositive 2"/>
          <p:cNvSpPr>
            <a:spLocks noGrp="1"/>
          </p:cNvSpPr>
          <p:nvPr>
            <p:ph type="sldNum" sz="quarter" idx="4"/>
          </p:nvPr>
        </p:nvSpPr>
        <p:spPr/>
        <p:txBody>
          <a:bodyPr/>
          <a:lstStyle/>
          <a:p>
            <a:fld id="{3F31099B-3674-415A-8495-B5B94815B494}" type="slidenum">
              <a:rPr lang="fr-FR" smtClean="0"/>
              <a:pPr/>
              <a:t>43</a:t>
            </a:fld>
            <a:endParaRPr lang="fr-FR" dirty="0"/>
          </a:p>
        </p:txBody>
      </p:sp>
    </p:spTree>
    <p:extLst>
      <p:ext uri="{BB962C8B-B14F-4D97-AF65-F5344CB8AC3E}">
        <p14:creationId xmlns:p14="http://schemas.microsoft.com/office/powerpoint/2010/main" val="1811411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normAutofit/>
          </a:bodyPr>
          <a:lstStyle/>
          <a:p>
            <a:r>
              <a:rPr lang="fr-FR" dirty="0" smtClean="0"/>
              <a:t>Le </a:t>
            </a:r>
            <a:r>
              <a:rPr lang="fr-FR" dirty="0"/>
              <a:t>projet </a:t>
            </a:r>
            <a:r>
              <a:rPr lang="fr-FR" dirty="0" err="1"/>
              <a:t>Cigéo</a:t>
            </a:r>
            <a:r>
              <a:rPr lang="fr-FR" dirty="0"/>
              <a:t> </a:t>
            </a:r>
            <a:r>
              <a:rPr lang="fr-FR" dirty="0" smtClean="0"/>
              <a:t>à terminaison : vue générale </a:t>
            </a:r>
            <a:endParaRPr lang="fr-FR" dirty="0"/>
          </a:p>
        </p:txBody>
      </p:sp>
      <p:sp>
        <p:nvSpPr>
          <p:cNvPr id="3" name="Espace réservé du contenu 2"/>
          <p:cNvSpPr>
            <a:spLocks noGrp="1"/>
          </p:cNvSpPr>
          <p:nvPr>
            <p:ph idx="1"/>
          </p:nvPr>
        </p:nvSpPr>
        <p:spPr/>
        <p:txBody>
          <a:bodyPr/>
          <a:lstStyle/>
          <a:p>
            <a:endParaRPr lang="fr-FR" dirty="0" smtClean="0"/>
          </a:p>
          <a:p>
            <a:r>
              <a:rPr lang="fr-FR" dirty="0" smtClean="0"/>
              <a:t> </a:t>
            </a:r>
            <a:endParaRPr lang="fr-FR" dirty="0"/>
          </a:p>
        </p:txBody>
      </p:sp>
      <p:sp>
        <p:nvSpPr>
          <p:cNvPr id="4" name="Espace réservé du numéro de diapositive 3"/>
          <p:cNvSpPr>
            <a:spLocks noGrp="1"/>
          </p:cNvSpPr>
          <p:nvPr>
            <p:ph type="sldNum" sz="quarter" idx="4"/>
          </p:nvPr>
        </p:nvSpPr>
        <p:spPr/>
        <p:txBody>
          <a:bodyPr/>
          <a:lstStyle/>
          <a:p>
            <a:fld id="{3F31099B-3674-415A-8495-B5B94815B494}" type="slidenum">
              <a:rPr lang="fr-FR" smtClean="0"/>
              <a:pPr/>
              <a:t>5</a:t>
            </a:fld>
            <a:endParaRPr lang="fr-FR" dirty="0"/>
          </a:p>
        </p:txBody>
      </p:sp>
      <p:sp>
        <p:nvSpPr>
          <p:cNvPr id="5" name="Espace réservé du pied de page 4"/>
          <p:cNvSpPr>
            <a:spLocks noGrp="1"/>
          </p:cNvSpPr>
          <p:nvPr>
            <p:ph type="ftr" sz="quarter" idx="3"/>
          </p:nvPr>
        </p:nvSpPr>
        <p:spPr/>
        <p:txBody>
          <a:bodyPr/>
          <a:lstStyle/>
          <a:p>
            <a:endParaRPr lang="fr-FR" dirty="0"/>
          </a:p>
        </p:txBody>
      </p:sp>
      <p:sp>
        <p:nvSpPr>
          <p:cNvPr id="6" name="Espace réservé du contenu 6"/>
          <p:cNvSpPr txBox="1">
            <a:spLocks/>
          </p:cNvSpPr>
          <p:nvPr/>
        </p:nvSpPr>
        <p:spPr>
          <a:xfrm>
            <a:off x="107505" y="1268413"/>
            <a:ext cx="8943636" cy="4857751"/>
          </a:xfrm>
          <a:prstGeom prst="rect">
            <a:avLst/>
          </a:prstGeom>
        </p:spPr>
        <p:txBody>
          <a:bodyPr vert="horz" lIns="91440" tIns="45720" rIns="91440" bIns="45720" rtlCol="0">
            <a:normAutofit/>
          </a:bodyPr>
          <a:lstStyle>
            <a:lvl1pPr marL="0" indent="0" algn="l" defTabSz="914400" rtl="0" eaLnBrk="1" latinLnBrk="0" hangingPunct="1">
              <a:spcBef>
                <a:spcPts val="1800"/>
              </a:spcBef>
              <a:spcAft>
                <a:spcPts val="0"/>
              </a:spcAft>
              <a:buFont typeface="Arial" pitchFamily="34" charset="0"/>
              <a:buNone/>
              <a:defRPr sz="2000" b="1" kern="1200">
                <a:solidFill>
                  <a:srgbClr val="003B8E"/>
                </a:solidFill>
                <a:latin typeface="Lucida Sans" pitchFamily="34" charset="0"/>
                <a:ea typeface="+mn-ea"/>
                <a:cs typeface="+mn-cs"/>
              </a:defRPr>
            </a:lvl1pPr>
            <a:lvl2pPr marL="363538" indent="-284400" algn="l" defTabSz="914400" rtl="0" eaLnBrk="1" latinLnBrk="0" hangingPunct="1">
              <a:spcBef>
                <a:spcPts val="600"/>
              </a:spcBef>
              <a:buSzPct val="100000"/>
              <a:buFontTx/>
              <a:buBlip>
                <a:blip r:embed="rId2"/>
              </a:buBlip>
              <a:defRPr sz="1800" kern="1200" baseline="0">
                <a:solidFill>
                  <a:srgbClr val="C40098"/>
                </a:solidFill>
                <a:latin typeface="Lucida Sans" pitchFamily="34" charset="0"/>
                <a:ea typeface="+mn-ea"/>
                <a:cs typeface="+mn-cs"/>
              </a:defRPr>
            </a:lvl2pPr>
            <a:lvl3pPr marL="804863" indent="-266400" algn="l" defTabSz="914400" rtl="0" eaLnBrk="1" latinLnBrk="0" hangingPunct="1">
              <a:spcBef>
                <a:spcPts val="400"/>
              </a:spcBef>
              <a:buSzPct val="85000"/>
              <a:buFontTx/>
              <a:buBlip>
                <a:blip r:embed="rId3"/>
              </a:buBlip>
              <a:defRPr sz="1700" kern="1200">
                <a:solidFill>
                  <a:srgbClr val="33892D"/>
                </a:solidFill>
                <a:latin typeface="Lucida Sans" pitchFamily="34" charset="0"/>
                <a:ea typeface="+mn-ea"/>
                <a:cs typeface="+mn-cs"/>
              </a:defRPr>
            </a:lvl3pPr>
            <a:lvl4pPr marL="1528763" indent="-188913" algn="l" defTabSz="914400" rtl="0" eaLnBrk="1" latinLnBrk="0" hangingPunct="1">
              <a:spcBef>
                <a:spcPts val="300"/>
              </a:spcBef>
              <a:buSzPct val="80000"/>
              <a:buFontTx/>
              <a:buBlip>
                <a:blip r:embed="rId4"/>
              </a:buBlip>
              <a:defRPr sz="1600" b="0" i="0" kern="1200" baseline="0">
                <a:solidFill>
                  <a:srgbClr val="F39900"/>
                </a:solidFill>
                <a:latin typeface="Lucida Sans" pitchFamily="34" charset="0"/>
                <a:ea typeface="+mn-ea"/>
                <a:cs typeface="+mn-cs"/>
              </a:defRPr>
            </a:lvl4pPr>
            <a:lvl5pPr marL="2057400" indent="-158400" algn="l" defTabSz="914400" rtl="0" eaLnBrk="1" latinLnBrk="0" hangingPunct="1">
              <a:spcBef>
                <a:spcPct val="20000"/>
              </a:spcBef>
              <a:buFont typeface="Arial" pitchFamily="34" charset="0"/>
              <a:buChar char="»"/>
              <a:defRPr sz="1400" i="1" kern="1200">
                <a:solidFill>
                  <a:schemeClr val="tx1"/>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dirty="0"/>
          </a:p>
        </p:txBody>
      </p:sp>
      <p:sp>
        <p:nvSpPr>
          <p:cNvPr id="7" name="Espace réservé du contenu 6"/>
          <p:cNvSpPr txBox="1">
            <a:spLocks/>
          </p:cNvSpPr>
          <p:nvPr/>
        </p:nvSpPr>
        <p:spPr>
          <a:xfrm>
            <a:off x="200364" y="1116282"/>
            <a:ext cx="8943636" cy="496019"/>
          </a:xfrm>
          <a:prstGeom prst="rect">
            <a:avLst/>
          </a:prstGeom>
        </p:spPr>
        <p:txBody>
          <a:bodyPr vert="horz" lIns="91440" tIns="45720" rIns="91440" bIns="45720" rtlCol="0">
            <a:normAutofit/>
          </a:bodyPr>
          <a:lstStyle>
            <a:lvl1pPr marL="0" indent="0" algn="l" defTabSz="914400" rtl="0" eaLnBrk="1" latinLnBrk="0" hangingPunct="1">
              <a:spcBef>
                <a:spcPts val="1800"/>
              </a:spcBef>
              <a:spcAft>
                <a:spcPts val="0"/>
              </a:spcAft>
              <a:buFont typeface="Arial" pitchFamily="34" charset="0"/>
              <a:buNone/>
              <a:defRPr sz="2000" b="1" kern="1200">
                <a:solidFill>
                  <a:srgbClr val="003B8E"/>
                </a:solidFill>
                <a:latin typeface="Lucida Sans" pitchFamily="34" charset="0"/>
                <a:ea typeface="+mn-ea"/>
                <a:cs typeface="+mn-cs"/>
              </a:defRPr>
            </a:lvl1pPr>
            <a:lvl2pPr marL="363538" indent="-284400" algn="l" defTabSz="914400" rtl="0" eaLnBrk="1" latinLnBrk="0" hangingPunct="1">
              <a:spcBef>
                <a:spcPts val="600"/>
              </a:spcBef>
              <a:buSzPct val="100000"/>
              <a:buFontTx/>
              <a:buBlip>
                <a:blip r:embed="rId2"/>
              </a:buBlip>
              <a:defRPr sz="1800" kern="1200" baseline="0">
                <a:solidFill>
                  <a:srgbClr val="C40098"/>
                </a:solidFill>
                <a:latin typeface="Lucida Sans" pitchFamily="34" charset="0"/>
                <a:ea typeface="+mn-ea"/>
                <a:cs typeface="+mn-cs"/>
              </a:defRPr>
            </a:lvl2pPr>
            <a:lvl3pPr marL="804863" indent="-266400" algn="l" defTabSz="914400" rtl="0" eaLnBrk="1" latinLnBrk="0" hangingPunct="1">
              <a:spcBef>
                <a:spcPts val="400"/>
              </a:spcBef>
              <a:buSzPct val="85000"/>
              <a:buFontTx/>
              <a:buBlip>
                <a:blip r:embed="rId3"/>
              </a:buBlip>
              <a:defRPr sz="1700" kern="1200">
                <a:solidFill>
                  <a:srgbClr val="33892D"/>
                </a:solidFill>
                <a:latin typeface="Lucida Sans" pitchFamily="34" charset="0"/>
                <a:ea typeface="+mn-ea"/>
                <a:cs typeface="+mn-cs"/>
              </a:defRPr>
            </a:lvl3pPr>
            <a:lvl4pPr marL="1528763" indent="-188913" algn="l" defTabSz="914400" rtl="0" eaLnBrk="1" latinLnBrk="0" hangingPunct="1">
              <a:spcBef>
                <a:spcPts val="300"/>
              </a:spcBef>
              <a:buSzPct val="80000"/>
              <a:buFontTx/>
              <a:buBlip>
                <a:blip r:embed="rId4"/>
              </a:buBlip>
              <a:defRPr sz="1600" b="0" i="0" kern="1200" baseline="0">
                <a:solidFill>
                  <a:srgbClr val="F39900"/>
                </a:solidFill>
                <a:latin typeface="Lucida Sans" pitchFamily="34" charset="0"/>
                <a:ea typeface="+mn-ea"/>
                <a:cs typeface="+mn-cs"/>
              </a:defRPr>
            </a:lvl4pPr>
            <a:lvl5pPr marL="2057400" indent="-158400" algn="l" defTabSz="914400" rtl="0" eaLnBrk="1" latinLnBrk="0" hangingPunct="1">
              <a:spcBef>
                <a:spcPct val="20000"/>
              </a:spcBef>
              <a:buFont typeface="Arial" pitchFamily="34" charset="0"/>
              <a:buChar char="»"/>
              <a:defRPr sz="1400" i="1" kern="1200">
                <a:solidFill>
                  <a:schemeClr val="tx1"/>
                </a:solidFill>
                <a:latin typeface="Lucida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Wingdings" panose="05000000000000000000" pitchFamily="2" charset="2"/>
              <a:buChar char="v"/>
            </a:pPr>
            <a:r>
              <a:rPr lang="fr-FR" dirty="0" smtClean="0">
                <a:solidFill>
                  <a:srgbClr val="C40098"/>
                </a:solidFill>
              </a:rPr>
              <a:t>Vue 3D des installations de </a:t>
            </a:r>
            <a:r>
              <a:rPr lang="fr-FR" dirty="0" err="1" smtClean="0">
                <a:solidFill>
                  <a:srgbClr val="C40098"/>
                </a:solidFill>
              </a:rPr>
              <a:t>Cigéo</a:t>
            </a:r>
            <a:r>
              <a:rPr lang="fr-FR" dirty="0" smtClean="0">
                <a:solidFill>
                  <a:srgbClr val="C40098"/>
                </a:solidFill>
              </a:rPr>
              <a:t> à terminaison</a:t>
            </a:r>
            <a:endParaRPr lang="fr-FR" dirty="0">
              <a:solidFill>
                <a:srgbClr val="C40098"/>
              </a:solidFill>
            </a:endParaRPr>
          </a:p>
        </p:txBody>
      </p:sp>
      <p:pic>
        <p:nvPicPr>
          <p:cNvPr id="9" name="Picture 2" descr="I:\Metiers\COMMUNICATION_MHM_PRESENTATIONS\PPT présentation gabarit\IMG hisoire DR\Coupe_horizontale_DEF.jpg"/>
          <p:cNvPicPr>
            <a:picLocks noChangeAspect="1" noChangeArrowheads="1"/>
          </p:cNvPicPr>
          <p:nvPr/>
        </p:nvPicPr>
        <p:blipFill rotWithShape="1">
          <a:blip r:embed="rId5">
            <a:extLst>
              <a:ext uri="{28A0092B-C50C-407E-A947-70E740481C1C}">
                <a14:useLocalDpi xmlns:a14="http://schemas.microsoft.com/office/drawing/2010/main" val="0"/>
              </a:ext>
            </a:extLst>
          </a:blip>
          <a:srcRect t="16628" b="3328"/>
          <a:stretch/>
        </p:blipFill>
        <p:spPr bwMode="auto">
          <a:xfrm>
            <a:off x="755576" y="1629354"/>
            <a:ext cx="7757592" cy="439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227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900" dirty="0" smtClean="0"/>
              <a:t>La zone travaux et des puits</a:t>
            </a:r>
            <a:endParaRPr lang="fr-FR" sz="1900" dirty="0"/>
          </a:p>
        </p:txBody>
      </p:sp>
      <p:sp>
        <p:nvSpPr>
          <p:cNvPr id="3" name="Espace réservé de la date 2"/>
          <p:cNvSpPr>
            <a:spLocks noGrp="1"/>
          </p:cNvSpPr>
          <p:nvPr>
            <p:ph type="dt" sz="half" idx="2"/>
          </p:nvPr>
        </p:nvSpPr>
        <p:spPr/>
        <p:txBody>
          <a:bodyPr/>
          <a:lstStyle/>
          <a:p>
            <a:r>
              <a:rPr lang="fr-FR" smtClean="0"/>
              <a:t>11 avril 2018</a:t>
            </a:r>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6</a:t>
            </a:fld>
            <a:endParaRPr lang="fr-FR" dirty="0"/>
          </a:p>
        </p:txBody>
      </p:sp>
      <p:sp>
        <p:nvSpPr>
          <p:cNvPr id="7" name="ZoneTexte 6"/>
          <p:cNvSpPr txBox="1"/>
          <p:nvPr/>
        </p:nvSpPr>
        <p:spPr>
          <a:xfrm>
            <a:off x="914541" y="6525344"/>
            <a:ext cx="1296144" cy="230832"/>
          </a:xfrm>
          <a:prstGeom prst="rect">
            <a:avLst/>
          </a:prstGeom>
          <a:noFill/>
        </p:spPr>
        <p:txBody>
          <a:bodyPr wrap="square" rtlCol="0">
            <a:spAutoFit/>
          </a:bodyPr>
          <a:lstStyle/>
          <a:p>
            <a:r>
              <a:rPr lang="fr-FR" sz="900" dirty="0" smtClean="0">
                <a:solidFill>
                  <a:schemeClr val="tx2"/>
                </a:solidFill>
              </a:rPr>
              <a:t>CMHM/IT/18-0034</a:t>
            </a:r>
          </a:p>
        </p:txBody>
      </p:sp>
      <p:pic>
        <p:nvPicPr>
          <p:cNvPr id="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540" y="1182392"/>
            <a:ext cx="7545891" cy="476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55576" y="4365104"/>
            <a:ext cx="3024336" cy="1656184"/>
          </a:xfrm>
          <a:prstGeom prst="rect">
            <a:avLst/>
          </a:prstGeom>
          <a:solidFill>
            <a:schemeClr val="bg1"/>
          </a:solidFill>
          <a:ln>
            <a:solidFill>
              <a:srgbClr val="00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rgbClr val="003B8E"/>
                </a:solidFill>
              </a:rPr>
              <a:t>5 puits </a:t>
            </a:r>
            <a:r>
              <a:rPr lang="fr-FR" sz="1600" dirty="0">
                <a:solidFill>
                  <a:srgbClr val="003B8E"/>
                </a:solidFill>
              </a:rPr>
              <a:t>dédiés au transfert du personnel, des matériaux et à l’extraction d’air</a:t>
            </a:r>
          </a:p>
          <a:p>
            <a:endParaRPr lang="fr-FR" sz="1600" dirty="0">
              <a:solidFill>
                <a:srgbClr val="003B8E"/>
              </a:solidFill>
            </a:endParaRPr>
          </a:p>
          <a:p>
            <a:r>
              <a:rPr lang="fr-FR" sz="1600" dirty="0">
                <a:solidFill>
                  <a:srgbClr val="003B8E"/>
                </a:solidFill>
              </a:rPr>
              <a:t>Surface de la zone : </a:t>
            </a:r>
          </a:p>
          <a:p>
            <a:r>
              <a:rPr lang="fr-FR" sz="1600" dirty="0">
                <a:solidFill>
                  <a:srgbClr val="003B8E"/>
                </a:solidFill>
              </a:rPr>
              <a:t>90 ha + 180 ha de verses</a:t>
            </a:r>
          </a:p>
        </p:txBody>
      </p:sp>
    </p:spTree>
    <p:extLst>
      <p:ext uri="{BB962C8B-B14F-4D97-AF65-F5344CB8AC3E}">
        <p14:creationId xmlns:p14="http://schemas.microsoft.com/office/powerpoint/2010/main" val="1012535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79" y="71414"/>
            <a:ext cx="7429521" cy="714380"/>
          </a:xfrm>
        </p:spPr>
        <p:txBody>
          <a:bodyPr>
            <a:noAutofit/>
          </a:bodyPr>
          <a:lstStyle/>
          <a:p>
            <a:r>
              <a:rPr lang="fr-FR" sz="1900" dirty="0" smtClean="0"/>
              <a:t>La zone de réception, contrôle et préparation des colis</a:t>
            </a:r>
            <a:endParaRPr lang="fr-FR" sz="1900" dirty="0"/>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1196752"/>
            <a:ext cx="8593082" cy="4644561"/>
          </a:xfrm>
          <a:prstGeom prst="rect">
            <a:avLst/>
          </a:prstGeom>
        </p:spPr>
      </p:pic>
      <p:sp>
        <p:nvSpPr>
          <p:cNvPr id="8" name="Rectangle 7"/>
          <p:cNvSpPr/>
          <p:nvPr/>
        </p:nvSpPr>
        <p:spPr>
          <a:xfrm>
            <a:off x="251520" y="4329145"/>
            <a:ext cx="3096344" cy="1512168"/>
          </a:xfrm>
          <a:prstGeom prst="rect">
            <a:avLst/>
          </a:prstGeom>
          <a:solidFill>
            <a:schemeClr val="bg1"/>
          </a:solidFill>
          <a:ln>
            <a:solidFill>
              <a:srgbClr val="003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rgbClr val="003B8E"/>
                </a:solidFill>
              </a:rPr>
              <a:t>2 descenderies </a:t>
            </a:r>
            <a:r>
              <a:rPr lang="fr-FR" sz="1600" dirty="0">
                <a:solidFill>
                  <a:srgbClr val="003B8E"/>
                </a:solidFill>
              </a:rPr>
              <a:t>: </a:t>
            </a:r>
          </a:p>
          <a:p>
            <a:pPr marL="171450" indent="-171450">
              <a:buFont typeface="Arial" panose="020B0604020202020204" pitchFamily="34" charset="0"/>
              <a:buChar char="•"/>
            </a:pPr>
            <a:r>
              <a:rPr lang="fr-FR" sz="1600" dirty="0">
                <a:solidFill>
                  <a:srgbClr val="003B8E"/>
                </a:solidFill>
              </a:rPr>
              <a:t>Une descenderie colis </a:t>
            </a:r>
          </a:p>
          <a:p>
            <a:pPr marL="171450" indent="-171450">
              <a:buFont typeface="Arial" panose="020B0604020202020204" pitchFamily="34" charset="0"/>
              <a:buChar char="•"/>
            </a:pPr>
            <a:r>
              <a:rPr lang="fr-FR" sz="1600" dirty="0">
                <a:solidFill>
                  <a:srgbClr val="003B8E"/>
                </a:solidFill>
              </a:rPr>
              <a:t>Une descenderie service</a:t>
            </a:r>
          </a:p>
          <a:p>
            <a:endParaRPr lang="fr-FR" sz="1600" dirty="0">
              <a:solidFill>
                <a:srgbClr val="003B8E"/>
              </a:solidFill>
            </a:endParaRPr>
          </a:p>
          <a:p>
            <a:r>
              <a:rPr lang="fr-FR" sz="1600" dirty="0">
                <a:solidFill>
                  <a:srgbClr val="003B8E"/>
                </a:solidFill>
              </a:rPr>
              <a:t>Surface de la zone : 280 ha </a:t>
            </a:r>
          </a:p>
        </p:txBody>
      </p:sp>
      <p:sp>
        <p:nvSpPr>
          <p:cNvPr id="3" name="Espace réservé de la date 2"/>
          <p:cNvSpPr>
            <a:spLocks noGrp="1"/>
          </p:cNvSpPr>
          <p:nvPr>
            <p:ph type="dt" sz="half" idx="2"/>
          </p:nvPr>
        </p:nvSpPr>
        <p:spPr/>
        <p:txBody>
          <a:bodyPr/>
          <a:lstStyle/>
          <a:p>
            <a:r>
              <a:rPr lang="fr-FR" smtClean="0"/>
              <a:t>11 avril 2018</a:t>
            </a:r>
            <a:endParaRPr lang="fr-FR" dirty="0"/>
          </a:p>
        </p:txBody>
      </p:sp>
      <p:sp>
        <p:nvSpPr>
          <p:cNvPr id="5" name="Espace réservé du numéro de diapositive 4"/>
          <p:cNvSpPr>
            <a:spLocks noGrp="1"/>
          </p:cNvSpPr>
          <p:nvPr>
            <p:ph type="sldNum" sz="quarter" idx="4"/>
          </p:nvPr>
        </p:nvSpPr>
        <p:spPr/>
        <p:txBody>
          <a:bodyPr/>
          <a:lstStyle/>
          <a:p>
            <a:fld id="{3F31099B-3674-415A-8495-B5B94815B494}" type="slidenum">
              <a:rPr lang="fr-FR" smtClean="0"/>
              <a:pPr/>
              <a:t>7</a:t>
            </a:fld>
            <a:endParaRPr lang="fr-FR" dirty="0"/>
          </a:p>
        </p:txBody>
      </p:sp>
      <p:sp>
        <p:nvSpPr>
          <p:cNvPr id="7" name="ZoneTexte 6"/>
          <p:cNvSpPr txBox="1"/>
          <p:nvPr/>
        </p:nvSpPr>
        <p:spPr>
          <a:xfrm>
            <a:off x="914541" y="6525344"/>
            <a:ext cx="1296144" cy="230832"/>
          </a:xfrm>
          <a:prstGeom prst="rect">
            <a:avLst/>
          </a:prstGeom>
          <a:noFill/>
        </p:spPr>
        <p:txBody>
          <a:bodyPr wrap="square" rtlCol="0">
            <a:spAutoFit/>
          </a:bodyPr>
          <a:lstStyle/>
          <a:p>
            <a:r>
              <a:rPr lang="fr-FR" sz="900" dirty="0" smtClean="0">
                <a:solidFill>
                  <a:schemeClr val="tx2"/>
                </a:solidFill>
              </a:rPr>
              <a:t>CMHM/IT/18-0034</a:t>
            </a:r>
          </a:p>
        </p:txBody>
      </p:sp>
    </p:spTree>
    <p:extLst>
      <p:ext uri="{BB962C8B-B14F-4D97-AF65-F5344CB8AC3E}">
        <p14:creationId xmlns:p14="http://schemas.microsoft.com/office/powerpoint/2010/main" val="692603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900" dirty="0" smtClean="0"/>
              <a:t>L’implantation </a:t>
            </a:r>
            <a:r>
              <a:rPr lang="fr-FR" sz="1900" dirty="0"/>
              <a:t>de </a:t>
            </a:r>
            <a:r>
              <a:rPr lang="fr-FR" sz="1900" dirty="0" err="1"/>
              <a:t>Cigéo</a:t>
            </a:r>
            <a:endParaRPr lang="fr-FR" sz="1900" dirty="0"/>
          </a:p>
        </p:txBody>
      </p:sp>
      <p:sp>
        <p:nvSpPr>
          <p:cNvPr id="3" name="Espace réservé de la date 2"/>
          <p:cNvSpPr>
            <a:spLocks noGrp="1"/>
          </p:cNvSpPr>
          <p:nvPr>
            <p:ph type="dt" sz="half" idx="2"/>
          </p:nvPr>
        </p:nvSpPr>
        <p:spPr/>
        <p:txBody>
          <a:bodyPr/>
          <a:lstStyle/>
          <a:p>
            <a:r>
              <a:rPr lang="fr-FR" smtClean="0"/>
              <a:t>11 avril 2018</a:t>
            </a:r>
            <a:endParaRPr lang="fr-F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7544" y="969640"/>
            <a:ext cx="8313495" cy="58772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Espace réservé du numéro de diapositive 3"/>
          <p:cNvSpPr>
            <a:spLocks noGrp="1"/>
          </p:cNvSpPr>
          <p:nvPr>
            <p:ph type="sldNum" sz="quarter" idx="4"/>
          </p:nvPr>
        </p:nvSpPr>
        <p:spPr/>
        <p:txBody>
          <a:bodyPr/>
          <a:lstStyle/>
          <a:p>
            <a:fld id="{3F31099B-3674-415A-8495-B5B94815B494}" type="slidenum">
              <a:rPr lang="fr-FR" smtClean="0"/>
              <a:pPr/>
              <a:t>8</a:t>
            </a:fld>
            <a:endParaRPr lang="fr-FR" dirty="0"/>
          </a:p>
        </p:txBody>
      </p:sp>
    </p:spTree>
    <p:extLst>
      <p:ext uri="{BB962C8B-B14F-4D97-AF65-F5344CB8AC3E}">
        <p14:creationId xmlns:p14="http://schemas.microsoft.com/office/powerpoint/2010/main" val="1511176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Principes de l’atelier</a:t>
            </a:r>
            <a:br>
              <a:rPr lang="fr-FR" dirty="0"/>
            </a:br>
            <a:endParaRPr lang="fr-FR" dirty="0"/>
          </a:p>
        </p:txBody>
      </p:sp>
      <p:sp>
        <p:nvSpPr>
          <p:cNvPr id="4" name="Espace réservé de la date 3"/>
          <p:cNvSpPr>
            <a:spLocks noGrp="1"/>
          </p:cNvSpPr>
          <p:nvPr>
            <p:ph type="dt" sz="half" idx="10"/>
          </p:nvPr>
        </p:nvSpPr>
        <p:spPr/>
        <p:txBody>
          <a:bodyPr/>
          <a:lstStyle/>
          <a:p>
            <a:fld id="{C24322E3-DFE2-47D8-8DE3-8FE6DA775E21}" type="datetime1">
              <a:rPr lang="fr-FR" smtClean="0">
                <a:solidFill>
                  <a:prstClr val="white"/>
                </a:solidFill>
              </a:rPr>
              <a:t>31/05/2018</a:t>
            </a:fld>
            <a:endParaRPr lang="fr-FR" dirty="0">
              <a:solidFill>
                <a:prstClr val="white"/>
              </a:solidFill>
            </a:endParaRPr>
          </a:p>
        </p:txBody>
      </p:sp>
      <p:sp>
        <p:nvSpPr>
          <p:cNvPr id="2" name="Espace réservé du numéro de diapositive 1"/>
          <p:cNvSpPr>
            <a:spLocks noGrp="1"/>
          </p:cNvSpPr>
          <p:nvPr>
            <p:ph type="sldNum" sz="quarter" idx="12"/>
          </p:nvPr>
        </p:nvSpPr>
        <p:spPr/>
        <p:txBody>
          <a:bodyPr/>
          <a:lstStyle/>
          <a:p>
            <a:fld id="{3F31099B-3674-415A-8495-B5B94815B494}" type="slidenum">
              <a:rPr lang="fr-FR" smtClean="0">
                <a:solidFill>
                  <a:prstClr val="white"/>
                </a:solidFill>
              </a:rPr>
              <a:pPr/>
              <a:t>9</a:t>
            </a:fld>
            <a:endParaRPr lang="fr-FR" dirty="0">
              <a:solidFill>
                <a:prstClr val="white"/>
              </a:solidFill>
            </a:endParaRPr>
          </a:p>
        </p:txBody>
      </p:sp>
      <p:sp>
        <p:nvSpPr>
          <p:cNvPr id="6" name="Espace réservé du pied de page 5"/>
          <p:cNvSpPr>
            <a:spLocks noGrp="1"/>
          </p:cNvSpPr>
          <p:nvPr>
            <p:ph type="ftr" sz="quarter" idx="3"/>
          </p:nvPr>
        </p:nvSpPr>
        <p:spPr/>
        <p:txBody>
          <a:bodyPr/>
          <a:lstStyle/>
          <a:p>
            <a:r>
              <a:rPr lang="fr-FR" smtClean="0">
                <a:solidFill>
                  <a:prstClr val="white"/>
                </a:solidFill>
              </a:rPr>
              <a:t>CMHM/IT/18-0029</a:t>
            </a:r>
            <a:endParaRPr lang="fr-FR" dirty="0" smtClean="0">
              <a:solidFill>
                <a:prstClr val="white"/>
              </a:solidFill>
            </a:endParaRPr>
          </a:p>
        </p:txBody>
      </p:sp>
    </p:spTree>
    <p:extLst>
      <p:ext uri="{BB962C8B-B14F-4D97-AF65-F5344CB8AC3E}">
        <p14:creationId xmlns:p14="http://schemas.microsoft.com/office/powerpoint/2010/main" val="1444376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345-C-PrésentationInstitutionnelle">
  <a:themeElements>
    <a:clrScheme name="Andra">
      <a:dk1>
        <a:sysClr val="windowText" lastClr="000000"/>
      </a:dk1>
      <a:lt1>
        <a:sysClr val="window" lastClr="FFFFFF"/>
      </a:lt1>
      <a:dk2>
        <a:srgbClr val="003B8E"/>
      </a:dk2>
      <a:lt2>
        <a:srgbClr val="FFFFFF"/>
      </a:lt2>
      <a:accent1>
        <a:srgbClr val="33892D"/>
      </a:accent1>
      <a:accent2>
        <a:srgbClr val="C40098"/>
      </a:accent2>
      <a:accent3>
        <a:srgbClr val="61B4E8"/>
      </a:accent3>
      <a:accent4>
        <a:srgbClr val="E20528"/>
      </a:accent4>
      <a:accent5>
        <a:srgbClr val="C40098"/>
      </a:accent5>
      <a:accent6>
        <a:srgbClr val="948683"/>
      </a:accent6>
      <a:hlink>
        <a:srgbClr val="003B8E"/>
      </a:hlink>
      <a:folHlink>
        <a:srgbClr val="C40098"/>
      </a:folHlink>
    </a:clrScheme>
    <a:fontScheme name="Andra">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B8E"/>
        </a:solidFill>
        <a:ln>
          <a:solidFill>
            <a:srgbClr val="003B8E"/>
          </a:solid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03B8E"/>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rgbClr val="003B8E"/>
            </a:solidFill>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12463</TotalTime>
  <Words>2692</Words>
  <Application>Microsoft Office PowerPoint</Application>
  <PresentationFormat>Affichage à l'écran (4:3)</PresentationFormat>
  <Paragraphs>645</Paragraphs>
  <Slides>43</Slides>
  <Notes>12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43</vt:i4>
      </vt:variant>
    </vt:vector>
  </HeadingPairs>
  <TitlesOfParts>
    <vt:vector size="50" baseType="lpstr">
      <vt:lpstr>Arial</vt:lpstr>
      <vt:lpstr>Calibri</vt:lpstr>
      <vt:lpstr>Lucida Sans</vt:lpstr>
      <vt:lpstr>Lucida Sans Unicode</vt:lpstr>
      <vt:lpstr>Times New Roman</vt:lpstr>
      <vt:lpstr>Wingdings</vt:lpstr>
      <vt:lpstr>345-C-PrésentationInstitutionnelle</vt:lpstr>
      <vt:lpstr>Cycle de l’eau</vt:lpstr>
      <vt:lpstr>Sommaire</vt:lpstr>
      <vt:lpstr>Le projet Cigéo et la feuille de route concertation, quelques rappels</vt:lpstr>
      <vt:lpstr>Une nouvelle phase de concertation sur l’insertion environnementale et territoriale du projet</vt:lpstr>
      <vt:lpstr>Le projet Cigéo à terminaison : vue générale </vt:lpstr>
      <vt:lpstr>La zone travaux et des puits</vt:lpstr>
      <vt:lpstr>La zone de réception, contrôle et préparation des colis</vt:lpstr>
      <vt:lpstr>L’implantation de Cigéo</vt:lpstr>
      <vt:lpstr>Principes de l’atelier </vt:lpstr>
      <vt:lpstr>Organisation de l’atelier « effluents de la zone puits »</vt:lpstr>
      <vt:lpstr>Retour sur les échanges de la rencontre  du 11 avril 2018 </vt:lpstr>
      <vt:lpstr>Présentation du 11 avril : Les rejets de la Zone Puits</vt:lpstr>
      <vt:lpstr>Présentation du 11 avril : Les rejets de la Zone Descenderies</vt:lpstr>
      <vt:lpstr>Objectifs poursuivis par l’Andra</vt:lpstr>
      <vt:lpstr>Principaux questionnements autour de l’alimentation en eau</vt:lpstr>
      <vt:lpstr>Principaux questionnements autour de la question des rejets </vt:lpstr>
      <vt:lpstr>Contexte environnemental : les milieux récepteurs</vt:lpstr>
      <vt:lpstr>Contexte national</vt:lpstr>
      <vt:lpstr>Contexte hydrographique de Cigeo</vt:lpstr>
      <vt:lpstr>La politique de l’EAU</vt:lpstr>
      <vt:lpstr>DCE contexte local du secteur hydrographie Etat Ecologique et objectif 2021-2027</vt:lpstr>
      <vt:lpstr>DCE contexte local du bassin hydrographie Etat Chimique et objectif 2021-2027</vt:lpstr>
      <vt:lpstr>Les moyens de l’Andra pour évaluer l’état des eaux</vt:lpstr>
      <vt:lpstr>Les moyens de l’Andra pour évaluer l’état des eaux</vt:lpstr>
      <vt:lpstr>L’Ormançon</vt:lpstr>
      <vt:lpstr>L’Ornain</vt:lpstr>
      <vt:lpstr>La Marne</vt:lpstr>
      <vt:lpstr>Les objectifs locaux de la DCE</vt:lpstr>
      <vt:lpstr> Les effluents de la Zone Puits</vt:lpstr>
      <vt:lpstr>Principes de gestion des effluents de CIGEO  Zone Puits</vt:lpstr>
      <vt:lpstr>Principes de gestion des effluents ZP de CIGEO –  zones verses, Nord et Sud</vt:lpstr>
      <vt:lpstr>Objectifs quantitatifs des rejets de CIGEO</vt:lpstr>
      <vt:lpstr>Conception des réseaux d’effluents : schéma général de principe</vt:lpstr>
      <vt:lpstr>Gestion des effluents Zone Puits (référence à l’étude)</vt:lpstr>
      <vt:lpstr>Atelier</vt:lpstr>
      <vt:lpstr>Atelier « Rejets de la Zone Puits » </vt:lpstr>
      <vt:lpstr>Effluents de la Zone Puits implantation des rejets vers milieu naturel local (à l’étude)</vt:lpstr>
      <vt:lpstr>Effluents de la Zone Puits implantation des rejets vers la Marne ou l’Ornain (à l’étude)</vt:lpstr>
      <vt:lpstr>Rejets de la Zone Puits : Principales options techniques à l’étude</vt:lpstr>
      <vt:lpstr>Solution A : forces et faiblesses</vt:lpstr>
      <vt:lpstr>Solution B : forces et faiblesses</vt:lpstr>
      <vt:lpstr>Solution C : forces et faiblesses</vt:lpstr>
      <vt:lpstr>Solution D : forces et faiblesses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CARTEGNIE Frédéric</dc:creator>
  <cp:lastModifiedBy>POIROT Eric</cp:lastModifiedBy>
  <cp:revision>233</cp:revision>
  <cp:lastPrinted>2018-04-11T12:58:26Z</cp:lastPrinted>
  <dcterms:created xsi:type="dcterms:W3CDTF">2018-02-26T09:06:21Z</dcterms:created>
  <dcterms:modified xsi:type="dcterms:W3CDTF">2018-05-31T13:10:51Z</dcterms:modified>
</cp:coreProperties>
</file>