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8.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4.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2.xml" ContentType="application/vnd.openxmlformats-officedocument.drawingml.chart+xml"/>
  <Override PartName="/ppt/notesSlides/notesSlide11.xml" ContentType="application/vnd.openxmlformats-officedocument.presentationml.notesSlide+xml"/>
  <Override PartName="/ppt/charts/chart13.xml" ContentType="application/vnd.openxmlformats-officedocument.drawingml.chart+xml"/>
  <Override PartName="/ppt/notesSlides/notesSlide1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charts/chart1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0.xml" ContentType="application/vnd.openxmlformats-officedocument.drawingml.chart+xml"/>
  <Override PartName="/ppt/notesSlides/notesSlide16.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5.xml" ContentType="application/vnd.openxmlformats-officedocument.drawingml.chart+xml"/>
  <Override PartName="/ppt/notesSlides/notesSlide19.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 id="2147483678" r:id="rId4"/>
    <p:sldMasterId id="2147483684" r:id="rId5"/>
    <p:sldMasterId id="2147483690" r:id="rId6"/>
    <p:sldMasterId id="2147483696" r:id="rId7"/>
    <p:sldMasterId id="2147483702" r:id="rId8"/>
    <p:sldMasterId id="2147483721" r:id="rId9"/>
    <p:sldMasterId id="2147483759" r:id="rId10"/>
    <p:sldMasterId id="2147483765" r:id="rId11"/>
    <p:sldMasterId id="2147483900" r:id="rId12"/>
    <p:sldMasterId id="2147483964" r:id="rId13"/>
    <p:sldMasterId id="2147484149" r:id="rId14"/>
    <p:sldMasterId id="2147484155" r:id="rId15"/>
  </p:sldMasterIdLst>
  <p:notesMasterIdLst>
    <p:notesMasterId r:id="rId68"/>
  </p:notesMasterIdLst>
  <p:handoutMasterIdLst>
    <p:handoutMasterId r:id="rId69"/>
  </p:handoutMasterIdLst>
  <p:sldIdLst>
    <p:sldId id="265" r:id="rId16"/>
    <p:sldId id="698" r:id="rId17"/>
    <p:sldId id="725" r:id="rId18"/>
    <p:sldId id="728" r:id="rId19"/>
    <p:sldId id="729" r:id="rId20"/>
    <p:sldId id="730" r:id="rId21"/>
    <p:sldId id="731" r:id="rId22"/>
    <p:sldId id="769" r:id="rId23"/>
    <p:sldId id="691" r:id="rId24"/>
    <p:sldId id="750" r:id="rId25"/>
    <p:sldId id="751" r:id="rId26"/>
    <p:sldId id="752" r:id="rId27"/>
    <p:sldId id="749" r:id="rId28"/>
    <p:sldId id="748" r:id="rId29"/>
    <p:sldId id="672" r:id="rId30"/>
    <p:sldId id="709" r:id="rId31"/>
    <p:sldId id="682" r:id="rId32"/>
    <p:sldId id="654" r:id="rId33"/>
    <p:sldId id="669" r:id="rId34"/>
    <p:sldId id="684" r:id="rId35"/>
    <p:sldId id="686" r:id="rId36"/>
    <p:sldId id="692" r:id="rId37"/>
    <p:sldId id="771" r:id="rId38"/>
    <p:sldId id="693" r:id="rId39"/>
    <p:sldId id="694" r:id="rId40"/>
    <p:sldId id="714" r:id="rId41"/>
    <p:sldId id="695" r:id="rId42"/>
    <p:sldId id="689" r:id="rId43"/>
    <p:sldId id="696" r:id="rId44"/>
    <p:sldId id="690" r:id="rId45"/>
    <p:sldId id="767" r:id="rId46"/>
    <p:sldId id="768" r:id="rId47"/>
    <p:sldId id="699" r:id="rId48"/>
    <p:sldId id="705" r:id="rId49"/>
    <p:sldId id="662" r:id="rId50"/>
    <p:sldId id="708" r:id="rId51"/>
    <p:sldId id="664" r:id="rId52"/>
    <p:sldId id="702" r:id="rId53"/>
    <p:sldId id="676" r:id="rId54"/>
    <p:sldId id="711" r:id="rId55"/>
    <p:sldId id="680" r:id="rId56"/>
    <p:sldId id="675" r:id="rId57"/>
    <p:sldId id="678" r:id="rId58"/>
    <p:sldId id="772" r:id="rId59"/>
    <p:sldId id="773" r:id="rId60"/>
    <p:sldId id="774" r:id="rId61"/>
    <p:sldId id="775" r:id="rId62"/>
    <p:sldId id="776" r:id="rId63"/>
    <p:sldId id="777" r:id="rId64"/>
    <p:sldId id="778" r:id="rId65"/>
    <p:sldId id="779" r:id="rId66"/>
    <p:sldId id="647" r:id="rId67"/>
  </p:sldIdLst>
  <p:sldSz cx="9144000" cy="6858000" type="screen4x3"/>
  <p:notesSz cx="6723063" cy="9853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75A7"/>
    <a:srgbClr val="FF0000"/>
    <a:srgbClr val="FF9933"/>
    <a:srgbClr val="FF9900"/>
    <a:srgbClr val="C46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7527" autoAdjust="0"/>
    <p:restoredTop sz="93000" autoAdjust="0"/>
  </p:normalViewPr>
  <p:slideViewPr>
    <p:cSldViewPr snapToGrid="0">
      <p:cViewPr>
        <p:scale>
          <a:sx n="70" d="100"/>
          <a:sy n="70" d="100"/>
        </p:scale>
        <p:origin x="-810" y="-972"/>
      </p:cViewPr>
      <p:guideLst>
        <p:guide orient="horz" pos="2160"/>
        <p:guide pos="2880"/>
      </p:guideLst>
    </p:cSldViewPr>
  </p:slideViewPr>
  <p:outlineViewPr>
    <p:cViewPr>
      <p:scale>
        <a:sx n="33" d="100"/>
        <a:sy n="33" d="100"/>
      </p:scale>
      <p:origin x="0" y="32406"/>
    </p:cViewPr>
  </p:outlineViewPr>
  <p:notesTextViewPr>
    <p:cViewPr>
      <p:scale>
        <a:sx n="100" d="100"/>
        <a:sy n="100" d="100"/>
      </p:scale>
      <p:origin x="0" y="0"/>
    </p:cViewPr>
  </p:notesTextViewPr>
  <p:sorterViewPr>
    <p:cViewPr>
      <p:scale>
        <a:sx n="50" d="100"/>
        <a:sy n="50" d="100"/>
      </p:scale>
      <p:origin x="0" y="22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Microsoft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Microsoft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Microsoft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838371026313367"/>
          <c:y val="0.38082981725378412"/>
          <c:w val="0.50501342929547854"/>
          <c:h val="0.58708394597873781"/>
        </c:manualLayout>
      </c:layout>
      <c:barChart>
        <c:barDir val="bar"/>
        <c:grouping val="percentStacked"/>
        <c:varyColors val="0"/>
        <c:ser>
          <c:idx val="0"/>
          <c:order val="0"/>
          <c:tx>
            <c:strRef>
              <c:f>Feuil1!$B$1</c:f>
              <c:strCache>
                <c:ptCount val="1"/>
                <c:pt idx="0">
                  <c:v>Vous habitez à proximité de ces centres et vous vous sentez concerné par ce qu’il s’y passe</c:v>
                </c:pt>
              </c:strCache>
            </c:strRef>
          </c:tx>
          <c:spPr>
            <a:solidFill>
              <a:schemeClr val="tx1">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24.9</c:v>
                </c:pt>
                <c:pt idx="1">
                  <c:v>71.599999999999994</c:v>
                </c:pt>
                <c:pt idx="2">
                  <c:v>30.8</c:v>
                </c:pt>
                <c:pt idx="3">
                  <c:v>18.899999999999999</c:v>
                </c:pt>
              </c:numCache>
            </c:numRef>
          </c:val>
        </c:ser>
        <c:ser>
          <c:idx val="1"/>
          <c:order val="1"/>
          <c:tx>
            <c:strRef>
              <c:f>Feuil1!$C$1</c:f>
              <c:strCache>
                <c:ptCount val="1"/>
                <c:pt idx="0">
                  <c:v>Vous habitez à proximité de ces centres, mais vous ne vous sentez pas vraiment concerné par ce qu’il s’y passe</c:v>
                </c:pt>
              </c:strCache>
            </c:strRef>
          </c:tx>
          <c:spPr>
            <a:solidFill>
              <a:schemeClr val="tx1">
                <a:lumMod val="40000"/>
                <a:lumOff val="6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5.7</c:v>
                </c:pt>
                <c:pt idx="1">
                  <c:v>15.8</c:v>
                </c:pt>
                <c:pt idx="2">
                  <c:v>7</c:v>
                </c:pt>
                <c:pt idx="3">
                  <c:v>3.9</c:v>
                </c:pt>
              </c:numCache>
            </c:numRef>
          </c:val>
        </c:ser>
        <c:ser>
          <c:idx val="2"/>
          <c:order val="2"/>
          <c:tx>
            <c:strRef>
              <c:f>Feuil1!$D$1</c:f>
              <c:strCache>
                <c:ptCount val="1"/>
                <c:pt idx="0">
                  <c:v>Vous habitez loin de ces centres, mais vous vous sentez concerné par ce qu’il s’y passe</c:v>
                </c:pt>
              </c:strCache>
            </c:strRef>
          </c:tx>
          <c:spPr>
            <a:solidFill>
              <a:schemeClr val="accent4">
                <a:lumMod val="60000"/>
                <a:lumOff val="4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47.8</c:v>
                </c:pt>
                <c:pt idx="1">
                  <c:v>8.4</c:v>
                </c:pt>
                <c:pt idx="2">
                  <c:v>43.7</c:v>
                </c:pt>
                <c:pt idx="3">
                  <c:v>52.1</c:v>
                </c:pt>
              </c:numCache>
            </c:numRef>
          </c:val>
        </c:ser>
        <c:ser>
          <c:idx val="3"/>
          <c:order val="3"/>
          <c:tx>
            <c:strRef>
              <c:f>Feuil1!$E$1</c:f>
              <c:strCache>
                <c:ptCount val="1"/>
                <c:pt idx="0">
                  <c:v>Vous habitez loin de ces centres et vous ne vous sentez pas concerné par ce qu’il s’y passe</c:v>
                </c:pt>
              </c:strCache>
            </c:strRef>
          </c:tx>
          <c:spPr>
            <a:solidFill>
              <a:schemeClr val="accent4">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Feuil1!$E$2:$E$5</c:f>
              <c:numCache>
                <c:formatCode>General</c:formatCode>
                <c:ptCount val="4"/>
                <c:pt idx="0">
                  <c:v>21</c:v>
                </c:pt>
                <c:pt idx="1">
                  <c:v>4.3</c:v>
                </c:pt>
                <c:pt idx="2">
                  <c:v>17.8</c:v>
                </c:pt>
                <c:pt idx="3">
                  <c:v>25.1</c:v>
                </c:pt>
              </c:numCache>
            </c:numRef>
          </c:val>
        </c:ser>
        <c:dLbls>
          <c:showLegendKey val="0"/>
          <c:showVal val="0"/>
          <c:showCatName val="0"/>
          <c:showSerName val="0"/>
          <c:showPercent val="0"/>
          <c:showBubbleSize val="0"/>
        </c:dLbls>
        <c:gapWidth val="122"/>
        <c:overlap val="100"/>
        <c:axId val="192090496"/>
        <c:axId val="192092032"/>
      </c:barChart>
      <c:catAx>
        <c:axId val="192090496"/>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192092032"/>
        <c:crosses val="autoZero"/>
        <c:auto val="1"/>
        <c:lblAlgn val="ctr"/>
        <c:lblOffset val="100"/>
        <c:noMultiLvlLbl val="0"/>
      </c:catAx>
      <c:valAx>
        <c:axId val="192092032"/>
        <c:scaling>
          <c:orientation val="minMax"/>
        </c:scaling>
        <c:delete val="1"/>
        <c:axPos val="t"/>
        <c:numFmt formatCode="0%" sourceLinked="1"/>
        <c:majorTickMark val="out"/>
        <c:minorTickMark val="none"/>
        <c:tickLblPos val="none"/>
        <c:crossAx val="192090496"/>
        <c:crosses val="autoZero"/>
        <c:crossBetween val="between"/>
      </c:valAx>
      <c:spPr>
        <a:noFill/>
        <a:ln w="25400">
          <a:noFill/>
        </a:ln>
      </c:spPr>
    </c:plotArea>
    <c:legend>
      <c:legendPos val="t"/>
      <c:layout>
        <c:manualLayout>
          <c:xMode val="edge"/>
          <c:yMode val="edge"/>
          <c:x val="0"/>
          <c:y val="2.2753174587118508E-2"/>
          <c:w val="0.98300555716512794"/>
          <c:h val="0.23777664384056044"/>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47818181333027"/>
          <c:y val="3.7174440935134188E-2"/>
          <c:w val="0.45290744825148055"/>
          <c:h val="0.93431443517875068"/>
        </c:manualLayout>
      </c:layout>
      <c:barChart>
        <c:barDir val="bar"/>
        <c:grouping val="clustered"/>
        <c:varyColors val="0"/>
        <c:ser>
          <c:idx val="0"/>
          <c:order val="0"/>
          <c:tx>
            <c:strRef>
              <c:f>Feuil1!$B$1</c:f>
              <c:strCache>
                <c:ptCount val="1"/>
                <c:pt idx="0">
                  <c:v>%</c:v>
                </c:pt>
              </c:strCache>
            </c:strRef>
          </c:tx>
          <c:spPr>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7"/>
            <c:invertIfNegative val="0"/>
            <c:bubble3D val="0"/>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numFmt formatCode="0\%" sourceLinked="0"/>
            <c:txPr>
              <a:bodyPr/>
              <a:lstStyle/>
              <a:p>
                <a:pPr>
                  <a:defRPr sz="1400" b="1"/>
                </a:pPr>
                <a:endParaRPr lang="fr-FR"/>
              </a:p>
            </c:txPr>
            <c:showLegendKey val="0"/>
            <c:showVal val="1"/>
            <c:showCatName val="0"/>
            <c:showSerName val="0"/>
            <c:showPercent val="0"/>
            <c:showBubbleSize val="0"/>
            <c:showLeaderLines val="0"/>
          </c:dLbls>
          <c:cat>
            <c:strRef>
              <c:f>Feuil1!$A$2:$A$9</c:f>
              <c:strCache>
                <c:ptCount val="8"/>
                <c:pt idx="0">
                  <c:v>Le Développement économique</c:v>
                </c:pt>
                <c:pt idx="1">
                  <c:v>dont l'emploi / la création de nouveaux emplois</c:v>
                </c:pt>
                <c:pt idx="2">
                  <c:v>dont les subventions, les retombées financières pour les communes/la région</c:v>
                </c:pt>
                <c:pt idx="3">
                  <c:v>Les Infrastructures et équipements</c:v>
                </c:pt>
                <c:pt idx="4">
                  <c:v>La Gestion des déchets</c:v>
                </c:pt>
                <c:pt idx="5">
                  <c:v>Les Bénéfices financiers pour l'habitant</c:v>
                </c:pt>
                <c:pt idx="6">
                  <c:v>Aucun</c:v>
                </c:pt>
                <c:pt idx="7">
                  <c:v>NSP </c:v>
                </c:pt>
              </c:strCache>
            </c:strRef>
          </c:cat>
          <c:val>
            <c:numRef>
              <c:f>Feuil1!$B$2:$B$9</c:f>
              <c:numCache>
                <c:formatCode>General</c:formatCode>
                <c:ptCount val="8"/>
                <c:pt idx="0">
                  <c:v>64</c:v>
                </c:pt>
                <c:pt idx="1">
                  <c:v>57</c:v>
                </c:pt>
                <c:pt idx="2">
                  <c:v>24</c:v>
                </c:pt>
                <c:pt idx="3">
                  <c:v>7</c:v>
                </c:pt>
                <c:pt idx="4">
                  <c:v>6</c:v>
                </c:pt>
                <c:pt idx="5">
                  <c:v>3</c:v>
                </c:pt>
                <c:pt idx="6">
                  <c:v>6</c:v>
                </c:pt>
                <c:pt idx="7">
                  <c:v>28</c:v>
                </c:pt>
              </c:numCache>
            </c:numRef>
          </c:val>
        </c:ser>
        <c:dLbls>
          <c:showLegendKey val="0"/>
          <c:showVal val="0"/>
          <c:showCatName val="0"/>
          <c:showSerName val="0"/>
          <c:showPercent val="0"/>
          <c:showBubbleSize val="0"/>
        </c:dLbls>
        <c:gapWidth val="150"/>
        <c:axId val="203928320"/>
        <c:axId val="203929856"/>
      </c:barChart>
      <c:catAx>
        <c:axId val="203928320"/>
        <c:scaling>
          <c:orientation val="maxMin"/>
        </c:scaling>
        <c:delete val="0"/>
        <c:axPos val="l"/>
        <c:numFmt formatCode="General" sourceLinked="1"/>
        <c:majorTickMark val="none"/>
        <c:minorTickMark val="none"/>
        <c:tickLblPos val="nextTo"/>
        <c:spPr>
          <a:ln>
            <a:noFill/>
          </a:ln>
        </c:spPr>
        <c:txPr>
          <a:bodyPr/>
          <a:lstStyle/>
          <a:p>
            <a:pPr>
              <a:defRPr sz="1100" b="0">
                <a:latin typeface="Arial" pitchFamily="34" charset="0"/>
                <a:cs typeface="Arial" pitchFamily="34" charset="0"/>
              </a:defRPr>
            </a:pPr>
            <a:endParaRPr lang="fr-FR"/>
          </a:p>
        </c:txPr>
        <c:crossAx val="203929856"/>
        <c:crosses val="autoZero"/>
        <c:auto val="1"/>
        <c:lblAlgn val="ctr"/>
        <c:lblOffset val="100"/>
        <c:noMultiLvlLbl val="0"/>
      </c:catAx>
      <c:valAx>
        <c:axId val="203929856"/>
        <c:scaling>
          <c:orientation val="minMax"/>
        </c:scaling>
        <c:delete val="1"/>
        <c:axPos val="t"/>
        <c:numFmt formatCode="General" sourceLinked="1"/>
        <c:majorTickMark val="out"/>
        <c:minorTickMark val="none"/>
        <c:tickLblPos val="none"/>
        <c:crossAx val="203928320"/>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7441010633618508"/>
          <c:y val="0.16174623306040625"/>
          <c:w val="0.48777463766522478"/>
          <c:h val="0.78050925698416884"/>
        </c:manualLayout>
      </c:layout>
      <c:barChart>
        <c:barDir val="bar"/>
        <c:grouping val="percentStacked"/>
        <c:varyColors val="0"/>
        <c:ser>
          <c:idx val="0"/>
          <c:order val="0"/>
          <c:tx>
            <c:strRef>
              <c:f>Feuil1!$B$1</c:f>
              <c:strCache>
                <c:ptCount val="1"/>
                <c:pt idx="0">
                  <c:v>Tout à fait</c:v>
                </c:pt>
              </c:strCache>
            </c:strRef>
          </c:tx>
          <c:spPr>
            <a:solidFill>
              <a:schemeClr val="accent4">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Créera des emplois et de l’activité économique supplémentaire</c:v>
                </c:pt>
                <c:pt idx="1">
                  <c:v>Apportera de nouvelles ressources pour la région</c:v>
                </c:pt>
                <c:pt idx="2">
                  <c:v>Sera sans conséquence sur la santé des personnes vivant à proximité</c:v>
                </c:pt>
                <c:pt idx="3">
                  <c:v>Sera sans conséquence sur l’image des produits agricoles issus de la région</c:v>
                </c:pt>
                <c:pt idx="4">
                  <c:v>Sera sans conséquences sur la valeur des terrains et des maisons à proximité </c:v>
                </c:pt>
              </c:strCache>
            </c:strRef>
          </c:cat>
          <c:val>
            <c:numRef>
              <c:f>Feuil1!$B$2:$B$6</c:f>
              <c:numCache>
                <c:formatCode>General</c:formatCode>
                <c:ptCount val="5"/>
                <c:pt idx="0">
                  <c:v>31</c:v>
                </c:pt>
                <c:pt idx="1">
                  <c:v>23.6</c:v>
                </c:pt>
                <c:pt idx="2">
                  <c:v>10.6</c:v>
                </c:pt>
                <c:pt idx="3">
                  <c:v>9.7000000000000011</c:v>
                </c:pt>
                <c:pt idx="4">
                  <c:v>8.1</c:v>
                </c:pt>
              </c:numCache>
            </c:numRef>
          </c:val>
        </c:ser>
        <c:ser>
          <c:idx val="1"/>
          <c:order val="1"/>
          <c:tx>
            <c:strRef>
              <c:f>Feuil1!$C$1</c:f>
              <c:strCache>
                <c:ptCount val="1"/>
                <c:pt idx="0">
                  <c:v>Plutôt</c:v>
                </c:pt>
              </c:strCache>
            </c:strRef>
          </c:tx>
          <c:spPr>
            <a:solidFill>
              <a:schemeClr val="accent4">
                <a:lumMod val="60000"/>
                <a:lumOff val="4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Créera des emplois et de l’activité économique supplémentaire</c:v>
                </c:pt>
                <c:pt idx="1">
                  <c:v>Apportera de nouvelles ressources pour la région</c:v>
                </c:pt>
                <c:pt idx="2">
                  <c:v>Sera sans conséquence sur la santé des personnes vivant à proximité</c:v>
                </c:pt>
                <c:pt idx="3">
                  <c:v>Sera sans conséquence sur l’image des produits agricoles issus de la région</c:v>
                </c:pt>
                <c:pt idx="4">
                  <c:v>Sera sans conséquences sur la valeur des terrains et des maisons à proximité </c:v>
                </c:pt>
              </c:strCache>
            </c:strRef>
          </c:cat>
          <c:val>
            <c:numRef>
              <c:f>Feuil1!$C$2:$C$6</c:f>
              <c:numCache>
                <c:formatCode>General</c:formatCode>
                <c:ptCount val="5"/>
                <c:pt idx="0">
                  <c:v>42.7</c:v>
                </c:pt>
                <c:pt idx="1">
                  <c:v>44.2</c:v>
                </c:pt>
                <c:pt idx="2">
                  <c:v>23</c:v>
                </c:pt>
                <c:pt idx="3">
                  <c:v>18</c:v>
                </c:pt>
                <c:pt idx="4">
                  <c:v>12.3</c:v>
                </c:pt>
              </c:numCache>
            </c:numRef>
          </c:val>
        </c:ser>
        <c:ser>
          <c:idx val="2"/>
          <c:order val="2"/>
          <c:tx>
            <c:strRef>
              <c:f>Feuil1!$D$1</c:f>
              <c:strCache>
                <c:ptCount val="1"/>
                <c:pt idx="0">
                  <c:v>Pas vraiment</c:v>
                </c:pt>
              </c:strCache>
            </c:strRef>
          </c:tx>
          <c:spPr>
            <a:solidFill>
              <a:schemeClr val="accent3">
                <a:lumMod val="40000"/>
                <a:lumOff val="6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Créera des emplois et de l’activité économique supplémentaire</c:v>
                </c:pt>
                <c:pt idx="1">
                  <c:v>Apportera de nouvelles ressources pour la région</c:v>
                </c:pt>
                <c:pt idx="2">
                  <c:v>Sera sans conséquence sur la santé des personnes vivant à proximité</c:v>
                </c:pt>
                <c:pt idx="3">
                  <c:v>Sera sans conséquence sur l’image des produits agricoles issus de la région</c:v>
                </c:pt>
                <c:pt idx="4">
                  <c:v>Sera sans conséquences sur la valeur des terrains et des maisons à proximité </c:v>
                </c:pt>
              </c:strCache>
            </c:strRef>
          </c:cat>
          <c:val>
            <c:numRef>
              <c:f>Feuil1!$D$2:$D$6</c:f>
              <c:numCache>
                <c:formatCode>General</c:formatCode>
                <c:ptCount val="5"/>
                <c:pt idx="0">
                  <c:v>11.1</c:v>
                </c:pt>
                <c:pt idx="1">
                  <c:v>12</c:v>
                </c:pt>
                <c:pt idx="2">
                  <c:v>25.9</c:v>
                </c:pt>
                <c:pt idx="3">
                  <c:v>29</c:v>
                </c:pt>
                <c:pt idx="4">
                  <c:v>28.5</c:v>
                </c:pt>
              </c:numCache>
            </c:numRef>
          </c:val>
        </c:ser>
        <c:ser>
          <c:idx val="3"/>
          <c:order val="3"/>
          <c:tx>
            <c:strRef>
              <c:f>Feuil1!$E$1</c:f>
              <c:strCache>
                <c:ptCount val="1"/>
                <c:pt idx="0">
                  <c:v>Pas du tout</c:v>
                </c:pt>
              </c:strCache>
            </c:strRef>
          </c:tx>
          <c:spPr>
            <a:solidFill>
              <a:schemeClr val="accent3">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Créera des emplois et de l’activité économique supplémentaire</c:v>
                </c:pt>
                <c:pt idx="1">
                  <c:v>Apportera de nouvelles ressources pour la région</c:v>
                </c:pt>
                <c:pt idx="2">
                  <c:v>Sera sans conséquence sur la santé des personnes vivant à proximité</c:v>
                </c:pt>
                <c:pt idx="3">
                  <c:v>Sera sans conséquence sur l’image des produits agricoles issus de la région</c:v>
                </c:pt>
                <c:pt idx="4">
                  <c:v>Sera sans conséquences sur la valeur des terrains et des maisons à proximité </c:v>
                </c:pt>
              </c:strCache>
            </c:strRef>
          </c:cat>
          <c:val>
            <c:numRef>
              <c:f>Feuil1!$E$2:$E$6</c:f>
              <c:numCache>
                <c:formatCode>General</c:formatCode>
                <c:ptCount val="5"/>
                <c:pt idx="0">
                  <c:v>13.6</c:v>
                </c:pt>
                <c:pt idx="1">
                  <c:v>16.399999999999999</c:v>
                </c:pt>
                <c:pt idx="2">
                  <c:v>32.6</c:v>
                </c:pt>
                <c:pt idx="3">
                  <c:v>38.200000000000003</c:v>
                </c:pt>
                <c:pt idx="4">
                  <c:v>47.4</c:v>
                </c:pt>
              </c:numCache>
            </c:numRef>
          </c:val>
        </c:ser>
        <c:ser>
          <c:idx val="4"/>
          <c:order val="4"/>
          <c:tx>
            <c:strRef>
              <c:f>Feuil1!$F$1</c:f>
              <c:strCache>
                <c:ptCount val="1"/>
                <c:pt idx="0">
                  <c:v>NSP</c:v>
                </c:pt>
              </c:strCache>
            </c:strRef>
          </c:tx>
          <c:spPr>
            <a:solidFill>
              <a:schemeClr val="bg1">
                <a:lumMod val="75000"/>
              </a:schemeClr>
            </a:solidFill>
          </c:spPr>
          <c:invertIfNegative val="0"/>
          <c:dLbls>
            <c:dLbl>
              <c:idx val="0"/>
              <c:layout>
                <c:manualLayout>
                  <c:x val="6.0103956181218913E-3"/>
                  <c:y val="0"/>
                </c:manualLayout>
              </c:layout>
              <c:showLegendKey val="0"/>
              <c:showVal val="1"/>
              <c:showCatName val="0"/>
              <c:showSerName val="0"/>
              <c:showPercent val="0"/>
              <c:showBubbleSize val="0"/>
            </c:dLbl>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Créera des emplois et de l’activité économique supplémentaire</c:v>
                </c:pt>
                <c:pt idx="1">
                  <c:v>Apportera de nouvelles ressources pour la région</c:v>
                </c:pt>
                <c:pt idx="2">
                  <c:v>Sera sans conséquence sur la santé des personnes vivant à proximité</c:v>
                </c:pt>
                <c:pt idx="3">
                  <c:v>Sera sans conséquence sur l’image des produits agricoles issus de la région</c:v>
                </c:pt>
                <c:pt idx="4">
                  <c:v>Sera sans conséquences sur la valeur des terrains et des maisons à proximité </c:v>
                </c:pt>
              </c:strCache>
            </c:strRef>
          </c:cat>
          <c:val>
            <c:numRef>
              <c:f>Feuil1!$F$2:$F$6</c:f>
              <c:numCache>
                <c:formatCode>General</c:formatCode>
                <c:ptCount val="5"/>
                <c:pt idx="0">
                  <c:v>1</c:v>
                </c:pt>
                <c:pt idx="1">
                  <c:v>3.8</c:v>
                </c:pt>
                <c:pt idx="2">
                  <c:v>7.3</c:v>
                </c:pt>
                <c:pt idx="3">
                  <c:v>5</c:v>
                </c:pt>
                <c:pt idx="4">
                  <c:v>3.7</c:v>
                </c:pt>
              </c:numCache>
            </c:numRef>
          </c:val>
        </c:ser>
        <c:dLbls>
          <c:showLegendKey val="0"/>
          <c:showVal val="0"/>
          <c:showCatName val="0"/>
          <c:showSerName val="0"/>
          <c:showPercent val="0"/>
          <c:showBubbleSize val="0"/>
        </c:dLbls>
        <c:gapWidth val="122"/>
        <c:overlap val="100"/>
        <c:axId val="206423936"/>
        <c:axId val="206425472"/>
      </c:barChart>
      <c:catAx>
        <c:axId val="206423936"/>
        <c:scaling>
          <c:orientation val="maxMin"/>
        </c:scaling>
        <c:delete val="0"/>
        <c:axPos val="l"/>
        <c:numFmt formatCode="General" sourceLinked="1"/>
        <c:majorTickMark val="out"/>
        <c:minorTickMark val="none"/>
        <c:tickLblPos val="nextTo"/>
        <c:spPr>
          <a:ln>
            <a:noFill/>
          </a:ln>
        </c:spPr>
        <c:txPr>
          <a:bodyPr/>
          <a:lstStyle/>
          <a:p>
            <a:pPr>
              <a:defRPr sz="1100" b="0"/>
            </a:pPr>
            <a:endParaRPr lang="fr-FR"/>
          </a:p>
        </c:txPr>
        <c:crossAx val="206425472"/>
        <c:crosses val="autoZero"/>
        <c:auto val="1"/>
        <c:lblAlgn val="ctr"/>
        <c:lblOffset val="100"/>
        <c:noMultiLvlLbl val="0"/>
      </c:catAx>
      <c:valAx>
        <c:axId val="206425472"/>
        <c:scaling>
          <c:orientation val="minMax"/>
        </c:scaling>
        <c:delete val="1"/>
        <c:axPos val="t"/>
        <c:numFmt formatCode="0%" sourceLinked="1"/>
        <c:majorTickMark val="out"/>
        <c:minorTickMark val="none"/>
        <c:tickLblPos val="none"/>
        <c:crossAx val="206423936"/>
        <c:crosses val="autoZero"/>
        <c:crossBetween val="between"/>
      </c:valAx>
      <c:spPr>
        <a:noFill/>
        <a:ln w="25400">
          <a:noFill/>
        </a:ln>
      </c:spPr>
    </c:plotArea>
    <c:legend>
      <c:legendPos val="t"/>
      <c:layout>
        <c:manualLayout>
          <c:xMode val="edge"/>
          <c:yMode val="edge"/>
          <c:x val="1.7321759948946522E-3"/>
          <c:y val="3.7467495736674482E-2"/>
          <c:w val="0.91063382469374765"/>
          <c:h val="4.4623930698162312E-2"/>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509076737119181"/>
          <c:y val="0.24050351589933244"/>
          <c:w val="0.51457461365510315"/>
          <c:h val="0.70946216656893046"/>
        </c:manualLayout>
      </c:layout>
      <c:barChart>
        <c:barDir val="bar"/>
        <c:grouping val="percentStacked"/>
        <c:varyColors val="0"/>
        <c:ser>
          <c:idx val="0"/>
          <c:order val="0"/>
          <c:tx>
            <c:strRef>
              <c:f>Feuil1!$B$1</c:f>
              <c:strCache>
                <c:ptCount val="1"/>
                <c:pt idx="0">
                  <c:v>Oui</c:v>
                </c:pt>
              </c:strCache>
            </c:strRef>
          </c:tx>
          <c:spPr>
            <a:solidFill>
              <a:schemeClr val="tx1">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38.700000000000003</c:v>
                </c:pt>
                <c:pt idx="1">
                  <c:v>60.9</c:v>
                </c:pt>
                <c:pt idx="2">
                  <c:v>48.3</c:v>
                </c:pt>
                <c:pt idx="3">
                  <c:v>30.4</c:v>
                </c:pt>
              </c:numCache>
            </c:numRef>
          </c:val>
        </c:ser>
        <c:ser>
          <c:idx val="1"/>
          <c:order val="1"/>
          <c:tx>
            <c:strRef>
              <c:f>Feuil1!$C$1</c:f>
              <c:strCache>
                <c:ptCount val="1"/>
                <c:pt idx="0">
                  <c:v>Non</c:v>
                </c:pt>
              </c:strCache>
            </c:strRef>
          </c:tx>
          <c:spPr>
            <a:solidFill>
              <a:schemeClr val="tx1">
                <a:lumMod val="40000"/>
                <a:lumOff val="60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54.1</c:v>
                </c:pt>
                <c:pt idx="1">
                  <c:v>35.200000000000003</c:v>
                </c:pt>
                <c:pt idx="2">
                  <c:v>44.3</c:v>
                </c:pt>
                <c:pt idx="3">
                  <c:v>62.5</c:v>
                </c:pt>
              </c:numCache>
            </c:numRef>
          </c:val>
        </c:ser>
        <c:ser>
          <c:idx val="2"/>
          <c:order val="2"/>
          <c:tx>
            <c:strRef>
              <c:f>Feuil1!$D$1</c:f>
              <c:strCache>
                <c:ptCount val="1"/>
                <c:pt idx="0">
                  <c:v>NSP</c:v>
                </c:pt>
              </c:strCache>
            </c:strRef>
          </c:tx>
          <c:spPr>
            <a:solidFill>
              <a:schemeClr val="bg1">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7.2</c:v>
                </c:pt>
                <c:pt idx="1">
                  <c:v>3.9</c:v>
                </c:pt>
                <c:pt idx="2">
                  <c:v>8</c:v>
                </c:pt>
                <c:pt idx="3">
                  <c:v>7.2</c:v>
                </c:pt>
              </c:numCache>
            </c:numRef>
          </c:val>
        </c:ser>
        <c:dLbls>
          <c:showLegendKey val="0"/>
          <c:showVal val="0"/>
          <c:showCatName val="0"/>
          <c:showSerName val="0"/>
          <c:showPercent val="0"/>
          <c:showBubbleSize val="0"/>
        </c:dLbls>
        <c:gapWidth val="122"/>
        <c:overlap val="100"/>
        <c:axId val="206699136"/>
        <c:axId val="206320000"/>
      </c:barChart>
      <c:catAx>
        <c:axId val="206699136"/>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206320000"/>
        <c:crosses val="autoZero"/>
        <c:auto val="1"/>
        <c:lblAlgn val="ctr"/>
        <c:lblOffset val="100"/>
        <c:noMultiLvlLbl val="0"/>
      </c:catAx>
      <c:valAx>
        <c:axId val="206320000"/>
        <c:scaling>
          <c:orientation val="minMax"/>
        </c:scaling>
        <c:delete val="1"/>
        <c:axPos val="t"/>
        <c:numFmt formatCode="0%" sourceLinked="1"/>
        <c:majorTickMark val="out"/>
        <c:minorTickMark val="none"/>
        <c:tickLblPos val="none"/>
        <c:crossAx val="206699136"/>
        <c:crosses val="autoZero"/>
        <c:crossBetween val="between"/>
      </c:valAx>
      <c:spPr>
        <a:noFill/>
        <a:ln w="25400">
          <a:noFill/>
        </a:ln>
      </c:spPr>
    </c:plotArea>
    <c:legend>
      <c:legendPos val="t"/>
      <c:layout>
        <c:manualLayout>
          <c:xMode val="edge"/>
          <c:yMode val="edge"/>
          <c:x val="0.37908014273590024"/>
          <c:y val="2.5511936823994851E-4"/>
          <c:w val="0.52190456013746656"/>
          <c:h val="0.12581281818360052"/>
        </c:manualLayout>
      </c:layout>
      <c:overlay val="0"/>
      <c:txPr>
        <a:bodyPr/>
        <a:lstStyle/>
        <a:p>
          <a:pPr>
            <a:defRPr sz="105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695316870221891"/>
          <c:y val="0.10607700684881782"/>
          <c:w val="0.45588683456088397"/>
          <c:h val="0.8324425836741608"/>
        </c:manualLayout>
      </c:layout>
      <c:barChart>
        <c:barDir val="bar"/>
        <c:grouping val="percentStacked"/>
        <c:varyColors val="0"/>
        <c:ser>
          <c:idx val="0"/>
          <c:order val="0"/>
          <c:tx>
            <c:strRef>
              <c:f>Feuil1!$B$1</c:f>
              <c:strCache>
                <c:ptCount val="1"/>
                <c:pt idx="0">
                  <c:v>Oui, tout à fait</c:v>
                </c:pt>
              </c:strCache>
            </c:strRef>
          </c:tx>
          <c:spPr>
            <a:solidFill>
              <a:schemeClr val="accent4">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Feuil1!$A$2:$A$12</c:f>
              <c:strCache>
                <c:ptCount val="11"/>
                <c:pt idx="0">
                  <c:v>Bien sécurisé</c:v>
                </c:pt>
                <c:pt idx="1">
                  <c:v>Indispensable pour la gestion des déchets radioactifs produits en France</c:v>
                </c:pt>
                <c:pt idx="2">
                  <c:v>Une source de revenus durables pour la région</c:v>
                </c:pt>
                <c:pt idx="3">
                  <c:v>Important pour l’emploi dans la région</c:v>
                </c:pt>
                <c:pt idx="4">
                  <c:v>Un site où l’on ne sait pas ce qui se passe</c:v>
                </c:pt>
                <c:pt idx="5">
                  <c:v>Bien intégré dans le paysage</c:v>
                </c:pt>
                <c:pt idx="6">
                  <c:v>Dangereux pour l’environnement</c:v>
                </c:pt>
                <c:pt idx="7">
                  <c:v>Nocif pour la santé des personnes vivant à proximité</c:v>
                </c:pt>
                <c:pt idx="8">
                  <c:v>Désagréable pour les personnes habitant à proximité (odeurs, bruits…)</c:v>
                </c:pt>
                <c:pt idx="9">
                  <c:v>Un lieu de tourisme industriel</c:v>
                </c:pt>
                <c:pt idx="10">
                  <c:v>Favorisant l’augmentation de la valeur des terrains dans les communes aux alentours </c:v>
                </c:pt>
              </c:strCache>
            </c:strRef>
          </c:cat>
          <c:val>
            <c:numRef>
              <c:f>Feuil1!$B$2:$B$12</c:f>
              <c:numCache>
                <c:formatCode>0</c:formatCode>
                <c:ptCount val="11"/>
                <c:pt idx="0">
                  <c:v>41</c:v>
                </c:pt>
                <c:pt idx="1">
                  <c:v>38</c:v>
                </c:pt>
                <c:pt idx="2">
                  <c:v>33</c:v>
                </c:pt>
                <c:pt idx="3">
                  <c:v>38</c:v>
                </c:pt>
                <c:pt idx="4">
                  <c:v>39</c:v>
                </c:pt>
                <c:pt idx="5">
                  <c:v>27</c:v>
                </c:pt>
                <c:pt idx="6">
                  <c:v>36</c:v>
                </c:pt>
                <c:pt idx="7">
                  <c:v>28</c:v>
                </c:pt>
                <c:pt idx="8">
                  <c:v>33</c:v>
                </c:pt>
                <c:pt idx="9">
                  <c:v>13</c:v>
                </c:pt>
                <c:pt idx="10">
                  <c:v>9</c:v>
                </c:pt>
              </c:numCache>
            </c:numRef>
          </c:val>
        </c:ser>
        <c:ser>
          <c:idx val="1"/>
          <c:order val="1"/>
          <c:tx>
            <c:strRef>
              <c:f>Feuil1!$C$1</c:f>
              <c:strCache>
                <c:ptCount val="1"/>
                <c:pt idx="0">
                  <c:v>Oui, plutôt</c:v>
                </c:pt>
              </c:strCache>
            </c:strRef>
          </c:tx>
          <c:spPr>
            <a:solidFill>
              <a:schemeClr val="accent4">
                <a:lumMod val="60000"/>
                <a:lumOff val="40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Feuil1!$A$2:$A$12</c:f>
              <c:strCache>
                <c:ptCount val="11"/>
                <c:pt idx="0">
                  <c:v>Bien sécurisé</c:v>
                </c:pt>
                <c:pt idx="1">
                  <c:v>Indispensable pour la gestion des déchets radioactifs produits en France</c:v>
                </c:pt>
                <c:pt idx="2">
                  <c:v>Une source de revenus durables pour la région</c:v>
                </c:pt>
                <c:pt idx="3">
                  <c:v>Important pour l’emploi dans la région</c:v>
                </c:pt>
                <c:pt idx="4">
                  <c:v>Un site où l’on ne sait pas ce qui se passe</c:v>
                </c:pt>
                <c:pt idx="5">
                  <c:v>Bien intégré dans le paysage</c:v>
                </c:pt>
                <c:pt idx="6">
                  <c:v>Dangereux pour l’environnement</c:v>
                </c:pt>
                <c:pt idx="7">
                  <c:v>Nocif pour la santé des personnes vivant à proximité</c:v>
                </c:pt>
                <c:pt idx="8">
                  <c:v>Désagréable pour les personnes habitant à proximité (odeurs, bruits…)</c:v>
                </c:pt>
                <c:pt idx="9">
                  <c:v>Un lieu de tourisme industriel</c:v>
                </c:pt>
                <c:pt idx="10">
                  <c:v>Favorisant l’augmentation de la valeur des terrains dans les communes aux alentours </c:v>
                </c:pt>
              </c:strCache>
            </c:strRef>
          </c:cat>
          <c:val>
            <c:numRef>
              <c:f>Feuil1!$C$2:$C$12</c:f>
              <c:numCache>
                <c:formatCode>0</c:formatCode>
                <c:ptCount val="11"/>
                <c:pt idx="0">
                  <c:v>35</c:v>
                </c:pt>
                <c:pt idx="1">
                  <c:v>36</c:v>
                </c:pt>
                <c:pt idx="2">
                  <c:v>36</c:v>
                </c:pt>
                <c:pt idx="3">
                  <c:v>31</c:v>
                </c:pt>
                <c:pt idx="4">
                  <c:v>24</c:v>
                </c:pt>
                <c:pt idx="5">
                  <c:v>35</c:v>
                </c:pt>
                <c:pt idx="6">
                  <c:v>25</c:v>
                </c:pt>
                <c:pt idx="7">
                  <c:v>29</c:v>
                </c:pt>
                <c:pt idx="8">
                  <c:v>23</c:v>
                </c:pt>
                <c:pt idx="9">
                  <c:v>22</c:v>
                </c:pt>
                <c:pt idx="10">
                  <c:v>15</c:v>
                </c:pt>
              </c:numCache>
            </c:numRef>
          </c:val>
        </c:ser>
        <c:ser>
          <c:idx val="2"/>
          <c:order val="2"/>
          <c:tx>
            <c:strRef>
              <c:f>Feuil1!$D$1</c:f>
              <c:strCache>
                <c:ptCount val="1"/>
                <c:pt idx="0">
                  <c:v>Non, pas vraiment</c:v>
                </c:pt>
              </c:strCache>
            </c:strRef>
          </c:tx>
          <c:spPr>
            <a:solidFill>
              <a:schemeClr val="accent3">
                <a:lumMod val="40000"/>
                <a:lumOff val="60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Feuil1!$A$2:$A$12</c:f>
              <c:strCache>
                <c:ptCount val="11"/>
                <c:pt idx="0">
                  <c:v>Bien sécurisé</c:v>
                </c:pt>
                <c:pt idx="1">
                  <c:v>Indispensable pour la gestion des déchets radioactifs produits en France</c:v>
                </c:pt>
                <c:pt idx="2">
                  <c:v>Une source de revenus durables pour la région</c:v>
                </c:pt>
                <c:pt idx="3">
                  <c:v>Important pour l’emploi dans la région</c:v>
                </c:pt>
                <c:pt idx="4">
                  <c:v>Un site où l’on ne sait pas ce qui se passe</c:v>
                </c:pt>
                <c:pt idx="5">
                  <c:v>Bien intégré dans le paysage</c:v>
                </c:pt>
                <c:pt idx="6">
                  <c:v>Dangereux pour l’environnement</c:v>
                </c:pt>
                <c:pt idx="7">
                  <c:v>Nocif pour la santé des personnes vivant à proximité</c:v>
                </c:pt>
                <c:pt idx="8">
                  <c:v>Désagréable pour les personnes habitant à proximité (odeurs, bruits…)</c:v>
                </c:pt>
                <c:pt idx="9">
                  <c:v>Un lieu de tourisme industriel</c:v>
                </c:pt>
                <c:pt idx="10">
                  <c:v>Favorisant l’augmentation de la valeur des terrains dans les communes aux alentours </c:v>
                </c:pt>
              </c:strCache>
            </c:strRef>
          </c:cat>
          <c:val>
            <c:numRef>
              <c:f>Feuil1!$D$2:$D$12</c:f>
              <c:numCache>
                <c:formatCode>0</c:formatCode>
                <c:ptCount val="11"/>
                <c:pt idx="0">
                  <c:v>15</c:v>
                </c:pt>
                <c:pt idx="1">
                  <c:v>15</c:v>
                </c:pt>
                <c:pt idx="2">
                  <c:v>20</c:v>
                </c:pt>
                <c:pt idx="3">
                  <c:v>19</c:v>
                </c:pt>
                <c:pt idx="4">
                  <c:v>23</c:v>
                </c:pt>
                <c:pt idx="5">
                  <c:v>19</c:v>
                </c:pt>
                <c:pt idx="6">
                  <c:v>25</c:v>
                </c:pt>
                <c:pt idx="7">
                  <c:v>27</c:v>
                </c:pt>
                <c:pt idx="8">
                  <c:v>25</c:v>
                </c:pt>
                <c:pt idx="9">
                  <c:v>30</c:v>
                </c:pt>
                <c:pt idx="10">
                  <c:v>34</c:v>
                </c:pt>
              </c:numCache>
            </c:numRef>
          </c:val>
        </c:ser>
        <c:ser>
          <c:idx val="3"/>
          <c:order val="3"/>
          <c:tx>
            <c:strRef>
              <c:f>Feuil1!$E$1</c:f>
              <c:strCache>
                <c:ptCount val="1"/>
                <c:pt idx="0">
                  <c:v>Non, pas du tout</c:v>
                </c:pt>
              </c:strCache>
            </c:strRef>
          </c:tx>
          <c:spPr>
            <a:solidFill>
              <a:schemeClr val="accent3">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Feuil1!$A$2:$A$12</c:f>
              <c:strCache>
                <c:ptCount val="11"/>
                <c:pt idx="0">
                  <c:v>Bien sécurisé</c:v>
                </c:pt>
                <c:pt idx="1">
                  <c:v>Indispensable pour la gestion des déchets radioactifs produits en France</c:v>
                </c:pt>
                <c:pt idx="2">
                  <c:v>Une source de revenus durables pour la région</c:v>
                </c:pt>
                <c:pt idx="3">
                  <c:v>Important pour l’emploi dans la région</c:v>
                </c:pt>
                <c:pt idx="4">
                  <c:v>Un site où l’on ne sait pas ce qui se passe</c:v>
                </c:pt>
                <c:pt idx="5">
                  <c:v>Bien intégré dans le paysage</c:v>
                </c:pt>
                <c:pt idx="6">
                  <c:v>Dangereux pour l’environnement</c:v>
                </c:pt>
                <c:pt idx="7">
                  <c:v>Nocif pour la santé des personnes vivant à proximité</c:v>
                </c:pt>
                <c:pt idx="8">
                  <c:v>Désagréable pour les personnes habitant à proximité (odeurs, bruits…)</c:v>
                </c:pt>
                <c:pt idx="9">
                  <c:v>Un lieu de tourisme industriel</c:v>
                </c:pt>
                <c:pt idx="10">
                  <c:v>Favorisant l’augmentation de la valeur des terrains dans les communes aux alentours </c:v>
                </c:pt>
              </c:strCache>
            </c:strRef>
          </c:cat>
          <c:val>
            <c:numRef>
              <c:f>Feuil1!$E$2:$E$12</c:f>
              <c:numCache>
                <c:formatCode>0</c:formatCode>
                <c:ptCount val="11"/>
                <c:pt idx="0">
                  <c:v>9</c:v>
                </c:pt>
                <c:pt idx="1">
                  <c:v>11</c:v>
                </c:pt>
                <c:pt idx="2">
                  <c:v>11</c:v>
                </c:pt>
                <c:pt idx="3">
                  <c:v>12</c:v>
                </c:pt>
                <c:pt idx="4">
                  <c:v>14</c:v>
                </c:pt>
                <c:pt idx="5">
                  <c:v>19</c:v>
                </c:pt>
                <c:pt idx="6">
                  <c:v>14</c:v>
                </c:pt>
                <c:pt idx="7">
                  <c:v>16</c:v>
                </c:pt>
                <c:pt idx="8">
                  <c:v>19</c:v>
                </c:pt>
                <c:pt idx="9">
                  <c:v>35</c:v>
                </c:pt>
                <c:pt idx="10">
                  <c:v>42</c:v>
                </c:pt>
              </c:numCache>
            </c:numRef>
          </c:val>
        </c:ser>
        <c:dLbls>
          <c:showLegendKey val="0"/>
          <c:showVal val="0"/>
          <c:showCatName val="0"/>
          <c:showSerName val="0"/>
          <c:showPercent val="0"/>
          <c:showBubbleSize val="0"/>
        </c:dLbls>
        <c:gapWidth val="122"/>
        <c:overlap val="100"/>
        <c:axId val="215740416"/>
        <c:axId val="215741952"/>
      </c:barChart>
      <c:catAx>
        <c:axId val="215740416"/>
        <c:scaling>
          <c:orientation val="maxMin"/>
        </c:scaling>
        <c:delete val="0"/>
        <c:axPos val="l"/>
        <c:numFmt formatCode="General" sourceLinked="1"/>
        <c:majorTickMark val="out"/>
        <c:minorTickMark val="none"/>
        <c:tickLblPos val="nextTo"/>
        <c:spPr>
          <a:ln>
            <a:noFill/>
          </a:ln>
        </c:spPr>
        <c:txPr>
          <a:bodyPr/>
          <a:lstStyle/>
          <a:p>
            <a:pPr>
              <a:defRPr sz="1100" b="0"/>
            </a:pPr>
            <a:endParaRPr lang="fr-FR"/>
          </a:p>
        </c:txPr>
        <c:crossAx val="215741952"/>
        <c:crosses val="autoZero"/>
        <c:auto val="1"/>
        <c:lblAlgn val="ctr"/>
        <c:lblOffset val="100"/>
        <c:noMultiLvlLbl val="0"/>
      </c:catAx>
      <c:valAx>
        <c:axId val="215741952"/>
        <c:scaling>
          <c:orientation val="minMax"/>
        </c:scaling>
        <c:delete val="1"/>
        <c:axPos val="t"/>
        <c:numFmt formatCode="0%" sourceLinked="1"/>
        <c:majorTickMark val="out"/>
        <c:minorTickMark val="none"/>
        <c:tickLblPos val="none"/>
        <c:crossAx val="215740416"/>
        <c:crosses val="autoZero"/>
        <c:crossBetween val="between"/>
      </c:valAx>
      <c:spPr>
        <a:noFill/>
        <a:ln w="25400">
          <a:noFill/>
        </a:ln>
      </c:spPr>
    </c:plotArea>
    <c:legend>
      <c:legendPos val="t"/>
      <c:layout>
        <c:manualLayout>
          <c:xMode val="edge"/>
          <c:yMode val="edge"/>
          <c:x val="6.8695191572008731E-3"/>
          <c:y val="1.2456636084358996E-2"/>
          <c:w val="0.67177157141525412"/>
          <c:h val="4.1955034970112062E-2"/>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343170201776449"/>
          <c:y val="3.7174440935134188E-2"/>
          <c:w val="0.40885667531913994"/>
          <c:h val="0.93125000000000002"/>
        </c:manualLayout>
      </c:layout>
      <c:barChart>
        <c:barDir val="bar"/>
        <c:grouping val="clustered"/>
        <c:varyColors val="0"/>
        <c:ser>
          <c:idx val="0"/>
          <c:order val="0"/>
          <c:tx>
            <c:strRef>
              <c:f>Feuil1!$B$1</c:f>
              <c:strCache>
                <c:ptCount val="1"/>
                <c:pt idx="0">
                  <c:v>%</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4"/>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6"/>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7"/>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8"/>
            <c:invertIfNegative val="0"/>
            <c:bubble3D val="0"/>
            <c:spPr>
              <a:solidFill>
                <a:schemeClr val="accent3">
                  <a:lumMod val="75000"/>
                </a:schemeClr>
              </a:solidFill>
              <a:effectLst>
                <a:outerShdw blurRad="50800" dist="50800" dir="5400000" algn="ctr" rotWithShape="0">
                  <a:srgbClr val="000000">
                    <a:alpha val="99000"/>
                  </a:srgbClr>
                </a:outerShdw>
              </a:effectLst>
            </c:spPr>
          </c:dPt>
          <c:dLbls>
            <c:dLbl>
              <c:idx val="4"/>
              <c:numFmt formatCode="0\%" sourceLinked="0"/>
              <c:spPr/>
              <c:txPr>
                <a:bodyPr/>
                <a:lstStyle/>
                <a:p>
                  <a:pPr>
                    <a:defRPr sz="1200" b="1">
                      <a:solidFill>
                        <a:schemeClr val="accent3">
                          <a:lumMod val="75000"/>
                        </a:schemeClr>
                      </a:solidFill>
                    </a:defRPr>
                  </a:pPr>
                  <a:endParaRPr lang="fr-FR"/>
                </a:p>
              </c:txPr>
              <c:showLegendKey val="0"/>
              <c:showVal val="1"/>
              <c:showCatName val="0"/>
              <c:showSerName val="0"/>
              <c:showPercent val="0"/>
              <c:showBubbleSize val="0"/>
            </c:dLbl>
            <c:dLbl>
              <c:idx val="6"/>
              <c:numFmt formatCode="0\%" sourceLinked="0"/>
              <c:spPr/>
              <c:txPr>
                <a:bodyPr/>
                <a:lstStyle/>
                <a:p>
                  <a:pPr>
                    <a:defRPr sz="1200" b="1">
                      <a:solidFill>
                        <a:schemeClr val="accent3">
                          <a:lumMod val="75000"/>
                        </a:schemeClr>
                      </a:solidFill>
                    </a:defRPr>
                  </a:pPr>
                  <a:endParaRPr lang="fr-FR"/>
                </a:p>
              </c:txPr>
              <c:showLegendKey val="0"/>
              <c:showVal val="1"/>
              <c:showCatName val="0"/>
              <c:showSerName val="0"/>
              <c:showPercent val="0"/>
              <c:showBubbleSize val="0"/>
            </c:dLbl>
            <c:dLbl>
              <c:idx val="7"/>
              <c:numFmt formatCode="0\%" sourceLinked="0"/>
              <c:spPr/>
              <c:txPr>
                <a:bodyPr/>
                <a:lstStyle/>
                <a:p>
                  <a:pPr>
                    <a:defRPr sz="1200" b="1">
                      <a:solidFill>
                        <a:schemeClr val="accent3">
                          <a:lumMod val="75000"/>
                        </a:schemeClr>
                      </a:solidFill>
                    </a:defRPr>
                  </a:pPr>
                  <a:endParaRPr lang="fr-FR"/>
                </a:p>
              </c:txPr>
              <c:showLegendKey val="0"/>
              <c:showVal val="1"/>
              <c:showCatName val="0"/>
              <c:showSerName val="0"/>
              <c:showPercent val="0"/>
              <c:showBubbleSize val="0"/>
            </c:dLbl>
            <c:dLbl>
              <c:idx val="8"/>
              <c:numFmt formatCode="0\%" sourceLinked="0"/>
              <c:spPr/>
              <c:txPr>
                <a:bodyPr/>
                <a:lstStyle/>
                <a:p>
                  <a:pPr>
                    <a:defRPr sz="1200" b="1">
                      <a:solidFill>
                        <a:schemeClr val="accent3">
                          <a:lumMod val="75000"/>
                        </a:schemeClr>
                      </a:solidFill>
                    </a:defRPr>
                  </a:pPr>
                  <a:endParaRPr lang="fr-FR"/>
                </a:p>
              </c:txPr>
              <c:showLegendKey val="0"/>
              <c:showVal val="1"/>
              <c:showCatName val="0"/>
              <c:showSerName val="0"/>
              <c:showPercent val="0"/>
              <c:showBubbleSize val="0"/>
            </c:dLbl>
            <c:numFmt formatCode="0\%" sourceLinked="0"/>
            <c:txPr>
              <a:bodyPr/>
              <a:lstStyle/>
              <a:p>
                <a:pPr>
                  <a:defRPr sz="1200" b="1">
                    <a:solidFill>
                      <a:schemeClr val="tx1">
                        <a:lumMod val="75000"/>
                      </a:schemeClr>
                    </a:solidFill>
                  </a:defRPr>
                </a:pPr>
                <a:endParaRPr lang="fr-FR"/>
              </a:p>
            </c:txPr>
            <c:showLegendKey val="0"/>
            <c:showVal val="1"/>
            <c:showCatName val="0"/>
            <c:showSerName val="0"/>
            <c:showPercent val="0"/>
            <c:showBubbleSize val="0"/>
            <c:showLeaderLines val="0"/>
          </c:dLbls>
          <c:cat>
            <c:strRef>
              <c:f>Feuil1!$A$2:$A$12</c:f>
              <c:strCache>
                <c:ptCount val="11"/>
                <c:pt idx="0">
                  <c:v>Bien sécurisé</c:v>
                </c:pt>
                <c:pt idx="1">
                  <c:v>Indispensable pour la gestion des déchets radioactifs produits en France</c:v>
                </c:pt>
                <c:pt idx="2">
                  <c:v>Une source de revenus durables pour la région</c:v>
                </c:pt>
                <c:pt idx="3">
                  <c:v>Important pour l’emploi dans la région</c:v>
                </c:pt>
                <c:pt idx="4">
                  <c:v>Un site où l’on ne sait pas ce qui se passe</c:v>
                </c:pt>
                <c:pt idx="5">
                  <c:v>Bien intégré dans le paysage</c:v>
                </c:pt>
                <c:pt idx="6">
                  <c:v>Dangereux pour l’environnement</c:v>
                </c:pt>
                <c:pt idx="7">
                  <c:v>Nocif pour la santé des personnes vivant à proximité</c:v>
                </c:pt>
                <c:pt idx="8">
                  <c:v>Désagréable pour les personnes habitant à proximité (odeurs, bruits…)</c:v>
                </c:pt>
                <c:pt idx="9">
                  <c:v>Un lieu de tourisme industriel</c:v>
                </c:pt>
                <c:pt idx="10">
                  <c:v>Favorisant l’augmentation de la valeur des terrains dans les communes aux alentours </c:v>
                </c:pt>
              </c:strCache>
            </c:strRef>
          </c:cat>
          <c:val>
            <c:numRef>
              <c:f>Feuil1!$B$2:$B$12</c:f>
              <c:numCache>
                <c:formatCode>General</c:formatCode>
                <c:ptCount val="11"/>
                <c:pt idx="0">
                  <c:v>76</c:v>
                </c:pt>
                <c:pt idx="1">
                  <c:v>74</c:v>
                </c:pt>
                <c:pt idx="2">
                  <c:v>69</c:v>
                </c:pt>
                <c:pt idx="3">
                  <c:v>69</c:v>
                </c:pt>
                <c:pt idx="4">
                  <c:v>63</c:v>
                </c:pt>
                <c:pt idx="5">
                  <c:v>62</c:v>
                </c:pt>
                <c:pt idx="6">
                  <c:v>61</c:v>
                </c:pt>
                <c:pt idx="7">
                  <c:v>57</c:v>
                </c:pt>
                <c:pt idx="8">
                  <c:v>56</c:v>
                </c:pt>
                <c:pt idx="9">
                  <c:v>35</c:v>
                </c:pt>
                <c:pt idx="10">
                  <c:v>24</c:v>
                </c:pt>
              </c:numCache>
            </c:numRef>
          </c:val>
        </c:ser>
        <c:dLbls>
          <c:showLegendKey val="0"/>
          <c:showVal val="0"/>
          <c:showCatName val="0"/>
          <c:showSerName val="0"/>
          <c:showPercent val="0"/>
          <c:showBubbleSize val="0"/>
        </c:dLbls>
        <c:gapWidth val="150"/>
        <c:axId val="207008128"/>
        <c:axId val="207009664"/>
      </c:barChart>
      <c:catAx>
        <c:axId val="207008128"/>
        <c:scaling>
          <c:orientation val="maxMin"/>
        </c:scaling>
        <c:delete val="0"/>
        <c:axPos val="l"/>
        <c:numFmt formatCode="General" sourceLinked="1"/>
        <c:majorTickMark val="none"/>
        <c:minorTickMark val="none"/>
        <c:tickLblPos val="nextTo"/>
        <c:spPr>
          <a:ln>
            <a:noFill/>
          </a:ln>
        </c:spPr>
        <c:txPr>
          <a:bodyPr/>
          <a:lstStyle/>
          <a:p>
            <a:pPr>
              <a:defRPr sz="900" b="0">
                <a:latin typeface="Arial" pitchFamily="34" charset="0"/>
                <a:cs typeface="Arial" pitchFamily="34" charset="0"/>
              </a:defRPr>
            </a:pPr>
            <a:endParaRPr lang="fr-FR"/>
          </a:p>
        </c:txPr>
        <c:crossAx val="207009664"/>
        <c:crosses val="autoZero"/>
        <c:auto val="1"/>
        <c:lblAlgn val="ctr"/>
        <c:lblOffset val="100"/>
        <c:noMultiLvlLbl val="0"/>
      </c:catAx>
      <c:valAx>
        <c:axId val="207009664"/>
        <c:scaling>
          <c:orientation val="minMax"/>
        </c:scaling>
        <c:delete val="1"/>
        <c:axPos val="t"/>
        <c:numFmt formatCode="General" sourceLinked="1"/>
        <c:majorTickMark val="out"/>
        <c:minorTickMark val="none"/>
        <c:tickLblPos val="none"/>
        <c:crossAx val="207008128"/>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51242174479755E-2"/>
          <c:y val="3.7174440935134188E-2"/>
          <c:w val="0.82195224271872469"/>
          <c:h val="0.94176436595569157"/>
        </c:manualLayout>
      </c:layout>
      <c:barChart>
        <c:barDir val="bar"/>
        <c:grouping val="clustered"/>
        <c:varyColors val="0"/>
        <c:ser>
          <c:idx val="0"/>
          <c:order val="0"/>
          <c:tx>
            <c:strRef>
              <c:f>Feuil1!$B$1</c:f>
              <c:strCache>
                <c:ptCount val="1"/>
                <c:pt idx="0">
                  <c:v>%</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4"/>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6"/>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7"/>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8"/>
            <c:invertIfNegative val="0"/>
            <c:bubble3D val="0"/>
            <c:spPr>
              <a:solidFill>
                <a:schemeClr val="accent3">
                  <a:lumMod val="75000"/>
                </a:schemeClr>
              </a:solidFill>
              <a:effectLst>
                <a:outerShdw blurRad="50800" dist="50800" dir="5400000" algn="ctr" rotWithShape="0">
                  <a:srgbClr val="000000">
                    <a:alpha val="99000"/>
                  </a:srgbClr>
                </a:outerShdw>
              </a:effectLst>
            </c:spPr>
          </c:dPt>
          <c:dLbls>
            <c:dLbl>
              <c:idx val="4"/>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dLbl>
              <c:idx val="6"/>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dLbl>
              <c:idx val="7"/>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dLbl>
              <c:idx val="8"/>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numFmt formatCode="0\%" sourceLinked="0"/>
            <c:txPr>
              <a:bodyPr/>
              <a:lstStyle/>
              <a:p>
                <a:pPr>
                  <a:defRPr sz="1100" b="1">
                    <a:solidFill>
                      <a:schemeClr val="tx1"/>
                    </a:solidFill>
                  </a:defRPr>
                </a:pPr>
                <a:endParaRPr lang="fr-FR"/>
              </a:p>
            </c:txPr>
            <c:showLegendKey val="0"/>
            <c:showVal val="1"/>
            <c:showCatName val="0"/>
            <c:showSerName val="0"/>
            <c:showPercent val="0"/>
            <c:showBubbleSize val="0"/>
            <c:showLeaderLines val="0"/>
          </c:dLbls>
          <c:cat>
            <c:strRef>
              <c:f>Feuil1!$A$2:$A$12</c:f>
              <c:strCache>
                <c:ptCount val="11"/>
                <c:pt idx="0">
                  <c:v>Bien sécurisé</c:v>
                </c:pt>
                <c:pt idx="1">
                  <c:v>Indispensable pour la gestion des déchets radioactifs produits en France</c:v>
                </c:pt>
                <c:pt idx="2">
                  <c:v>Une source de revenus durables pour la région</c:v>
                </c:pt>
                <c:pt idx="3">
                  <c:v>Important pour l’emploi dans la région</c:v>
                </c:pt>
                <c:pt idx="4">
                  <c:v>Un site où l’on ne sait pas ce qui se passe</c:v>
                </c:pt>
                <c:pt idx="5">
                  <c:v>Bien intégré dans le paysage</c:v>
                </c:pt>
                <c:pt idx="6">
                  <c:v>Dangereux pour l’environnement</c:v>
                </c:pt>
                <c:pt idx="7">
                  <c:v>Nocif pour la santé des personnes vivant à proximité</c:v>
                </c:pt>
                <c:pt idx="8">
                  <c:v>Désagréable pour les personnes habitant à proximité (odeurs, bruits…)</c:v>
                </c:pt>
                <c:pt idx="9">
                  <c:v>Un lieu de tourisme industriel</c:v>
                </c:pt>
                <c:pt idx="10">
                  <c:v>Favorisant l’augmentation de la valeur des terrains dans les communes aux alentours </c:v>
                </c:pt>
              </c:strCache>
            </c:strRef>
          </c:cat>
          <c:val>
            <c:numRef>
              <c:f>Feuil1!$B$2:$B$12</c:f>
              <c:numCache>
                <c:formatCode>General</c:formatCode>
                <c:ptCount val="11"/>
                <c:pt idx="0">
                  <c:v>91</c:v>
                </c:pt>
                <c:pt idx="1">
                  <c:v>76</c:v>
                </c:pt>
                <c:pt idx="2">
                  <c:v>67</c:v>
                </c:pt>
                <c:pt idx="3">
                  <c:v>68</c:v>
                </c:pt>
                <c:pt idx="4">
                  <c:v>41</c:v>
                </c:pt>
                <c:pt idx="5">
                  <c:v>73</c:v>
                </c:pt>
                <c:pt idx="6">
                  <c:v>45</c:v>
                </c:pt>
                <c:pt idx="7">
                  <c:v>37</c:v>
                </c:pt>
                <c:pt idx="8">
                  <c:v>20</c:v>
                </c:pt>
                <c:pt idx="9">
                  <c:v>53</c:v>
                </c:pt>
                <c:pt idx="10">
                  <c:v>43</c:v>
                </c:pt>
              </c:numCache>
            </c:numRef>
          </c:val>
        </c:ser>
        <c:dLbls>
          <c:showLegendKey val="0"/>
          <c:showVal val="0"/>
          <c:showCatName val="0"/>
          <c:showSerName val="0"/>
          <c:showPercent val="0"/>
          <c:showBubbleSize val="0"/>
        </c:dLbls>
        <c:gapWidth val="150"/>
        <c:axId val="207139584"/>
        <c:axId val="207141120"/>
      </c:barChart>
      <c:catAx>
        <c:axId val="207139584"/>
        <c:scaling>
          <c:orientation val="maxMin"/>
        </c:scaling>
        <c:delete val="1"/>
        <c:axPos val="l"/>
        <c:numFmt formatCode="General" sourceLinked="1"/>
        <c:majorTickMark val="none"/>
        <c:minorTickMark val="none"/>
        <c:tickLblPos val="none"/>
        <c:crossAx val="207141120"/>
        <c:crosses val="autoZero"/>
        <c:auto val="1"/>
        <c:lblAlgn val="ctr"/>
        <c:lblOffset val="100"/>
        <c:noMultiLvlLbl val="0"/>
      </c:catAx>
      <c:valAx>
        <c:axId val="207141120"/>
        <c:scaling>
          <c:orientation val="minMax"/>
        </c:scaling>
        <c:delete val="1"/>
        <c:axPos val="t"/>
        <c:numFmt formatCode="General" sourceLinked="1"/>
        <c:majorTickMark val="out"/>
        <c:minorTickMark val="none"/>
        <c:tickLblPos val="none"/>
        <c:crossAx val="207139584"/>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51242174479755E-2"/>
          <c:y val="3.7174440935134188E-2"/>
          <c:w val="0.92893685542980164"/>
          <c:h val="0.94176436595569157"/>
        </c:manualLayout>
      </c:layout>
      <c:barChart>
        <c:barDir val="bar"/>
        <c:grouping val="clustered"/>
        <c:varyColors val="0"/>
        <c:ser>
          <c:idx val="0"/>
          <c:order val="0"/>
          <c:tx>
            <c:strRef>
              <c:f>Feuil1!$B$1</c:f>
              <c:strCache>
                <c:ptCount val="1"/>
                <c:pt idx="0">
                  <c:v>%</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4"/>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6"/>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7"/>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8"/>
            <c:invertIfNegative val="0"/>
            <c:bubble3D val="0"/>
            <c:spPr>
              <a:solidFill>
                <a:schemeClr val="accent3">
                  <a:lumMod val="75000"/>
                </a:schemeClr>
              </a:solidFill>
              <a:effectLst>
                <a:outerShdw blurRad="50800" dist="50800" dir="5400000" algn="ctr" rotWithShape="0">
                  <a:srgbClr val="000000">
                    <a:alpha val="99000"/>
                  </a:srgbClr>
                </a:outerShdw>
              </a:effectLst>
            </c:spPr>
          </c:dPt>
          <c:dLbls>
            <c:dLbl>
              <c:idx val="4"/>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dLbl>
              <c:idx val="6"/>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dLbl>
              <c:idx val="7"/>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dLbl>
              <c:idx val="8"/>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numFmt formatCode="0\%" sourceLinked="0"/>
            <c:txPr>
              <a:bodyPr/>
              <a:lstStyle/>
              <a:p>
                <a:pPr>
                  <a:defRPr sz="1100" b="1">
                    <a:solidFill>
                      <a:schemeClr val="tx1">
                        <a:lumMod val="75000"/>
                      </a:schemeClr>
                    </a:solidFill>
                  </a:defRPr>
                </a:pPr>
                <a:endParaRPr lang="fr-FR"/>
              </a:p>
            </c:txPr>
            <c:showLegendKey val="0"/>
            <c:showVal val="1"/>
            <c:showCatName val="0"/>
            <c:showSerName val="0"/>
            <c:showPercent val="0"/>
            <c:showBubbleSize val="0"/>
            <c:showLeaderLines val="0"/>
          </c:dLbls>
          <c:cat>
            <c:strRef>
              <c:f>Feuil1!$A$2:$A$12</c:f>
              <c:strCache>
                <c:ptCount val="11"/>
                <c:pt idx="0">
                  <c:v>Bien sécurisé</c:v>
                </c:pt>
                <c:pt idx="1">
                  <c:v>Indispensable pour la gestion des déchets radioactifs produits en France</c:v>
                </c:pt>
                <c:pt idx="2">
                  <c:v>Une source de revenus durables pour la région</c:v>
                </c:pt>
                <c:pt idx="3">
                  <c:v>Important pour l’emploi dans la région</c:v>
                </c:pt>
                <c:pt idx="4">
                  <c:v>Un site où l’on ne sait pas ce qui se passe</c:v>
                </c:pt>
                <c:pt idx="5">
                  <c:v>Bien intégré dans le paysage</c:v>
                </c:pt>
                <c:pt idx="6">
                  <c:v>Dangereux pour l’environnement</c:v>
                </c:pt>
                <c:pt idx="7">
                  <c:v>Nocif pour la santé des personnes vivant à proximité</c:v>
                </c:pt>
                <c:pt idx="8">
                  <c:v>Désagréable pour les personnes habitant à proximité (odeurs, bruits…)</c:v>
                </c:pt>
                <c:pt idx="9">
                  <c:v>Un lieu de tourisme industriel</c:v>
                </c:pt>
                <c:pt idx="10">
                  <c:v>Favorisant l’augmentation de la valeur des terrains dans les communes aux alentours </c:v>
                </c:pt>
              </c:strCache>
            </c:strRef>
          </c:cat>
          <c:val>
            <c:numRef>
              <c:f>Feuil1!$B$2:$B$12</c:f>
              <c:numCache>
                <c:formatCode>General</c:formatCode>
                <c:ptCount val="11"/>
                <c:pt idx="0">
                  <c:v>77</c:v>
                </c:pt>
                <c:pt idx="1">
                  <c:v>77</c:v>
                </c:pt>
                <c:pt idx="2">
                  <c:v>73</c:v>
                </c:pt>
                <c:pt idx="3">
                  <c:v>69</c:v>
                </c:pt>
                <c:pt idx="4">
                  <c:v>59</c:v>
                </c:pt>
                <c:pt idx="5">
                  <c:v>66</c:v>
                </c:pt>
                <c:pt idx="6">
                  <c:v>60</c:v>
                </c:pt>
                <c:pt idx="7">
                  <c:v>54</c:v>
                </c:pt>
                <c:pt idx="8">
                  <c:v>54</c:v>
                </c:pt>
                <c:pt idx="9">
                  <c:v>40</c:v>
                </c:pt>
                <c:pt idx="10">
                  <c:v>30</c:v>
                </c:pt>
              </c:numCache>
            </c:numRef>
          </c:val>
        </c:ser>
        <c:dLbls>
          <c:showLegendKey val="0"/>
          <c:showVal val="0"/>
          <c:showCatName val="0"/>
          <c:showSerName val="0"/>
          <c:showPercent val="0"/>
          <c:showBubbleSize val="0"/>
        </c:dLbls>
        <c:gapWidth val="150"/>
        <c:axId val="215651456"/>
        <c:axId val="215652992"/>
      </c:barChart>
      <c:catAx>
        <c:axId val="215651456"/>
        <c:scaling>
          <c:orientation val="maxMin"/>
        </c:scaling>
        <c:delete val="1"/>
        <c:axPos val="l"/>
        <c:numFmt formatCode="General" sourceLinked="1"/>
        <c:majorTickMark val="none"/>
        <c:minorTickMark val="none"/>
        <c:tickLblPos val="none"/>
        <c:crossAx val="215652992"/>
        <c:crosses val="autoZero"/>
        <c:auto val="1"/>
        <c:lblAlgn val="ctr"/>
        <c:lblOffset val="100"/>
        <c:noMultiLvlLbl val="0"/>
      </c:catAx>
      <c:valAx>
        <c:axId val="215652992"/>
        <c:scaling>
          <c:orientation val="minMax"/>
        </c:scaling>
        <c:delete val="1"/>
        <c:axPos val="t"/>
        <c:numFmt formatCode="General" sourceLinked="1"/>
        <c:majorTickMark val="out"/>
        <c:minorTickMark val="none"/>
        <c:tickLblPos val="none"/>
        <c:crossAx val="215651456"/>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51242174479755E-2"/>
          <c:y val="3.7174440935134188E-2"/>
          <c:w val="0.92893685542980164"/>
          <c:h val="0.94176436595569157"/>
        </c:manualLayout>
      </c:layout>
      <c:barChart>
        <c:barDir val="bar"/>
        <c:grouping val="clustered"/>
        <c:varyColors val="0"/>
        <c:ser>
          <c:idx val="0"/>
          <c:order val="0"/>
          <c:tx>
            <c:strRef>
              <c:f>Feuil1!$B$1</c:f>
              <c:strCache>
                <c:ptCount val="1"/>
                <c:pt idx="0">
                  <c:v>%</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4"/>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6"/>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7"/>
            <c:invertIfNegative val="0"/>
            <c:bubble3D val="0"/>
            <c:spPr>
              <a:solidFill>
                <a:schemeClr val="accent3">
                  <a:lumMod val="75000"/>
                </a:schemeClr>
              </a:solidFill>
              <a:effectLst>
                <a:outerShdw blurRad="50800" dist="50800" dir="5400000" algn="ctr" rotWithShape="0">
                  <a:srgbClr val="000000">
                    <a:alpha val="99000"/>
                  </a:srgbClr>
                </a:outerShdw>
              </a:effectLst>
            </c:spPr>
          </c:dPt>
          <c:dPt>
            <c:idx val="8"/>
            <c:invertIfNegative val="0"/>
            <c:bubble3D val="0"/>
            <c:spPr>
              <a:solidFill>
                <a:schemeClr val="accent3">
                  <a:lumMod val="75000"/>
                </a:schemeClr>
              </a:solidFill>
              <a:effectLst>
                <a:outerShdw blurRad="50800" dist="50800" dir="5400000" algn="ctr" rotWithShape="0">
                  <a:srgbClr val="000000">
                    <a:alpha val="99000"/>
                  </a:srgbClr>
                </a:outerShdw>
              </a:effectLst>
            </c:spPr>
          </c:dPt>
          <c:dLbls>
            <c:dLbl>
              <c:idx val="4"/>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dLbl>
              <c:idx val="6"/>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dLbl>
              <c:idx val="7"/>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dLbl>
              <c:idx val="8"/>
              <c:numFmt formatCode="0\%" sourceLinked="0"/>
              <c:spPr/>
              <c:txPr>
                <a:bodyPr/>
                <a:lstStyle/>
                <a:p>
                  <a:pPr>
                    <a:defRPr sz="1100" b="1">
                      <a:solidFill>
                        <a:schemeClr val="accent3">
                          <a:lumMod val="75000"/>
                        </a:schemeClr>
                      </a:solidFill>
                    </a:defRPr>
                  </a:pPr>
                  <a:endParaRPr lang="fr-FR"/>
                </a:p>
              </c:txPr>
              <c:showLegendKey val="0"/>
              <c:showVal val="1"/>
              <c:showCatName val="0"/>
              <c:showSerName val="0"/>
              <c:showPercent val="0"/>
              <c:showBubbleSize val="0"/>
            </c:dLbl>
            <c:numFmt formatCode="0\%" sourceLinked="0"/>
            <c:txPr>
              <a:bodyPr/>
              <a:lstStyle/>
              <a:p>
                <a:pPr>
                  <a:defRPr sz="1100" b="1">
                    <a:solidFill>
                      <a:schemeClr val="tx1">
                        <a:lumMod val="75000"/>
                      </a:schemeClr>
                    </a:solidFill>
                  </a:defRPr>
                </a:pPr>
                <a:endParaRPr lang="fr-FR"/>
              </a:p>
            </c:txPr>
            <c:showLegendKey val="0"/>
            <c:showVal val="1"/>
            <c:showCatName val="0"/>
            <c:showSerName val="0"/>
            <c:showPercent val="0"/>
            <c:showBubbleSize val="0"/>
            <c:showLeaderLines val="0"/>
          </c:dLbls>
          <c:cat>
            <c:strRef>
              <c:f>Feuil1!$A$2:$A$12</c:f>
              <c:strCache>
                <c:ptCount val="11"/>
                <c:pt idx="0">
                  <c:v>Bien sécurisé</c:v>
                </c:pt>
                <c:pt idx="1">
                  <c:v>Indispensable pour la gestion des déchets radioactifs produits en France</c:v>
                </c:pt>
                <c:pt idx="2">
                  <c:v>Une source de revenus durables pour la région</c:v>
                </c:pt>
                <c:pt idx="3">
                  <c:v>Important pour l’emploi dans la région</c:v>
                </c:pt>
                <c:pt idx="4">
                  <c:v>Un site où l’on ne sait pas ce qui se passe</c:v>
                </c:pt>
                <c:pt idx="5">
                  <c:v>Bien intégré dans le paysage</c:v>
                </c:pt>
                <c:pt idx="6">
                  <c:v>Dangereux pour l’environnement</c:v>
                </c:pt>
                <c:pt idx="7">
                  <c:v>Nocif pour la santé des personnes vivant à proximité</c:v>
                </c:pt>
                <c:pt idx="8">
                  <c:v>Désagréable pour les personnes habitant à proximité (odeurs, bruits…)</c:v>
                </c:pt>
                <c:pt idx="9">
                  <c:v>Un lieu de tourisme industriel</c:v>
                </c:pt>
                <c:pt idx="10">
                  <c:v>Favorisant l’augmentation de la valeur des terrains dans les communes aux alentours </c:v>
                </c:pt>
              </c:strCache>
            </c:strRef>
          </c:cat>
          <c:val>
            <c:numRef>
              <c:f>Feuil1!$B$2:$B$12</c:f>
              <c:numCache>
                <c:formatCode>General</c:formatCode>
                <c:ptCount val="11"/>
                <c:pt idx="0">
                  <c:v>74</c:v>
                </c:pt>
                <c:pt idx="1">
                  <c:v>72</c:v>
                </c:pt>
                <c:pt idx="2">
                  <c:v>67</c:v>
                </c:pt>
                <c:pt idx="3">
                  <c:v>70</c:v>
                </c:pt>
                <c:pt idx="4">
                  <c:v>67</c:v>
                </c:pt>
                <c:pt idx="5">
                  <c:v>59</c:v>
                </c:pt>
                <c:pt idx="6">
                  <c:v>61</c:v>
                </c:pt>
                <c:pt idx="7">
                  <c:v>60</c:v>
                </c:pt>
                <c:pt idx="8">
                  <c:v>59</c:v>
                </c:pt>
                <c:pt idx="9">
                  <c:v>29</c:v>
                </c:pt>
                <c:pt idx="10">
                  <c:v>19</c:v>
                </c:pt>
              </c:numCache>
            </c:numRef>
          </c:val>
        </c:ser>
        <c:dLbls>
          <c:showLegendKey val="0"/>
          <c:showVal val="0"/>
          <c:showCatName val="0"/>
          <c:showSerName val="0"/>
          <c:showPercent val="0"/>
          <c:showBubbleSize val="0"/>
        </c:dLbls>
        <c:gapWidth val="150"/>
        <c:axId val="215913984"/>
        <c:axId val="215915520"/>
      </c:barChart>
      <c:catAx>
        <c:axId val="215913984"/>
        <c:scaling>
          <c:orientation val="maxMin"/>
        </c:scaling>
        <c:delete val="1"/>
        <c:axPos val="l"/>
        <c:numFmt formatCode="General" sourceLinked="1"/>
        <c:majorTickMark val="none"/>
        <c:minorTickMark val="none"/>
        <c:tickLblPos val="none"/>
        <c:crossAx val="215915520"/>
        <c:crosses val="autoZero"/>
        <c:auto val="1"/>
        <c:lblAlgn val="ctr"/>
        <c:lblOffset val="100"/>
        <c:noMultiLvlLbl val="0"/>
      </c:catAx>
      <c:valAx>
        <c:axId val="215915520"/>
        <c:scaling>
          <c:orientation val="minMax"/>
        </c:scaling>
        <c:delete val="1"/>
        <c:axPos val="t"/>
        <c:numFmt formatCode="General" sourceLinked="1"/>
        <c:majorTickMark val="out"/>
        <c:minorTickMark val="none"/>
        <c:tickLblPos val="none"/>
        <c:crossAx val="215913984"/>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1906113848444998"/>
          <c:y val="0.26709066228522882"/>
          <c:w val="0.54312346520065258"/>
          <c:h val="0.70351194674363249"/>
        </c:manualLayout>
      </c:layout>
      <c:barChart>
        <c:barDir val="bar"/>
        <c:grouping val="percentStacked"/>
        <c:varyColors val="0"/>
        <c:ser>
          <c:idx val="0"/>
          <c:order val="0"/>
          <c:tx>
            <c:strRef>
              <c:f>Feuil1!$B$1</c:f>
              <c:strCache>
                <c:ptCount val="1"/>
                <c:pt idx="0">
                  <c:v>Tout à fait confiance</c:v>
                </c:pt>
              </c:strCache>
            </c:strRef>
          </c:tx>
          <c:spPr>
            <a:solidFill>
              <a:schemeClr val="tx1">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24.2</c:v>
                </c:pt>
                <c:pt idx="1">
                  <c:v>43.6</c:v>
                </c:pt>
                <c:pt idx="2">
                  <c:v>27</c:v>
                </c:pt>
                <c:pt idx="3">
                  <c:v>21.1</c:v>
                </c:pt>
              </c:numCache>
            </c:numRef>
          </c:val>
        </c:ser>
        <c:ser>
          <c:idx val="1"/>
          <c:order val="1"/>
          <c:tx>
            <c:strRef>
              <c:f>Feuil1!$C$1</c:f>
              <c:strCache>
                <c:ptCount val="1"/>
                <c:pt idx="0">
                  <c:v>Plutôt confiance</c:v>
                </c:pt>
              </c:strCache>
            </c:strRef>
          </c:tx>
          <c:spPr>
            <a:solidFill>
              <a:schemeClr val="accent4"/>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40.300000000000004</c:v>
                </c:pt>
                <c:pt idx="1">
                  <c:v>30.2</c:v>
                </c:pt>
                <c:pt idx="2">
                  <c:v>39.6</c:v>
                </c:pt>
                <c:pt idx="3">
                  <c:v>41.1</c:v>
                </c:pt>
              </c:numCache>
            </c:numRef>
          </c:val>
        </c:ser>
        <c:ser>
          <c:idx val="2"/>
          <c:order val="2"/>
          <c:tx>
            <c:strRef>
              <c:f>Feuil1!$D$1</c:f>
              <c:strCache>
                <c:ptCount val="1"/>
                <c:pt idx="0">
                  <c:v>Pas vraiment confiance</c:v>
                </c:pt>
              </c:strCache>
            </c:strRef>
          </c:tx>
          <c:spPr>
            <a:solidFill>
              <a:schemeClr val="accent3">
                <a:lumMod val="40000"/>
                <a:lumOff val="6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17.5</c:v>
                </c:pt>
                <c:pt idx="1">
                  <c:v>15.9</c:v>
                </c:pt>
                <c:pt idx="2">
                  <c:v>16</c:v>
                </c:pt>
                <c:pt idx="3">
                  <c:v>18.7</c:v>
                </c:pt>
              </c:numCache>
            </c:numRef>
          </c:val>
        </c:ser>
        <c:ser>
          <c:idx val="3"/>
          <c:order val="3"/>
          <c:tx>
            <c:strRef>
              <c:f>Feuil1!$E$1</c:f>
              <c:strCache>
                <c:ptCount val="1"/>
                <c:pt idx="0">
                  <c:v>Pas du tout confiance</c:v>
                </c:pt>
              </c:strCache>
            </c:strRef>
          </c:tx>
          <c:spPr>
            <a:solidFill>
              <a:schemeClr val="accent3">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Feuil1!$E$2:$E$5</c:f>
              <c:numCache>
                <c:formatCode>General</c:formatCode>
                <c:ptCount val="4"/>
                <c:pt idx="0">
                  <c:v>12.5</c:v>
                </c:pt>
                <c:pt idx="1">
                  <c:v>6</c:v>
                </c:pt>
                <c:pt idx="2">
                  <c:v>12.3</c:v>
                </c:pt>
                <c:pt idx="3">
                  <c:v>12.8</c:v>
                </c:pt>
              </c:numCache>
            </c:numRef>
          </c:val>
        </c:ser>
        <c:ser>
          <c:idx val="4"/>
          <c:order val="4"/>
          <c:tx>
            <c:strRef>
              <c:f>Feuil1!$F$1</c:f>
              <c:strCache>
                <c:ptCount val="1"/>
                <c:pt idx="0">
                  <c:v>NSP</c:v>
                </c:pt>
              </c:strCache>
            </c:strRef>
          </c:tx>
          <c:spPr>
            <a:solidFill>
              <a:schemeClr val="bg1">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Feuil1!$F$2:$F$5</c:f>
              <c:numCache>
                <c:formatCode>General</c:formatCode>
                <c:ptCount val="4"/>
                <c:pt idx="0">
                  <c:v>5.4</c:v>
                </c:pt>
                <c:pt idx="1">
                  <c:v>3.7</c:v>
                </c:pt>
                <c:pt idx="2">
                  <c:v>4.5999999999999996</c:v>
                </c:pt>
                <c:pt idx="3">
                  <c:v>6.1</c:v>
                </c:pt>
              </c:numCache>
            </c:numRef>
          </c:val>
        </c:ser>
        <c:dLbls>
          <c:showLegendKey val="0"/>
          <c:showVal val="0"/>
          <c:showCatName val="0"/>
          <c:showSerName val="0"/>
          <c:showPercent val="0"/>
          <c:showBubbleSize val="0"/>
        </c:dLbls>
        <c:gapWidth val="122"/>
        <c:overlap val="100"/>
        <c:axId val="216016768"/>
        <c:axId val="216018304"/>
      </c:barChart>
      <c:catAx>
        <c:axId val="216016768"/>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216018304"/>
        <c:crosses val="autoZero"/>
        <c:auto val="1"/>
        <c:lblAlgn val="ctr"/>
        <c:lblOffset val="100"/>
        <c:noMultiLvlLbl val="0"/>
      </c:catAx>
      <c:valAx>
        <c:axId val="216018304"/>
        <c:scaling>
          <c:orientation val="minMax"/>
        </c:scaling>
        <c:delete val="1"/>
        <c:axPos val="t"/>
        <c:numFmt formatCode="0%" sourceLinked="1"/>
        <c:majorTickMark val="out"/>
        <c:minorTickMark val="none"/>
        <c:tickLblPos val="none"/>
        <c:crossAx val="216016768"/>
        <c:crosses val="autoZero"/>
        <c:crossBetween val="between"/>
      </c:valAx>
      <c:spPr>
        <a:noFill/>
        <a:ln w="25400">
          <a:noFill/>
        </a:ln>
      </c:spPr>
    </c:plotArea>
    <c:legend>
      <c:legendPos val="t"/>
      <c:layout>
        <c:manualLayout>
          <c:xMode val="edge"/>
          <c:yMode val="edge"/>
          <c:x val="0"/>
          <c:y val="1.975519339790878E-2"/>
          <c:w val="0.97662636092442501"/>
          <c:h val="0.11832574834946476"/>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695317562834897"/>
          <c:y val="0.20490390348892218"/>
          <c:w val="0.50523158956370307"/>
          <c:h val="0.76938696769116943"/>
        </c:manualLayout>
      </c:layout>
      <c:barChart>
        <c:barDir val="bar"/>
        <c:grouping val="percentStacked"/>
        <c:varyColors val="0"/>
        <c:ser>
          <c:idx val="0"/>
          <c:order val="0"/>
          <c:tx>
            <c:strRef>
              <c:f>Feuil1!$B$1</c:f>
              <c:strCache>
                <c:ptCount val="1"/>
                <c:pt idx="0">
                  <c:v>Tout à fait confiance</c:v>
                </c:pt>
              </c:strCache>
            </c:strRef>
          </c:tx>
          <c:spPr>
            <a:solidFill>
              <a:schemeClr val="accent4">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Assurer la sécurité de ses installations</c:v>
                </c:pt>
                <c:pt idx="1">
                  <c:v>Prendre toutes les précautions pour protéger la population et l’environnement </c:v>
                </c:pt>
                <c:pt idx="2">
                  <c:v>Participer au développement économique de votre région</c:v>
                </c:pt>
                <c:pt idx="3">
                  <c:v>Prendre en compte les intérêts des populations locales</c:v>
                </c:pt>
                <c:pt idx="4">
                  <c:v>Vous informer sur tous les aspects du fonctionnement des centres </c:v>
                </c:pt>
              </c:strCache>
            </c:strRef>
          </c:cat>
          <c:val>
            <c:numRef>
              <c:f>Feuil1!$B$2:$B$6</c:f>
              <c:numCache>
                <c:formatCode>General</c:formatCode>
                <c:ptCount val="5"/>
                <c:pt idx="0">
                  <c:v>28.8</c:v>
                </c:pt>
                <c:pt idx="1">
                  <c:v>27.9</c:v>
                </c:pt>
                <c:pt idx="2">
                  <c:v>24.7</c:v>
                </c:pt>
                <c:pt idx="3">
                  <c:v>17.899999999999999</c:v>
                </c:pt>
                <c:pt idx="4">
                  <c:v>19.5</c:v>
                </c:pt>
              </c:numCache>
            </c:numRef>
          </c:val>
        </c:ser>
        <c:ser>
          <c:idx val="1"/>
          <c:order val="1"/>
          <c:tx>
            <c:strRef>
              <c:f>Feuil1!$C$1</c:f>
              <c:strCache>
                <c:ptCount val="1"/>
                <c:pt idx="0">
                  <c:v>Plutôt confiance</c:v>
                </c:pt>
              </c:strCache>
            </c:strRef>
          </c:tx>
          <c:spPr>
            <a:solidFill>
              <a:schemeClr val="accent4">
                <a:lumMod val="60000"/>
                <a:lumOff val="4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Assurer la sécurité de ses installations</c:v>
                </c:pt>
                <c:pt idx="1">
                  <c:v>Prendre toutes les précautions pour protéger la population et l’environnement </c:v>
                </c:pt>
                <c:pt idx="2">
                  <c:v>Participer au développement économique de votre région</c:v>
                </c:pt>
                <c:pt idx="3">
                  <c:v>Prendre en compte les intérêts des populations locales</c:v>
                </c:pt>
                <c:pt idx="4">
                  <c:v>Vous informer sur tous les aspects du fonctionnement des centres </c:v>
                </c:pt>
              </c:strCache>
            </c:strRef>
          </c:cat>
          <c:val>
            <c:numRef>
              <c:f>Feuil1!$C$2:$C$6</c:f>
              <c:numCache>
                <c:formatCode>General</c:formatCode>
                <c:ptCount val="5"/>
                <c:pt idx="0">
                  <c:v>43</c:v>
                </c:pt>
                <c:pt idx="1">
                  <c:v>38.300000000000004</c:v>
                </c:pt>
                <c:pt idx="2">
                  <c:v>40.4</c:v>
                </c:pt>
                <c:pt idx="3">
                  <c:v>37.4</c:v>
                </c:pt>
                <c:pt idx="4">
                  <c:v>32.6</c:v>
                </c:pt>
              </c:numCache>
            </c:numRef>
          </c:val>
        </c:ser>
        <c:ser>
          <c:idx val="2"/>
          <c:order val="2"/>
          <c:tx>
            <c:strRef>
              <c:f>Feuil1!$D$1</c:f>
              <c:strCache>
                <c:ptCount val="1"/>
                <c:pt idx="0">
                  <c:v>Pas vraiment confiance</c:v>
                </c:pt>
              </c:strCache>
            </c:strRef>
          </c:tx>
          <c:spPr>
            <a:solidFill>
              <a:schemeClr val="accent3">
                <a:lumMod val="40000"/>
                <a:lumOff val="6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Assurer la sécurité de ses installations</c:v>
                </c:pt>
                <c:pt idx="1">
                  <c:v>Prendre toutes les précautions pour protéger la population et l’environnement </c:v>
                </c:pt>
                <c:pt idx="2">
                  <c:v>Participer au développement économique de votre région</c:v>
                </c:pt>
                <c:pt idx="3">
                  <c:v>Prendre en compte les intérêts des populations locales</c:v>
                </c:pt>
                <c:pt idx="4">
                  <c:v>Vous informer sur tous les aspects du fonctionnement des centres </c:v>
                </c:pt>
              </c:strCache>
            </c:strRef>
          </c:cat>
          <c:val>
            <c:numRef>
              <c:f>Feuil1!$D$2:$D$6</c:f>
              <c:numCache>
                <c:formatCode>General</c:formatCode>
                <c:ptCount val="5"/>
                <c:pt idx="0">
                  <c:v>12.1</c:v>
                </c:pt>
                <c:pt idx="1">
                  <c:v>18.5</c:v>
                </c:pt>
                <c:pt idx="2">
                  <c:v>18.3</c:v>
                </c:pt>
                <c:pt idx="3">
                  <c:v>22.9</c:v>
                </c:pt>
                <c:pt idx="4">
                  <c:v>26.4</c:v>
                </c:pt>
              </c:numCache>
            </c:numRef>
          </c:val>
        </c:ser>
        <c:ser>
          <c:idx val="3"/>
          <c:order val="3"/>
          <c:tx>
            <c:strRef>
              <c:f>Feuil1!$E$1</c:f>
              <c:strCache>
                <c:ptCount val="1"/>
                <c:pt idx="0">
                  <c:v>Pas du tout confiance</c:v>
                </c:pt>
              </c:strCache>
            </c:strRef>
          </c:tx>
          <c:spPr>
            <a:solidFill>
              <a:schemeClr val="accent3">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Assurer la sécurité de ses installations</c:v>
                </c:pt>
                <c:pt idx="1">
                  <c:v>Prendre toutes les précautions pour protéger la population et l’environnement </c:v>
                </c:pt>
                <c:pt idx="2">
                  <c:v>Participer au développement économique de votre région</c:v>
                </c:pt>
                <c:pt idx="3">
                  <c:v>Prendre en compte les intérêts des populations locales</c:v>
                </c:pt>
                <c:pt idx="4">
                  <c:v>Vous informer sur tous les aspects du fonctionnement des centres </c:v>
                </c:pt>
              </c:strCache>
            </c:strRef>
          </c:cat>
          <c:val>
            <c:numRef>
              <c:f>Feuil1!$E$2:$E$6</c:f>
              <c:numCache>
                <c:formatCode>General</c:formatCode>
                <c:ptCount val="5"/>
                <c:pt idx="0">
                  <c:v>11.7</c:v>
                </c:pt>
                <c:pt idx="1">
                  <c:v>12</c:v>
                </c:pt>
                <c:pt idx="2">
                  <c:v>12.2</c:v>
                </c:pt>
                <c:pt idx="3">
                  <c:v>15.5</c:v>
                </c:pt>
                <c:pt idx="4">
                  <c:v>18.100000000000001</c:v>
                </c:pt>
              </c:numCache>
            </c:numRef>
          </c:val>
        </c:ser>
        <c:ser>
          <c:idx val="4"/>
          <c:order val="4"/>
          <c:tx>
            <c:strRef>
              <c:f>Feuil1!$F$1</c:f>
              <c:strCache>
                <c:ptCount val="1"/>
                <c:pt idx="0">
                  <c:v>NSP</c:v>
                </c:pt>
              </c:strCache>
            </c:strRef>
          </c:tx>
          <c:spPr>
            <a:solidFill>
              <a:schemeClr val="bg1">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Feuil1!$A$2:$A$6</c:f>
              <c:strCache>
                <c:ptCount val="5"/>
                <c:pt idx="0">
                  <c:v>Assurer la sécurité de ses installations</c:v>
                </c:pt>
                <c:pt idx="1">
                  <c:v>Prendre toutes les précautions pour protéger la population et l’environnement </c:v>
                </c:pt>
                <c:pt idx="2">
                  <c:v>Participer au développement économique de votre région</c:v>
                </c:pt>
                <c:pt idx="3">
                  <c:v>Prendre en compte les intérêts des populations locales</c:v>
                </c:pt>
                <c:pt idx="4">
                  <c:v>Vous informer sur tous les aspects du fonctionnement des centres </c:v>
                </c:pt>
              </c:strCache>
            </c:strRef>
          </c:cat>
          <c:val>
            <c:numRef>
              <c:f>Feuil1!$F$2:$F$6</c:f>
              <c:numCache>
                <c:formatCode>General</c:formatCode>
                <c:ptCount val="5"/>
                <c:pt idx="0">
                  <c:v>3.8</c:v>
                </c:pt>
                <c:pt idx="1">
                  <c:v>2.9</c:v>
                </c:pt>
                <c:pt idx="2">
                  <c:v>4.5</c:v>
                </c:pt>
                <c:pt idx="3">
                  <c:v>6.2</c:v>
                </c:pt>
                <c:pt idx="4">
                  <c:v>3.3</c:v>
                </c:pt>
              </c:numCache>
            </c:numRef>
          </c:val>
        </c:ser>
        <c:dLbls>
          <c:showLegendKey val="0"/>
          <c:showVal val="0"/>
          <c:showCatName val="0"/>
          <c:showSerName val="0"/>
          <c:showPercent val="0"/>
          <c:showBubbleSize val="0"/>
        </c:dLbls>
        <c:gapWidth val="122"/>
        <c:overlap val="100"/>
        <c:axId val="216206720"/>
        <c:axId val="216216704"/>
      </c:barChart>
      <c:catAx>
        <c:axId val="216206720"/>
        <c:scaling>
          <c:orientation val="maxMin"/>
        </c:scaling>
        <c:delete val="0"/>
        <c:axPos val="l"/>
        <c:numFmt formatCode="General" sourceLinked="1"/>
        <c:majorTickMark val="out"/>
        <c:minorTickMark val="none"/>
        <c:tickLblPos val="nextTo"/>
        <c:spPr>
          <a:ln>
            <a:noFill/>
          </a:ln>
        </c:spPr>
        <c:txPr>
          <a:bodyPr/>
          <a:lstStyle/>
          <a:p>
            <a:pPr>
              <a:defRPr sz="1100" b="0"/>
            </a:pPr>
            <a:endParaRPr lang="fr-FR"/>
          </a:p>
        </c:txPr>
        <c:crossAx val="216216704"/>
        <c:crosses val="autoZero"/>
        <c:auto val="1"/>
        <c:lblAlgn val="ctr"/>
        <c:lblOffset val="100"/>
        <c:noMultiLvlLbl val="0"/>
      </c:catAx>
      <c:valAx>
        <c:axId val="216216704"/>
        <c:scaling>
          <c:orientation val="minMax"/>
        </c:scaling>
        <c:delete val="1"/>
        <c:axPos val="t"/>
        <c:numFmt formatCode="0%" sourceLinked="1"/>
        <c:majorTickMark val="out"/>
        <c:minorTickMark val="none"/>
        <c:tickLblPos val="none"/>
        <c:crossAx val="216206720"/>
        <c:crosses val="autoZero"/>
        <c:crossBetween val="between"/>
      </c:valAx>
      <c:spPr>
        <a:noFill/>
        <a:ln w="25400">
          <a:noFill/>
        </a:ln>
      </c:spPr>
    </c:plotArea>
    <c:legend>
      <c:legendPos val="t"/>
      <c:layout>
        <c:manualLayout>
          <c:xMode val="edge"/>
          <c:yMode val="edge"/>
          <c:x val="0"/>
          <c:y val="4.4658602665151967E-2"/>
          <c:w val="0.99846964909023883"/>
          <c:h val="8.3357949625557745E-2"/>
        </c:manualLayout>
      </c:layout>
      <c:overlay val="0"/>
      <c:txPr>
        <a:bodyPr/>
        <a:lstStyle/>
        <a:p>
          <a:pPr>
            <a:defRPr sz="105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159724722420233"/>
          <c:y val="3.7174440935134188E-2"/>
          <c:w val="0.46470847797420795"/>
          <c:h val="0.93125000000000002"/>
        </c:manualLayout>
      </c:layout>
      <c:barChart>
        <c:barDir val="bar"/>
        <c:grouping val="clustered"/>
        <c:varyColors val="0"/>
        <c:ser>
          <c:idx val="0"/>
          <c:order val="0"/>
          <c:tx>
            <c:strRef>
              <c:f>Feuil1!$B$1</c:f>
              <c:strCache>
                <c:ptCount val="1"/>
                <c:pt idx="0">
                  <c:v>%</c:v>
                </c:pt>
              </c:strCache>
            </c:strRef>
          </c:tx>
          <c:spPr>
            <a:solidFill>
              <a:schemeClr val="tx1"/>
            </a:solidFill>
            <a:effectLst>
              <a:outerShdw blurRad="50800" dist="50800" dir="5400000" algn="ctr" rotWithShape="0">
                <a:srgbClr val="000000">
                  <a:alpha val="99000"/>
                </a:srgbClr>
              </a:outerShdw>
            </a:effectLst>
          </c:spPr>
          <c:invertIfNegative val="0"/>
          <c:dPt>
            <c:idx val="6"/>
            <c:invertIfNegative val="0"/>
            <c:bubble3D val="0"/>
            <c:spPr>
              <a:solidFill>
                <a:schemeClr val="bg1">
                  <a:lumMod val="50000"/>
                </a:schemeClr>
              </a:solidFill>
              <a:effectLst>
                <a:outerShdw blurRad="50800" dist="50800" dir="5400000" algn="ctr" rotWithShape="0">
                  <a:srgbClr val="000000">
                    <a:alpha val="99000"/>
                  </a:srgbClr>
                </a:outerShdw>
              </a:effectLst>
            </c:spPr>
          </c:dPt>
          <c:dLbls>
            <c:dLbl>
              <c:idx val="6"/>
              <c:numFmt formatCode="0\%" sourceLinked="0"/>
              <c:spPr/>
              <c:txPr>
                <a:bodyPr/>
                <a:lstStyle/>
                <a:p>
                  <a:pPr>
                    <a:defRPr sz="1400" b="1">
                      <a:solidFill>
                        <a:schemeClr val="bg1">
                          <a:lumMod val="50000"/>
                        </a:schemeClr>
                      </a:solidFill>
                    </a:defRPr>
                  </a:pPr>
                  <a:endParaRPr lang="fr-FR"/>
                </a:p>
              </c:txPr>
              <c:showLegendKey val="0"/>
              <c:showVal val="1"/>
              <c:showCatName val="0"/>
              <c:showSerName val="0"/>
              <c:showPercent val="0"/>
              <c:showBubbleSize val="0"/>
            </c:dLbl>
            <c:numFmt formatCode="0\%" sourceLinked="0"/>
            <c:txPr>
              <a:bodyPr/>
              <a:lstStyle/>
              <a:p>
                <a:pPr>
                  <a:defRPr sz="1400" b="1">
                    <a:solidFill>
                      <a:schemeClr val="tx1"/>
                    </a:solidFill>
                  </a:defRPr>
                </a:pPr>
                <a:endParaRPr lang="fr-FR"/>
              </a:p>
            </c:txPr>
            <c:showLegendKey val="0"/>
            <c:showVal val="1"/>
            <c:showCatName val="0"/>
            <c:showSerName val="0"/>
            <c:showPercent val="0"/>
            <c:showBubbleSize val="0"/>
            <c:showLeaderLines val="0"/>
          </c:dLbls>
          <c:cat>
            <c:strRef>
              <c:f>Feuil1!$A$2:$A$8</c:f>
              <c:strCache>
                <c:ptCount val="7"/>
                <c:pt idx="0">
                  <c:v>Stockage de déchets radioactifs</c:v>
                </c:pt>
                <c:pt idx="1">
                  <c:v>Laboratoire de recherche </c:v>
                </c:pt>
                <c:pt idx="2">
                  <c:v>Recyclage / traitement de déchets radioactifs</c:v>
                </c:pt>
                <c:pt idx="3">
                  <c:v>Déchets radioactifs (sans précision)</c:v>
                </c:pt>
                <c:pt idx="4">
                  <c:v>Production d'énergie / d'électricité</c:v>
                </c:pt>
                <c:pt idx="5">
                  <c:v>Autres</c:v>
                </c:pt>
                <c:pt idx="6">
                  <c:v>NSP </c:v>
                </c:pt>
              </c:strCache>
            </c:strRef>
          </c:cat>
          <c:val>
            <c:numRef>
              <c:f>Feuil1!$B$2:$B$8</c:f>
              <c:numCache>
                <c:formatCode>General</c:formatCode>
                <c:ptCount val="7"/>
                <c:pt idx="0">
                  <c:v>46.8</c:v>
                </c:pt>
                <c:pt idx="1">
                  <c:v>11.5</c:v>
                </c:pt>
                <c:pt idx="2">
                  <c:v>3.3</c:v>
                </c:pt>
                <c:pt idx="3">
                  <c:v>1.4</c:v>
                </c:pt>
                <c:pt idx="4">
                  <c:v>0.8</c:v>
                </c:pt>
                <c:pt idx="5">
                  <c:v>1</c:v>
                </c:pt>
                <c:pt idx="6">
                  <c:v>35</c:v>
                </c:pt>
              </c:numCache>
            </c:numRef>
          </c:val>
        </c:ser>
        <c:dLbls>
          <c:showLegendKey val="0"/>
          <c:showVal val="0"/>
          <c:showCatName val="0"/>
          <c:showSerName val="0"/>
          <c:showPercent val="0"/>
          <c:showBubbleSize val="0"/>
        </c:dLbls>
        <c:gapWidth val="150"/>
        <c:axId val="192200704"/>
        <c:axId val="192202240"/>
      </c:barChart>
      <c:catAx>
        <c:axId val="192200704"/>
        <c:scaling>
          <c:orientation val="maxMin"/>
        </c:scaling>
        <c:delete val="0"/>
        <c:axPos val="l"/>
        <c:numFmt formatCode="General" sourceLinked="1"/>
        <c:majorTickMark val="none"/>
        <c:minorTickMark val="none"/>
        <c:tickLblPos val="nextTo"/>
        <c:spPr>
          <a:ln>
            <a:noFill/>
          </a:ln>
        </c:spPr>
        <c:txPr>
          <a:bodyPr/>
          <a:lstStyle/>
          <a:p>
            <a:pPr>
              <a:defRPr sz="1200" b="0" i="0">
                <a:latin typeface="Arial" pitchFamily="34" charset="0"/>
                <a:cs typeface="Arial" pitchFamily="34" charset="0"/>
              </a:defRPr>
            </a:pPr>
            <a:endParaRPr lang="fr-FR"/>
          </a:p>
        </c:txPr>
        <c:crossAx val="192202240"/>
        <c:crosses val="autoZero"/>
        <c:auto val="1"/>
        <c:lblAlgn val="ctr"/>
        <c:lblOffset val="100"/>
        <c:noMultiLvlLbl val="0"/>
      </c:catAx>
      <c:valAx>
        <c:axId val="192202240"/>
        <c:scaling>
          <c:orientation val="minMax"/>
        </c:scaling>
        <c:delete val="1"/>
        <c:axPos val="t"/>
        <c:numFmt formatCode="General" sourceLinked="1"/>
        <c:majorTickMark val="out"/>
        <c:minorTickMark val="none"/>
        <c:tickLblPos val="none"/>
        <c:crossAx val="192200704"/>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569531837507298"/>
          <c:y val="0.19541963417532399"/>
          <c:w val="0.50523158956370307"/>
          <c:h val="0.73661825713324913"/>
        </c:manualLayout>
      </c:layout>
      <c:barChart>
        <c:barDir val="bar"/>
        <c:grouping val="percentStacked"/>
        <c:varyColors val="0"/>
        <c:ser>
          <c:idx val="0"/>
          <c:order val="0"/>
          <c:tx>
            <c:strRef>
              <c:f>Feuil1!$B$1</c:f>
              <c:strCache>
                <c:ptCount val="1"/>
                <c:pt idx="0">
                  <c:v>Tout à fait</c:v>
                </c:pt>
              </c:strCache>
            </c:strRef>
          </c:tx>
          <c:spPr>
            <a:solidFill>
              <a:schemeClr val="accent4">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L’Andra fait progresser les connaissances scientifiques sur les déchets radioactifs</c:v>
                </c:pt>
                <c:pt idx="1">
                  <c:v>L’Andra résout le problème posé par les déchets radioactifs en France</c:v>
                </c:pt>
                <c:pt idx="2">
                  <c:v>L’Andra dialogue avec les populations locales autour de ses centres</c:v>
                </c:pt>
                <c:pt idx="3">
                  <c:v>L’Andra communique clairement sur ses activités</c:v>
                </c:pt>
              </c:strCache>
            </c:strRef>
          </c:cat>
          <c:val>
            <c:numRef>
              <c:f>Feuil1!$B$2:$B$5</c:f>
              <c:numCache>
                <c:formatCode>General</c:formatCode>
                <c:ptCount val="4"/>
                <c:pt idx="0">
                  <c:v>21.3</c:v>
                </c:pt>
                <c:pt idx="1">
                  <c:v>19.3</c:v>
                </c:pt>
                <c:pt idx="2">
                  <c:v>18</c:v>
                </c:pt>
                <c:pt idx="3">
                  <c:v>21.5</c:v>
                </c:pt>
              </c:numCache>
            </c:numRef>
          </c:val>
        </c:ser>
        <c:ser>
          <c:idx val="1"/>
          <c:order val="1"/>
          <c:tx>
            <c:strRef>
              <c:f>Feuil1!$C$1</c:f>
              <c:strCache>
                <c:ptCount val="1"/>
                <c:pt idx="0">
                  <c:v>Plutôt</c:v>
                </c:pt>
              </c:strCache>
            </c:strRef>
          </c:tx>
          <c:spPr>
            <a:solidFill>
              <a:schemeClr val="accent4">
                <a:lumMod val="60000"/>
                <a:lumOff val="4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L’Andra fait progresser les connaissances scientifiques sur les déchets radioactifs</c:v>
                </c:pt>
                <c:pt idx="1">
                  <c:v>L’Andra résout le problème posé par les déchets radioactifs en France</c:v>
                </c:pt>
                <c:pt idx="2">
                  <c:v>L’Andra dialogue avec les populations locales autour de ses centres</c:v>
                </c:pt>
                <c:pt idx="3">
                  <c:v>L’Andra communique clairement sur ses activités</c:v>
                </c:pt>
              </c:strCache>
            </c:strRef>
          </c:cat>
          <c:val>
            <c:numRef>
              <c:f>Feuil1!$C$2:$C$5</c:f>
              <c:numCache>
                <c:formatCode>General</c:formatCode>
                <c:ptCount val="4"/>
                <c:pt idx="0">
                  <c:v>43</c:v>
                </c:pt>
                <c:pt idx="1">
                  <c:v>37.300000000000004</c:v>
                </c:pt>
                <c:pt idx="2">
                  <c:v>37.300000000000004</c:v>
                </c:pt>
                <c:pt idx="3">
                  <c:v>30.3</c:v>
                </c:pt>
              </c:numCache>
            </c:numRef>
          </c:val>
        </c:ser>
        <c:ser>
          <c:idx val="2"/>
          <c:order val="2"/>
          <c:tx>
            <c:strRef>
              <c:f>Feuil1!$D$1</c:f>
              <c:strCache>
                <c:ptCount val="1"/>
                <c:pt idx="0">
                  <c:v>Pas vraiment</c:v>
                </c:pt>
              </c:strCache>
            </c:strRef>
          </c:tx>
          <c:spPr>
            <a:solidFill>
              <a:schemeClr val="accent3">
                <a:lumMod val="40000"/>
                <a:lumOff val="6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L’Andra fait progresser les connaissances scientifiques sur les déchets radioactifs</c:v>
                </c:pt>
                <c:pt idx="1">
                  <c:v>L’Andra résout le problème posé par les déchets radioactifs en France</c:v>
                </c:pt>
                <c:pt idx="2">
                  <c:v>L’Andra dialogue avec les populations locales autour de ses centres</c:v>
                </c:pt>
                <c:pt idx="3">
                  <c:v>L’Andra communique clairement sur ses activités</c:v>
                </c:pt>
              </c:strCache>
            </c:strRef>
          </c:cat>
          <c:val>
            <c:numRef>
              <c:f>Feuil1!$D$2:$D$5</c:f>
              <c:numCache>
                <c:formatCode>General</c:formatCode>
                <c:ptCount val="4"/>
                <c:pt idx="0">
                  <c:v>17.100000000000001</c:v>
                </c:pt>
                <c:pt idx="1">
                  <c:v>22.7</c:v>
                </c:pt>
                <c:pt idx="2">
                  <c:v>21.6</c:v>
                </c:pt>
                <c:pt idx="3">
                  <c:v>29.1</c:v>
                </c:pt>
              </c:numCache>
            </c:numRef>
          </c:val>
        </c:ser>
        <c:ser>
          <c:idx val="3"/>
          <c:order val="3"/>
          <c:tx>
            <c:strRef>
              <c:f>Feuil1!$E$1</c:f>
              <c:strCache>
                <c:ptCount val="1"/>
                <c:pt idx="0">
                  <c:v>Pas du tout</c:v>
                </c:pt>
              </c:strCache>
            </c:strRef>
          </c:tx>
          <c:spPr>
            <a:solidFill>
              <a:schemeClr val="accent3">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L’Andra fait progresser les connaissances scientifiques sur les déchets radioactifs</c:v>
                </c:pt>
                <c:pt idx="1">
                  <c:v>L’Andra résout le problème posé par les déchets radioactifs en France</c:v>
                </c:pt>
                <c:pt idx="2">
                  <c:v>L’Andra dialogue avec les populations locales autour de ses centres</c:v>
                </c:pt>
                <c:pt idx="3">
                  <c:v>L’Andra communique clairement sur ses activités</c:v>
                </c:pt>
              </c:strCache>
            </c:strRef>
          </c:cat>
          <c:val>
            <c:numRef>
              <c:f>Feuil1!$E$2:$E$5</c:f>
              <c:numCache>
                <c:formatCode>General</c:formatCode>
                <c:ptCount val="4"/>
                <c:pt idx="0">
                  <c:v>10.200000000000001</c:v>
                </c:pt>
                <c:pt idx="1">
                  <c:v>12.5</c:v>
                </c:pt>
                <c:pt idx="2">
                  <c:v>13</c:v>
                </c:pt>
                <c:pt idx="3">
                  <c:v>15.4</c:v>
                </c:pt>
              </c:numCache>
            </c:numRef>
          </c:val>
        </c:ser>
        <c:ser>
          <c:idx val="4"/>
          <c:order val="4"/>
          <c:tx>
            <c:strRef>
              <c:f>Feuil1!$F$1</c:f>
              <c:strCache>
                <c:ptCount val="1"/>
                <c:pt idx="0">
                  <c:v>NSP</c:v>
                </c:pt>
              </c:strCache>
            </c:strRef>
          </c:tx>
          <c:spPr>
            <a:solidFill>
              <a:schemeClr val="bg1">
                <a:lumMod val="75000"/>
              </a:schemeClr>
            </a:solidFill>
          </c:spPr>
          <c:invertIfNegative val="0"/>
          <c:dLbls>
            <c:dLbl>
              <c:idx val="0"/>
              <c:layout>
                <c:manualLayout>
                  <c:x val="6.0103956181218913E-3"/>
                  <c:y val="0"/>
                </c:manualLayout>
              </c:layout>
              <c:showLegendKey val="0"/>
              <c:showVal val="1"/>
              <c:showCatName val="0"/>
              <c:showSerName val="0"/>
              <c:showPercent val="0"/>
              <c:showBubbleSize val="0"/>
            </c:dLbl>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L’Andra fait progresser les connaissances scientifiques sur les déchets radioactifs</c:v>
                </c:pt>
                <c:pt idx="1">
                  <c:v>L’Andra résout le problème posé par les déchets radioactifs en France</c:v>
                </c:pt>
                <c:pt idx="2">
                  <c:v>L’Andra dialogue avec les populations locales autour de ses centres</c:v>
                </c:pt>
                <c:pt idx="3">
                  <c:v>L’Andra communique clairement sur ses activités</c:v>
                </c:pt>
              </c:strCache>
            </c:strRef>
          </c:cat>
          <c:val>
            <c:numRef>
              <c:f>Feuil1!$F$2:$F$5</c:f>
              <c:numCache>
                <c:formatCode>General</c:formatCode>
                <c:ptCount val="4"/>
                <c:pt idx="0">
                  <c:v>9.1</c:v>
                </c:pt>
                <c:pt idx="1">
                  <c:v>8.2000000000000011</c:v>
                </c:pt>
                <c:pt idx="2">
                  <c:v>9.6</c:v>
                </c:pt>
                <c:pt idx="3">
                  <c:v>3.6</c:v>
                </c:pt>
              </c:numCache>
            </c:numRef>
          </c:val>
        </c:ser>
        <c:dLbls>
          <c:showLegendKey val="0"/>
          <c:showVal val="0"/>
          <c:showCatName val="0"/>
          <c:showSerName val="0"/>
          <c:showPercent val="0"/>
          <c:showBubbleSize val="0"/>
        </c:dLbls>
        <c:gapWidth val="122"/>
        <c:overlap val="100"/>
        <c:axId val="216974848"/>
        <c:axId val="216976384"/>
      </c:barChart>
      <c:catAx>
        <c:axId val="216974848"/>
        <c:scaling>
          <c:orientation val="maxMin"/>
        </c:scaling>
        <c:delete val="0"/>
        <c:axPos val="l"/>
        <c:numFmt formatCode="General" sourceLinked="1"/>
        <c:majorTickMark val="out"/>
        <c:minorTickMark val="none"/>
        <c:tickLblPos val="nextTo"/>
        <c:spPr>
          <a:ln>
            <a:noFill/>
          </a:ln>
        </c:spPr>
        <c:txPr>
          <a:bodyPr/>
          <a:lstStyle/>
          <a:p>
            <a:pPr>
              <a:defRPr sz="1100" b="0"/>
            </a:pPr>
            <a:endParaRPr lang="fr-FR"/>
          </a:p>
        </c:txPr>
        <c:crossAx val="216976384"/>
        <c:crosses val="autoZero"/>
        <c:auto val="1"/>
        <c:lblAlgn val="ctr"/>
        <c:lblOffset val="100"/>
        <c:noMultiLvlLbl val="0"/>
      </c:catAx>
      <c:valAx>
        <c:axId val="216976384"/>
        <c:scaling>
          <c:orientation val="minMax"/>
        </c:scaling>
        <c:delete val="1"/>
        <c:axPos val="t"/>
        <c:numFmt formatCode="0%" sourceLinked="1"/>
        <c:majorTickMark val="out"/>
        <c:minorTickMark val="none"/>
        <c:tickLblPos val="none"/>
        <c:crossAx val="216974848"/>
        <c:crosses val="autoZero"/>
        <c:crossBetween val="between"/>
      </c:valAx>
      <c:spPr>
        <a:noFill/>
        <a:ln w="25400">
          <a:noFill/>
        </a:ln>
      </c:spPr>
    </c:plotArea>
    <c:legend>
      <c:legendPos val="t"/>
      <c:layout>
        <c:manualLayout>
          <c:xMode val="edge"/>
          <c:yMode val="edge"/>
          <c:x val="3.5336709145913854E-5"/>
          <c:y val="5.8591830741941534E-2"/>
          <c:w val="0.84705073357589411"/>
          <c:h val="7.3391244111144033E-2"/>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8611513971671E-2"/>
          <c:y val="3.7174440935134188E-2"/>
          <c:w val="0.92571544343684564"/>
          <c:h val="0.94799103195169365"/>
        </c:manualLayout>
      </c:layout>
      <c:barChart>
        <c:barDir val="bar"/>
        <c:grouping val="clustered"/>
        <c:varyColors val="0"/>
        <c:ser>
          <c:idx val="0"/>
          <c:order val="0"/>
          <c:tx>
            <c:strRef>
              <c:f>Feuil1!$B$1</c:f>
              <c:strCache>
                <c:ptCount val="1"/>
                <c:pt idx="0">
                  <c:v>Colonne1</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1"/>
            <c:invertIfNegative val="0"/>
            <c:bubble3D val="0"/>
            <c:spPr>
              <a:solidFill>
                <a:schemeClr val="accent5">
                  <a:lumMod val="75000"/>
                </a:schemeClr>
              </a:solidFill>
              <a:effectLst>
                <a:outerShdw blurRad="50800" dist="50800" dir="5400000" algn="ctr" rotWithShape="0">
                  <a:srgbClr val="000000">
                    <a:alpha val="99000"/>
                  </a:srgbClr>
                </a:outerShdw>
              </a:effectLst>
            </c:spPr>
          </c:dPt>
          <c:dLbls>
            <c:dLbl>
              <c:idx val="1"/>
              <c:numFmt formatCode="0\%" sourceLinked="0"/>
              <c:spPr/>
              <c:txPr>
                <a:bodyPr/>
                <a:lstStyle/>
                <a:p>
                  <a:pPr>
                    <a:defRPr sz="1200" b="1">
                      <a:solidFill>
                        <a:schemeClr val="accent5">
                          <a:lumMod val="75000"/>
                        </a:schemeClr>
                      </a:solidFill>
                    </a:defRPr>
                  </a:pPr>
                  <a:endParaRPr lang="fr-FR"/>
                </a:p>
              </c:txPr>
              <c:showLegendKey val="0"/>
              <c:showVal val="1"/>
              <c:showCatName val="0"/>
              <c:showSerName val="0"/>
              <c:showPercent val="0"/>
              <c:showBubbleSize val="0"/>
            </c:dLbl>
            <c:numFmt formatCode="0\%" sourceLinked="0"/>
            <c:txPr>
              <a:bodyPr/>
              <a:lstStyle/>
              <a:p>
                <a:pPr>
                  <a:defRPr sz="1200" b="1"/>
                </a:pPr>
                <a:endParaRPr lang="fr-FR"/>
              </a:p>
            </c:txPr>
            <c:showLegendKey val="0"/>
            <c:showVal val="1"/>
            <c:showCatName val="0"/>
            <c:showSerName val="0"/>
            <c:showPercent val="0"/>
            <c:showBubbleSize val="0"/>
            <c:showLeaderLines val="0"/>
          </c:dLbls>
          <c:cat>
            <c:strRef>
              <c:f>Feuil1!$A$2:$A$12</c:f>
              <c:strCache>
                <c:ptCount val="11"/>
                <c:pt idx="0">
                  <c:v>Votre journal régional</c:v>
                </c:pt>
                <c:pt idx="1">
                  <c:v>L’Andra </c:v>
                </c:pt>
                <c:pt idx="2">
                  <c:v>La télévision régionale</c:v>
                </c:pt>
                <c:pt idx="3">
                  <c:v>La presse en général</c:v>
                </c:pt>
                <c:pt idx="4">
                  <c:v>Le CLIS</c:v>
                </c:pt>
                <c:pt idx="5">
                  <c:v>La télévision nationale</c:v>
                </c:pt>
                <c:pt idx="6">
                  <c:v>La / les radio(s) locale(s)</c:v>
                </c:pt>
                <c:pt idx="7">
                  <c:v>Internet</c:v>
                </c:pt>
                <c:pt idx="8">
                  <c:v>La radio nationale</c:v>
                </c:pt>
                <c:pt idx="9">
                  <c:v>Le bouche à oreille / les collègues…</c:v>
                </c:pt>
                <c:pt idx="10">
                  <c:v>La publicité / les prospectus</c:v>
                </c:pt>
              </c:strCache>
            </c:strRef>
          </c:cat>
          <c:val>
            <c:numRef>
              <c:f>Feuil1!$B$2:$B$12</c:f>
              <c:numCache>
                <c:formatCode>General</c:formatCode>
                <c:ptCount val="11"/>
                <c:pt idx="0">
                  <c:v>40.9</c:v>
                </c:pt>
                <c:pt idx="1">
                  <c:v>61.7</c:v>
                </c:pt>
                <c:pt idx="2">
                  <c:v>30.3</c:v>
                </c:pt>
                <c:pt idx="3">
                  <c:v>19.600000000000001</c:v>
                </c:pt>
                <c:pt idx="4">
                  <c:v>27.9</c:v>
                </c:pt>
                <c:pt idx="5">
                  <c:v>15.6</c:v>
                </c:pt>
                <c:pt idx="6">
                  <c:v>10.7</c:v>
                </c:pt>
                <c:pt idx="7">
                  <c:v>12</c:v>
                </c:pt>
                <c:pt idx="8">
                  <c:v>4.5999999999999996</c:v>
                </c:pt>
                <c:pt idx="9">
                  <c:v>6.4</c:v>
                </c:pt>
                <c:pt idx="10">
                  <c:v>0.5</c:v>
                </c:pt>
              </c:numCache>
            </c:numRef>
          </c:val>
        </c:ser>
        <c:dLbls>
          <c:showLegendKey val="0"/>
          <c:showVal val="0"/>
          <c:showCatName val="0"/>
          <c:showSerName val="0"/>
          <c:showPercent val="0"/>
          <c:showBubbleSize val="0"/>
        </c:dLbls>
        <c:gapWidth val="150"/>
        <c:axId val="216810240"/>
        <c:axId val="216811776"/>
      </c:barChart>
      <c:catAx>
        <c:axId val="216810240"/>
        <c:scaling>
          <c:orientation val="maxMin"/>
        </c:scaling>
        <c:delete val="1"/>
        <c:axPos val="l"/>
        <c:numFmt formatCode="General" sourceLinked="1"/>
        <c:majorTickMark val="none"/>
        <c:minorTickMark val="none"/>
        <c:tickLblPos val="none"/>
        <c:crossAx val="216811776"/>
        <c:crosses val="autoZero"/>
        <c:auto val="1"/>
        <c:lblAlgn val="ctr"/>
        <c:lblOffset val="100"/>
        <c:noMultiLvlLbl val="0"/>
      </c:catAx>
      <c:valAx>
        <c:axId val="216811776"/>
        <c:scaling>
          <c:orientation val="minMax"/>
        </c:scaling>
        <c:delete val="1"/>
        <c:axPos val="t"/>
        <c:numFmt formatCode="General" sourceLinked="1"/>
        <c:majorTickMark val="out"/>
        <c:minorTickMark val="none"/>
        <c:tickLblPos val="none"/>
        <c:crossAx val="216810240"/>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4679888454764"/>
          <c:y val="3.7174440935134188E-2"/>
          <c:w val="0.48604176116208492"/>
          <c:h val="0.93125000000000002"/>
        </c:manualLayout>
      </c:layout>
      <c:barChart>
        <c:barDir val="bar"/>
        <c:grouping val="clustered"/>
        <c:varyColors val="0"/>
        <c:ser>
          <c:idx val="0"/>
          <c:order val="0"/>
          <c:tx>
            <c:strRef>
              <c:f>Feuil1!$B$1</c:f>
              <c:strCache>
                <c:ptCount val="1"/>
                <c:pt idx="0">
                  <c:v>%</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1"/>
            <c:invertIfNegative val="0"/>
            <c:bubble3D val="0"/>
            <c:spPr>
              <a:solidFill>
                <a:schemeClr val="accent5">
                  <a:lumMod val="75000"/>
                </a:schemeClr>
              </a:solidFill>
              <a:effectLst>
                <a:outerShdw blurRad="50800" dist="50800" dir="5400000" algn="ctr" rotWithShape="0">
                  <a:srgbClr val="000000">
                    <a:alpha val="99000"/>
                  </a:srgbClr>
                </a:outerShdw>
              </a:effectLst>
            </c:spPr>
          </c:dPt>
          <c:dLbls>
            <c:dLbl>
              <c:idx val="1"/>
              <c:numFmt formatCode="0\%" sourceLinked="0"/>
              <c:spPr/>
              <c:txPr>
                <a:bodyPr/>
                <a:lstStyle/>
                <a:p>
                  <a:pPr>
                    <a:defRPr sz="1100" b="1">
                      <a:solidFill>
                        <a:schemeClr val="accent5">
                          <a:lumMod val="75000"/>
                        </a:schemeClr>
                      </a:solidFill>
                    </a:defRPr>
                  </a:pPr>
                  <a:endParaRPr lang="fr-FR"/>
                </a:p>
              </c:txPr>
              <c:showLegendKey val="0"/>
              <c:showVal val="1"/>
              <c:showCatName val="0"/>
              <c:showSerName val="0"/>
              <c:showPercent val="0"/>
              <c:showBubbleSize val="0"/>
            </c:dLbl>
            <c:numFmt formatCode="0\%" sourceLinked="0"/>
            <c:txPr>
              <a:bodyPr/>
              <a:lstStyle/>
              <a:p>
                <a:pPr>
                  <a:defRPr sz="1100" b="1"/>
                </a:pPr>
                <a:endParaRPr lang="fr-FR"/>
              </a:p>
            </c:txPr>
            <c:showLegendKey val="0"/>
            <c:showVal val="1"/>
            <c:showCatName val="0"/>
            <c:showSerName val="0"/>
            <c:showPercent val="0"/>
            <c:showBubbleSize val="0"/>
            <c:showLeaderLines val="0"/>
          </c:dLbls>
          <c:cat>
            <c:strRef>
              <c:f>Feuil1!$A$2:$A$12</c:f>
              <c:strCache>
                <c:ptCount val="11"/>
                <c:pt idx="0">
                  <c:v>Votre journal régional</c:v>
                </c:pt>
                <c:pt idx="1">
                  <c:v>L’Andra </c:v>
                </c:pt>
                <c:pt idx="2">
                  <c:v>La télévision régionale</c:v>
                </c:pt>
                <c:pt idx="3">
                  <c:v>La presse en général</c:v>
                </c:pt>
                <c:pt idx="4">
                  <c:v>Le CLIS</c:v>
                </c:pt>
                <c:pt idx="5">
                  <c:v>La télévision nationale</c:v>
                </c:pt>
                <c:pt idx="6">
                  <c:v>La / les radio(s) locale(s)</c:v>
                </c:pt>
                <c:pt idx="7">
                  <c:v>Internet</c:v>
                </c:pt>
                <c:pt idx="8">
                  <c:v>La radio nationale</c:v>
                </c:pt>
                <c:pt idx="9">
                  <c:v>Le bouche à oreille / les collègues…</c:v>
                </c:pt>
                <c:pt idx="10">
                  <c:v>La publicité / les prospectus</c:v>
                </c:pt>
              </c:strCache>
            </c:strRef>
          </c:cat>
          <c:val>
            <c:numRef>
              <c:f>Feuil1!$B$2:$B$12</c:f>
              <c:numCache>
                <c:formatCode>General</c:formatCode>
                <c:ptCount val="11"/>
                <c:pt idx="0">
                  <c:v>44</c:v>
                </c:pt>
                <c:pt idx="1">
                  <c:v>35.300000000000004</c:v>
                </c:pt>
                <c:pt idx="2">
                  <c:v>26.6</c:v>
                </c:pt>
                <c:pt idx="3">
                  <c:v>21.3</c:v>
                </c:pt>
                <c:pt idx="4">
                  <c:v>18.399999999999999</c:v>
                </c:pt>
                <c:pt idx="5">
                  <c:v>11.7</c:v>
                </c:pt>
                <c:pt idx="6">
                  <c:v>11.6</c:v>
                </c:pt>
                <c:pt idx="7">
                  <c:v>8.2000000000000011</c:v>
                </c:pt>
                <c:pt idx="8">
                  <c:v>6.5</c:v>
                </c:pt>
                <c:pt idx="9">
                  <c:v>3.4</c:v>
                </c:pt>
                <c:pt idx="10">
                  <c:v>1.8</c:v>
                </c:pt>
              </c:numCache>
            </c:numRef>
          </c:val>
        </c:ser>
        <c:dLbls>
          <c:showLegendKey val="0"/>
          <c:showVal val="0"/>
          <c:showCatName val="0"/>
          <c:showSerName val="0"/>
          <c:showPercent val="0"/>
          <c:showBubbleSize val="0"/>
        </c:dLbls>
        <c:gapWidth val="150"/>
        <c:axId val="216853120"/>
        <c:axId val="216854912"/>
      </c:barChart>
      <c:catAx>
        <c:axId val="216853120"/>
        <c:scaling>
          <c:orientation val="maxMin"/>
        </c:scaling>
        <c:delete val="0"/>
        <c:axPos val="l"/>
        <c:numFmt formatCode="General" sourceLinked="1"/>
        <c:majorTickMark val="none"/>
        <c:minorTickMark val="none"/>
        <c:tickLblPos val="nextTo"/>
        <c:spPr>
          <a:ln>
            <a:noFill/>
          </a:ln>
        </c:spPr>
        <c:txPr>
          <a:bodyPr/>
          <a:lstStyle/>
          <a:p>
            <a:pPr>
              <a:defRPr sz="1050" b="0">
                <a:latin typeface="Arial" pitchFamily="34" charset="0"/>
                <a:cs typeface="Arial" pitchFamily="34" charset="0"/>
              </a:defRPr>
            </a:pPr>
            <a:endParaRPr lang="fr-FR"/>
          </a:p>
        </c:txPr>
        <c:crossAx val="216854912"/>
        <c:crosses val="autoZero"/>
        <c:auto val="1"/>
        <c:lblAlgn val="ctr"/>
        <c:lblOffset val="100"/>
        <c:noMultiLvlLbl val="0"/>
      </c:catAx>
      <c:valAx>
        <c:axId val="216854912"/>
        <c:scaling>
          <c:orientation val="minMax"/>
        </c:scaling>
        <c:delete val="1"/>
        <c:axPos val="t"/>
        <c:numFmt formatCode="General" sourceLinked="1"/>
        <c:majorTickMark val="out"/>
        <c:minorTickMark val="none"/>
        <c:tickLblPos val="none"/>
        <c:crossAx val="216853120"/>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0360695370888"/>
          <c:y val="3.1290164452438339E-2"/>
          <c:w val="0.60298461068239351"/>
          <c:h val="0.94241071771848661"/>
        </c:manualLayout>
      </c:layout>
      <c:barChart>
        <c:barDir val="bar"/>
        <c:grouping val="clustered"/>
        <c:varyColors val="0"/>
        <c:ser>
          <c:idx val="0"/>
          <c:order val="0"/>
          <c:tx>
            <c:strRef>
              <c:f>Feuil1!$B$1</c:f>
              <c:strCache>
                <c:ptCount val="1"/>
                <c:pt idx="0">
                  <c:v>Colonne1</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1"/>
            <c:invertIfNegative val="0"/>
            <c:bubble3D val="0"/>
            <c:spPr>
              <a:solidFill>
                <a:schemeClr val="accent5">
                  <a:lumMod val="75000"/>
                </a:schemeClr>
              </a:solidFill>
              <a:effectLst>
                <a:outerShdw blurRad="50800" dist="50800" dir="5400000" algn="ctr" rotWithShape="0">
                  <a:srgbClr val="000000">
                    <a:alpha val="99000"/>
                  </a:srgbClr>
                </a:outerShdw>
              </a:effectLst>
            </c:spPr>
          </c:dPt>
          <c:dLbls>
            <c:dLbl>
              <c:idx val="1"/>
              <c:numFmt formatCode="0\%" sourceLinked="0"/>
              <c:spPr/>
              <c:txPr>
                <a:bodyPr/>
                <a:lstStyle/>
                <a:p>
                  <a:pPr>
                    <a:defRPr sz="1200" b="1">
                      <a:solidFill>
                        <a:schemeClr val="accent5">
                          <a:lumMod val="75000"/>
                        </a:schemeClr>
                      </a:solidFill>
                    </a:defRPr>
                  </a:pPr>
                  <a:endParaRPr lang="fr-FR"/>
                </a:p>
              </c:txPr>
              <c:showLegendKey val="0"/>
              <c:showVal val="1"/>
              <c:showCatName val="0"/>
              <c:showSerName val="0"/>
              <c:showPercent val="0"/>
              <c:showBubbleSize val="0"/>
            </c:dLbl>
            <c:numFmt formatCode="0\%" sourceLinked="0"/>
            <c:txPr>
              <a:bodyPr/>
              <a:lstStyle/>
              <a:p>
                <a:pPr>
                  <a:defRPr sz="1200" b="1"/>
                </a:pPr>
                <a:endParaRPr lang="fr-FR"/>
              </a:p>
            </c:txPr>
            <c:showLegendKey val="0"/>
            <c:showVal val="1"/>
            <c:showCatName val="0"/>
            <c:showSerName val="0"/>
            <c:showPercent val="0"/>
            <c:showBubbleSize val="0"/>
            <c:showLeaderLines val="0"/>
          </c:dLbls>
          <c:cat>
            <c:strRef>
              <c:f>Feuil1!$A$2:$A$12</c:f>
              <c:strCache>
                <c:ptCount val="11"/>
                <c:pt idx="0">
                  <c:v>Votre journal régional</c:v>
                </c:pt>
                <c:pt idx="1">
                  <c:v>L’Andra </c:v>
                </c:pt>
                <c:pt idx="2">
                  <c:v>La télévision régionale</c:v>
                </c:pt>
                <c:pt idx="3">
                  <c:v>La presse en général</c:v>
                </c:pt>
                <c:pt idx="4">
                  <c:v>Le CLIS</c:v>
                </c:pt>
                <c:pt idx="5">
                  <c:v>La télévision nationale</c:v>
                </c:pt>
                <c:pt idx="6">
                  <c:v>La / les radio(s) locale(s)</c:v>
                </c:pt>
                <c:pt idx="7">
                  <c:v>Internet</c:v>
                </c:pt>
                <c:pt idx="8">
                  <c:v>La radio nationale</c:v>
                </c:pt>
                <c:pt idx="9">
                  <c:v>Le bouche à oreille / les collègues…</c:v>
                </c:pt>
                <c:pt idx="10">
                  <c:v>La publicité / les prospectus</c:v>
                </c:pt>
              </c:strCache>
            </c:strRef>
          </c:cat>
          <c:val>
            <c:numRef>
              <c:f>Feuil1!$B$2:$B$12</c:f>
              <c:numCache>
                <c:formatCode>General</c:formatCode>
                <c:ptCount val="11"/>
                <c:pt idx="0">
                  <c:v>39.300000000000004</c:v>
                </c:pt>
                <c:pt idx="1">
                  <c:v>37.1</c:v>
                </c:pt>
                <c:pt idx="2">
                  <c:v>17.5</c:v>
                </c:pt>
                <c:pt idx="3">
                  <c:v>20.5</c:v>
                </c:pt>
                <c:pt idx="4">
                  <c:v>18.8</c:v>
                </c:pt>
                <c:pt idx="5">
                  <c:v>8.9</c:v>
                </c:pt>
                <c:pt idx="6">
                  <c:v>13</c:v>
                </c:pt>
                <c:pt idx="7">
                  <c:v>7.8</c:v>
                </c:pt>
                <c:pt idx="8">
                  <c:v>6.1</c:v>
                </c:pt>
                <c:pt idx="9">
                  <c:v>5.0999999999999996</c:v>
                </c:pt>
                <c:pt idx="10">
                  <c:v>0.5</c:v>
                </c:pt>
              </c:numCache>
            </c:numRef>
          </c:val>
        </c:ser>
        <c:dLbls>
          <c:showLegendKey val="0"/>
          <c:showVal val="0"/>
          <c:showCatName val="0"/>
          <c:showSerName val="0"/>
          <c:showPercent val="0"/>
          <c:showBubbleSize val="0"/>
        </c:dLbls>
        <c:gapWidth val="150"/>
        <c:axId val="216789760"/>
        <c:axId val="216791296"/>
      </c:barChart>
      <c:catAx>
        <c:axId val="216789760"/>
        <c:scaling>
          <c:orientation val="maxMin"/>
        </c:scaling>
        <c:delete val="1"/>
        <c:axPos val="l"/>
        <c:numFmt formatCode="General" sourceLinked="1"/>
        <c:majorTickMark val="none"/>
        <c:minorTickMark val="none"/>
        <c:tickLblPos val="none"/>
        <c:crossAx val="216791296"/>
        <c:crosses val="autoZero"/>
        <c:auto val="1"/>
        <c:lblAlgn val="ctr"/>
        <c:lblOffset val="100"/>
        <c:noMultiLvlLbl val="0"/>
      </c:catAx>
      <c:valAx>
        <c:axId val="216791296"/>
        <c:scaling>
          <c:orientation val="minMax"/>
        </c:scaling>
        <c:delete val="1"/>
        <c:axPos val="t"/>
        <c:numFmt formatCode="General" sourceLinked="1"/>
        <c:majorTickMark val="out"/>
        <c:minorTickMark val="none"/>
        <c:tickLblPos val="none"/>
        <c:crossAx val="216789760"/>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8611513971671E-2"/>
          <c:y val="3.7174440935134188E-2"/>
          <c:w val="0.92571544343684564"/>
          <c:h val="0.93125000000000002"/>
        </c:manualLayout>
      </c:layout>
      <c:barChart>
        <c:barDir val="bar"/>
        <c:grouping val="clustered"/>
        <c:varyColors val="0"/>
        <c:ser>
          <c:idx val="0"/>
          <c:order val="0"/>
          <c:tx>
            <c:strRef>
              <c:f>Feuil1!$B$1</c:f>
              <c:strCache>
                <c:ptCount val="1"/>
                <c:pt idx="0">
                  <c:v>Colonne1</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1"/>
            <c:invertIfNegative val="0"/>
            <c:bubble3D val="0"/>
            <c:spPr>
              <a:solidFill>
                <a:schemeClr val="accent5">
                  <a:lumMod val="75000"/>
                </a:schemeClr>
              </a:solidFill>
              <a:effectLst>
                <a:outerShdw blurRad="50800" dist="50800" dir="5400000" algn="ctr" rotWithShape="0">
                  <a:srgbClr val="000000">
                    <a:alpha val="99000"/>
                  </a:srgbClr>
                </a:outerShdw>
              </a:effectLst>
            </c:spPr>
          </c:dPt>
          <c:dLbls>
            <c:dLbl>
              <c:idx val="1"/>
              <c:numFmt formatCode="0\%" sourceLinked="0"/>
              <c:spPr/>
              <c:txPr>
                <a:bodyPr/>
                <a:lstStyle/>
                <a:p>
                  <a:pPr>
                    <a:defRPr sz="1200" b="1">
                      <a:solidFill>
                        <a:schemeClr val="accent5">
                          <a:lumMod val="75000"/>
                        </a:schemeClr>
                      </a:solidFill>
                    </a:defRPr>
                  </a:pPr>
                  <a:endParaRPr lang="fr-FR"/>
                </a:p>
              </c:txPr>
              <c:showLegendKey val="0"/>
              <c:showVal val="1"/>
              <c:showCatName val="0"/>
              <c:showSerName val="0"/>
              <c:showPercent val="0"/>
              <c:showBubbleSize val="0"/>
            </c:dLbl>
            <c:numFmt formatCode="0\%" sourceLinked="0"/>
            <c:txPr>
              <a:bodyPr/>
              <a:lstStyle/>
              <a:p>
                <a:pPr>
                  <a:defRPr sz="1200" b="1"/>
                </a:pPr>
                <a:endParaRPr lang="fr-FR"/>
              </a:p>
            </c:txPr>
            <c:showLegendKey val="0"/>
            <c:showVal val="1"/>
            <c:showCatName val="0"/>
            <c:showSerName val="0"/>
            <c:showPercent val="0"/>
            <c:showBubbleSize val="0"/>
            <c:showLeaderLines val="0"/>
          </c:dLbls>
          <c:cat>
            <c:strRef>
              <c:f>Feuil1!$A$2:$A$12</c:f>
              <c:strCache>
                <c:ptCount val="11"/>
                <c:pt idx="0">
                  <c:v>Votre journal régional</c:v>
                </c:pt>
                <c:pt idx="1">
                  <c:v>L’Andra </c:v>
                </c:pt>
                <c:pt idx="2">
                  <c:v>La télévision régionale</c:v>
                </c:pt>
                <c:pt idx="3">
                  <c:v>La presse en général</c:v>
                </c:pt>
                <c:pt idx="4">
                  <c:v>Le CLIS</c:v>
                </c:pt>
                <c:pt idx="5">
                  <c:v>La télévision nationale</c:v>
                </c:pt>
                <c:pt idx="6">
                  <c:v>La / les radio(s) locale(s)</c:v>
                </c:pt>
                <c:pt idx="7">
                  <c:v>Internet</c:v>
                </c:pt>
                <c:pt idx="8">
                  <c:v>La radio nationale</c:v>
                </c:pt>
                <c:pt idx="9">
                  <c:v>Le bouche à oreille / les collègues…</c:v>
                </c:pt>
                <c:pt idx="10">
                  <c:v>La publicité / les prospectus</c:v>
                </c:pt>
              </c:strCache>
            </c:strRef>
          </c:cat>
          <c:val>
            <c:numRef>
              <c:f>Feuil1!$B$2:$B$12</c:f>
              <c:numCache>
                <c:formatCode>General</c:formatCode>
                <c:ptCount val="11"/>
                <c:pt idx="0">
                  <c:v>47.8</c:v>
                </c:pt>
                <c:pt idx="1">
                  <c:v>33.200000000000003</c:v>
                </c:pt>
                <c:pt idx="2">
                  <c:v>33.9</c:v>
                </c:pt>
                <c:pt idx="3">
                  <c:v>22</c:v>
                </c:pt>
                <c:pt idx="4">
                  <c:v>17.899999999999999</c:v>
                </c:pt>
                <c:pt idx="5">
                  <c:v>13.9</c:v>
                </c:pt>
                <c:pt idx="6">
                  <c:v>10.4</c:v>
                </c:pt>
                <c:pt idx="7">
                  <c:v>8.3000000000000007</c:v>
                </c:pt>
                <c:pt idx="8">
                  <c:v>6.8</c:v>
                </c:pt>
                <c:pt idx="9">
                  <c:v>1.9000000000000001</c:v>
                </c:pt>
                <c:pt idx="10">
                  <c:v>2.9</c:v>
                </c:pt>
              </c:numCache>
            </c:numRef>
          </c:val>
        </c:ser>
        <c:dLbls>
          <c:showLegendKey val="0"/>
          <c:showVal val="0"/>
          <c:showCatName val="0"/>
          <c:showSerName val="0"/>
          <c:showPercent val="0"/>
          <c:showBubbleSize val="0"/>
        </c:dLbls>
        <c:gapWidth val="150"/>
        <c:axId val="217344640"/>
        <c:axId val="217366912"/>
      </c:barChart>
      <c:catAx>
        <c:axId val="217344640"/>
        <c:scaling>
          <c:orientation val="maxMin"/>
        </c:scaling>
        <c:delete val="1"/>
        <c:axPos val="l"/>
        <c:numFmt formatCode="General" sourceLinked="1"/>
        <c:majorTickMark val="none"/>
        <c:minorTickMark val="none"/>
        <c:tickLblPos val="none"/>
        <c:crossAx val="217366912"/>
        <c:crosses val="autoZero"/>
        <c:auto val="1"/>
        <c:lblAlgn val="ctr"/>
        <c:lblOffset val="100"/>
        <c:noMultiLvlLbl val="0"/>
      </c:catAx>
      <c:valAx>
        <c:axId val="217366912"/>
        <c:scaling>
          <c:orientation val="minMax"/>
        </c:scaling>
        <c:delete val="1"/>
        <c:axPos val="t"/>
        <c:numFmt formatCode="General" sourceLinked="1"/>
        <c:majorTickMark val="out"/>
        <c:minorTickMark val="none"/>
        <c:tickLblPos val="none"/>
        <c:crossAx val="217344640"/>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471580757901732"/>
          <c:y val="0.26675361987491408"/>
          <c:w val="0.51459166570240766"/>
          <c:h val="0.7159246919889527"/>
        </c:manualLayout>
      </c:layout>
      <c:barChart>
        <c:barDir val="bar"/>
        <c:grouping val="percentStacked"/>
        <c:varyColors val="0"/>
        <c:ser>
          <c:idx val="0"/>
          <c:order val="0"/>
          <c:tx>
            <c:strRef>
              <c:f>Feuil1!$B$1</c:f>
              <c:strCache>
                <c:ptCount val="1"/>
                <c:pt idx="0">
                  <c:v>Oui, tout à fait</c:v>
                </c:pt>
              </c:strCache>
            </c:strRef>
          </c:tx>
          <c:spPr>
            <a:solidFill>
              <a:schemeClr val="accent4">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12.3</c:v>
                </c:pt>
                <c:pt idx="1">
                  <c:v>22</c:v>
                </c:pt>
                <c:pt idx="2">
                  <c:v>17.600000000000001</c:v>
                </c:pt>
                <c:pt idx="3">
                  <c:v>7.8</c:v>
                </c:pt>
              </c:numCache>
            </c:numRef>
          </c:val>
        </c:ser>
        <c:ser>
          <c:idx val="1"/>
          <c:order val="1"/>
          <c:tx>
            <c:strRef>
              <c:f>Feuil1!$C$1</c:f>
              <c:strCache>
                <c:ptCount val="1"/>
                <c:pt idx="0">
                  <c:v>Oui, plutôt</c:v>
                </c:pt>
              </c:strCache>
            </c:strRef>
          </c:tx>
          <c:spPr>
            <a:solidFill>
              <a:schemeClr val="accent4">
                <a:lumMod val="60000"/>
                <a:lumOff val="4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25.6</c:v>
                </c:pt>
                <c:pt idx="1">
                  <c:v>38.800000000000004</c:v>
                </c:pt>
                <c:pt idx="2">
                  <c:v>23.9</c:v>
                </c:pt>
                <c:pt idx="3">
                  <c:v>26.5</c:v>
                </c:pt>
              </c:numCache>
            </c:numRef>
          </c:val>
        </c:ser>
        <c:ser>
          <c:idx val="2"/>
          <c:order val="2"/>
          <c:tx>
            <c:strRef>
              <c:f>Feuil1!$D$1</c:f>
              <c:strCache>
                <c:ptCount val="1"/>
                <c:pt idx="0">
                  <c:v>Non, pas vraiment</c:v>
                </c:pt>
              </c:strCache>
            </c:strRef>
          </c:tx>
          <c:spPr>
            <a:solidFill>
              <a:schemeClr val="accent3">
                <a:lumMod val="40000"/>
                <a:lumOff val="6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32</c:v>
                </c:pt>
                <c:pt idx="1">
                  <c:v>23.3</c:v>
                </c:pt>
                <c:pt idx="2">
                  <c:v>30.4</c:v>
                </c:pt>
                <c:pt idx="3">
                  <c:v>34.4</c:v>
                </c:pt>
              </c:numCache>
            </c:numRef>
          </c:val>
        </c:ser>
        <c:ser>
          <c:idx val="3"/>
          <c:order val="3"/>
          <c:tx>
            <c:strRef>
              <c:f>Feuil1!$E$1</c:f>
              <c:strCache>
                <c:ptCount val="1"/>
                <c:pt idx="0">
                  <c:v>Non, pas du tout</c:v>
                </c:pt>
              </c:strCache>
            </c:strRef>
          </c:tx>
          <c:spPr>
            <a:solidFill>
              <a:schemeClr val="accent3">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Feuil1!$E$2:$E$5</c:f>
              <c:numCache>
                <c:formatCode>General</c:formatCode>
                <c:ptCount val="4"/>
                <c:pt idx="0">
                  <c:v>27.7</c:v>
                </c:pt>
                <c:pt idx="1">
                  <c:v>12.9</c:v>
                </c:pt>
                <c:pt idx="2">
                  <c:v>25.3</c:v>
                </c:pt>
                <c:pt idx="3">
                  <c:v>30</c:v>
                </c:pt>
              </c:numCache>
            </c:numRef>
          </c:val>
        </c:ser>
        <c:ser>
          <c:idx val="4"/>
          <c:order val="4"/>
          <c:tx>
            <c:strRef>
              <c:f>Feuil1!$F$1</c:f>
              <c:strCache>
                <c:ptCount val="1"/>
                <c:pt idx="0">
                  <c:v>NSP</c:v>
                </c:pt>
              </c:strCache>
            </c:strRef>
          </c:tx>
          <c:spPr>
            <a:solidFill>
              <a:schemeClr val="bg1">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Feuil1!$F$2:$F$5</c:f>
              <c:numCache>
                <c:formatCode>General</c:formatCode>
                <c:ptCount val="4"/>
                <c:pt idx="0">
                  <c:v>2</c:v>
                </c:pt>
                <c:pt idx="1">
                  <c:v>2.5</c:v>
                </c:pt>
                <c:pt idx="2">
                  <c:v>2.8</c:v>
                </c:pt>
                <c:pt idx="3">
                  <c:v>1.3</c:v>
                </c:pt>
              </c:numCache>
            </c:numRef>
          </c:val>
        </c:ser>
        <c:dLbls>
          <c:showLegendKey val="0"/>
          <c:showVal val="0"/>
          <c:showCatName val="0"/>
          <c:showSerName val="0"/>
          <c:showPercent val="0"/>
          <c:showBubbleSize val="0"/>
        </c:dLbls>
        <c:gapWidth val="122"/>
        <c:overlap val="100"/>
        <c:axId val="217534464"/>
        <c:axId val="217536000"/>
      </c:barChart>
      <c:catAx>
        <c:axId val="217534464"/>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217536000"/>
        <c:crosses val="autoZero"/>
        <c:auto val="1"/>
        <c:lblAlgn val="ctr"/>
        <c:lblOffset val="100"/>
        <c:noMultiLvlLbl val="0"/>
      </c:catAx>
      <c:valAx>
        <c:axId val="217536000"/>
        <c:scaling>
          <c:orientation val="minMax"/>
        </c:scaling>
        <c:delete val="1"/>
        <c:axPos val="t"/>
        <c:numFmt formatCode="0%" sourceLinked="1"/>
        <c:majorTickMark val="out"/>
        <c:minorTickMark val="none"/>
        <c:tickLblPos val="none"/>
        <c:crossAx val="217534464"/>
        <c:crosses val="autoZero"/>
        <c:crossBetween val="between"/>
      </c:valAx>
      <c:spPr>
        <a:noFill/>
        <a:ln w="25400">
          <a:noFill/>
        </a:ln>
      </c:spPr>
    </c:plotArea>
    <c:legend>
      <c:legendPos val="t"/>
      <c:layout>
        <c:manualLayout>
          <c:xMode val="edge"/>
          <c:yMode val="edge"/>
          <c:x val="2.0640386332392787E-2"/>
          <c:y val="2.8910243078749606E-2"/>
          <c:w val="0.85707785485342314"/>
          <c:h val="9.5600203286464527E-2"/>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8611513971671E-2"/>
          <c:y val="3.7174440935134188E-2"/>
          <c:w val="0.92571544343684564"/>
          <c:h val="0.93125000000000002"/>
        </c:manualLayout>
      </c:layout>
      <c:barChart>
        <c:barDir val="bar"/>
        <c:grouping val="clustered"/>
        <c:varyColors val="0"/>
        <c:ser>
          <c:idx val="0"/>
          <c:order val="0"/>
          <c:tx>
            <c:strRef>
              <c:f>Feuil1!$B$1</c:f>
              <c:strCache>
                <c:ptCount val="1"/>
                <c:pt idx="0">
                  <c:v>%</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1"/>
            <c:invertIfNegative val="0"/>
            <c:bubble3D val="0"/>
            <c:spPr>
              <a:solidFill>
                <a:schemeClr val="accent5">
                  <a:lumMod val="75000"/>
                </a:schemeClr>
              </a:solidFill>
              <a:effectLst>
                <a:outerShdw blurRad="50800" dist="50800" dir="5400000" algn="ctr" rotWithShape="0">
                  <a:srgbClr val="000000">
                    <a:alpha val="99000"/>
                  </a:srgbClr>
                </a:outerShdw>
              </a:effectLst>
            </c:spPr>
          </c:dPt>
          <c:dLbls>
            <c:dLbl>
              <c:idx val="1"/>
              <c:numFmt formatCode="0\%" sourceLinked="0"/>
              <c:spPr/>
              <c:txPr>
                <a:bodyPr/>
                <a:lstStyle/>
                <a:p>
                  <a:pPr>
                    <a:defRPr sz="1100" b="1">
                      <a:solidFill>
                        <a:schemeClr val="accent5">
                          <a:lumMod val="75000"/>
                        </a:schemeClr>
                      </a:solidFill>
                    </a:defRPr>
                  </a:pPr>
                  <a:endParaRPr lang="fr-FR"/>
                </a:p>
              </c:txPr>
              <c:showLegendKey val="0"/>
              <c:showVal val="1"/>
              <c:showCatName val="0"/>
              <c:showSerName val="0"/>
              <c:showPercent val="0"/>
              <c:showBubbleSize val="0"/>
            </c:dLbl>
            <c:numFmt formatCode="0\%" sourceLinked="0"/>
            <c:txPr>
              <a:bodyPr/>
              <a:lstStyle/>
              <a:p>
                <a:pPr>
                  <a:defRPr sz="1100" b="1"/>
                </a:pPr>
                <a:endParaRPr lang="fr-FR"/>
              </a:p>
            </c:txPr>
            <c:showLegendKey val="0"/>
            <c:showVal val="1"/>
            <c:showCatName val="0"/>
            <c:showSerName val="0"/>
            <c:showPercent val="0"/>
            <c:showBubbleSize val="0"/>
            <c:showLeaderLines val="0"/>
          </c:dLbls>
          <c:cat>
            <c:strRef>
              <c:f>Feuil1!$A$2:$A$7</c:f>
              <c:strCache>
                <c:ptCount val="6"/>
                <c:pt idx="0">
                  <c:v>Les associations locales</c:v>
                </c:pt>
                <c:pt idx="1">
                  <c:v>L’Andra</c:v>
                </c:pt>
                <c:pt idx="2">
                  <c:v>Les associations antinucléaires </c:v>
                </c:pt>
                <c:pt idx="3">
                  <c:v>Le Comité Local d'Information et de Suivi (le CLIS)</c:v>
                </c:pt>
                <c:pt idx="4">
                  <c:v>La Mairie / les élus locaux</c:v>
                </c:pt>
                <c:pt idx="5">
                  <c:v>L’Etat / la préfecture</c:v>
                </c:pt>
              </c:strCache>
            </c:strRef>
          </c:cat>
          <c:val>
            <c:numRef>
              <c:f>Feuil1!$B$2:$B$7</c:f>
              <c:numCache>
                <c:formatCode>General</c:formatCode>
                <c:ptCount val="6"/>
                <c:pt idx="0">
                  <c:v>56.2</c:v>
                </c:pt>
                <c:pt idx="1">
                  <c:v>71</c:v>
                </c:pt>
                <c:pt idx="2">
                  <c:v>45.6</c:v>
                </c:pt>
                <c:pt idx="3">
                  <c:v>65.3</c:v>
                </c:pt>
                <c:pt idx="4">
                  <c:v>57.8</c:v>
                </c:pt>
                <c:pt idx="5">
                  <c:v>48.7</c:v>
                </c:pt>
              </c:numCache>
            </c:numRef>
          </c:val>
        </c:ser>
        <c:dLbls>
          <c:showLegendKey val="0"/>
          <c:showVal val="0"/>
          <c:showCatName val="0"/>
          <c:showSerName val="0"/>
          <c:showPercent val="0"/>
          <c:showBubbleSize val="0"/>
        </c:dLbls>
        <c:gapWidth val="150"/>
        <c:axId val="217756800"/>
        <c:axId val="217758336"/>
      </c:barChart>
      <c:catAx>
        <c:axId val="217756800"/>
        <c:scaling>
          <c:orientation val="maxMin"/>
        </c:scaling>
        <c:delete val="1"/>
        <c:axPos val="l"/>
        <c:numFmt formatCode="General" sourceLinked="1"/>
        <c:majorTickMark val="none"/>
        <c:minorTickMark val="none"/>
        <c:tickLblPos val="none"/>
        <c:crossAx val="217758336"/>
        <c:crosses val="autoZero"/>
        <c:auto val="1"/>
        <c:lblAlgn val="ctr"/>
        <c:lblOffset val="100"/>
        <c:noMultiLvlLbl val="0"/>
      </c:catAx>
      <c:valAx>
        <c:axId val="217758336"/>
        <c:scaling>
          <c:orientation val="minMax"/>
        </c:scaling>
        <c:delete val="1"/>
        <c:axPos val="t"/>
        <c:numFmt formatCode="General" sourceLinked="1"/>
        <c:majorTickMark val="out"/>
        <c:minorTickMark val="none"/>
        <c:tickLblPos val="none"/>
        <c:crossAx val="217756800"/>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47654491544141E-2"/>
          <c:y val="3.1290164452438339E-2"/>
          <c:w val="0.92571544343684564"/>
          <c:h val="0.93125000000000002"/>
        </c:manualLayout>
      </c:layout>
      <c:barChart>
        <c:barDir val="bar"/>
        <c:grouping val="clustered"/>
        <c:varyColors val="0"/>
        <c:ser>
          <c:idx val="0"/>
          <c:order val="0"/>
          <c:tx>
            <c:strRef>
              <c:f>Feuil1!$B$1</c:f>
              <c:strCache>
                <c:ptCount val="1"/>
                <c:pt idx="0">
                  <c:v>%</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1"/>
            <c:invertIfNegative val="0"/>
            <c:bubble3D val="0"/>
            <c:spPr>
              <a:solidFill>
                <a:schemeClr val="accent5">
                  <a:lumMod val="75000"/>
                </a:schemeClr>
              </a:solidFill>
              <a:effectLst>
                <a:outerShdw blurRad="50800" dist="50800" dir="5400000" algn="ctr" rotWithShape="0">
                  <a:srgbClr val="000000">
                    <a:alpha val="99000"/>
                  </a:srgbClr>
                </a:outerShdw>
              </a:effectLst>
            </c:spPr>
          </c:dPt>
          <c:dLbls>
            <c:dLbl>
              <c:idx val="1"/>
              <c:numFmt formatCode="0\%" sourceLinked="0"/>
              <c:spPr/>
              <c:txPr>
                <a:bodyPr/>
                <a:lstStyle/>
                <a:p>
                  <a:pPr>
                    <a:defRPr sz="1100" b="1">
                      <a:solidFill>
                        <a:schemeClr val="accent5">
                          <a:lumMod val="75000"/>
                        </a:schemeClr>
                      </a:solidFill>
                    </a:defRPr>
                  </a:pPr>
                  <a:endParaRPr lang="fr-FR"/>
                </a:p>
              </c:txPr>
              <c:showLegendKey val="0"/>
              <c:showVal val="1"/>
              <c:showCatName val="0"/>
              <c:showSerName val="0"/>
              <c:showPercent val="0"/>
              <c:showBubbleSize val="0"/>
            </c:dLbl>
            <c:numFmt formatCode="0\%" sourceLinked="0"/>
            <c:txPr>
              <a:bodyPr/>
              <a:lstStyle/>
              <a:p>
                <a:pPr>
                  <a:defRPr sz="1100" b="1"/>
                </a:pPr>
                <a:endParaRPr lang="fr-FR"/>
              </a:p>
            </c:txPr>
            <c:showLegendKey val="0"/>
            <c:showVal val="1"/>
            <c:showCatName val="0"/>
            <c:showSerName val="0"/>
            <c:showPercent val="0"/>
            <c:showBubbleSize val="0"/>
            <c:showLeaderLines val="0"/>
          </c:dLbls>
          <c:cat>
            <c:strRef>
              <c:f>Feuil1!$A$2:$A$7</c:f>
              <c:strCache>
                <c:ptCount val="6"/>
                <c:pt idx="0">
                  <c:v>Les associations locales</c:v>
                </c:pt>
                <c:pt idx="1">
                  <c:v>L’Andra</c:v>
                </c:pt>
                <c:pt idx="2">
                  <c:v>Les associations antinucléaires </c:v>
                </c:pt>
                <c:pt idx="3">
                  <c:v>Le Comité Local d'Information et de Suivi (le CLIS)</c:v>
                </c:pt>
                <c:pt idx="4">
                  <c:v>La Mairie / les élus locaux</c:v>
                </c:pt>
                <c:pt idx="5">
                  <c:v>L’Etat / la préfecture</c:v>
                </c:pt>
              </c:strCache>
            </c:strRef>
          </c:cat>
          <c:val>
            <c:numRef>
              <c:f>Feuil1!$B$2:$B$7</c:f>
              <c:numCache>
                <c:formatCode>General</c:formatCode>
                <c:ptCount val="6"/>
                <c:pt idx="0">
                  <c:v>62</c:v>
                </c:pt>
                <c:pt idx="1">
                  <c:v>66</c:v>
                </c:pt>
                <c:pt idx="2">
                  <c:v>50.7</c:v>
                </c:pt>
                <c:pt idx="3">
                  <c:v>61</c:v>
                </c:pt>
                <c:pt idx="4">
                  <c:v>54.1</c:v>
                </c:pt>
                <c:pt idx="5">
                  <c:v>48.9</c:v>
                </c:pt>
              </c:numCache>
            </c:numRef>
          </c:val>
        </c:ser>
        <c:dLbls>
          <c:showLegendKey val="0"/>
          <c:showVal val="0"/>
          <c:showCatName val="0"/>
          <c:showSerName val="0"/>
          <c:showPercent val="0"/>
          <c:showBubbleSize val="0"/>
        </c:dLbls>
        <c:gapWidth val="150"/>
        <c:axId val="217775104"/>
        <c:axId val="218202880"/>
      </c:barChart>
      <c:catAx>
        <c:axId val="217775104"/>
        <c:scaling>
          <c:orientation val="maxMin"/>
        </c:scaling>
        <c:delete val="1"/>
        <c:axPos val="l"/>
        <c:numFmt formatCode="General" sourceLinked="1"/>
        <c:majorTickMark val="none"/>
        <c:minorTickMark val="none"/>
        <c:tickLblPos val="none"/>
        <c:crossAx val="218202880"/>
        <c:crosses val="autoZero"/>
        <c:auto val="1"/>
        <c:lblAlgn val="ctr"/>
        <c:lblOffset val="100"/>
        <c:noMultiLvlLbl val="0"/>
      </c:catAx>
      <c:valAx>
        <c:axId val="218202880"/>
        <c:scaling>
          <c:orientation val="minMax"/>
        </c:scaling>
        <c:delete val="1"/>
        <c:axPos val="t"/>
        <c:numFmt formatCode="General" sourceLinked="1"/>
        <c:majorTickMark val="out"/>
        <c:minorTickMark val="none"/>
        <c:tickLblPos val="none"/>
        <c:crossAx val="217775104"/>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38611513971671E-2"/>
          <c:y val="3.7174440935134188E-2"/>
          <c:w val="0.92571544343684564"/>
          <c:h val="0.93125000000000002"/>
        </c:manualLayout>
      </c:layout>
      <c:barChart>
        <c:barDir val="bar"/>
        <c:grouping val="clustered"/>
        <c:varyColors val="0"/>
        <c:ser>
          <c:idx val="0"/>
          <c:order val="0"/>
          <c:tx>
            <c:strRef>
              <c:f>Feuil1!$B$1</c:f>
              <c:strCache>
                <c:ptCount val="1"/>
                <c:pt idx="0">
                  <c:v>%</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1"/>
            <c:invertIfNegative val="0"/>
            <c:bubble3D val="0"/>
            <c:spPr>
              <a:solidFill>
                <a:schemeClr val="accent5">
                  <a:lumMod val="75000"/>
                </a:schemeClr>
              </a:solidFill>
              <a:effectLst>
                <a:outerShdw blurRad="50800" dist="50800" dir="5400000" algn="ctr" rotWithShape="0">
                  <a:srgbClr val="000000">
                    <a:alpha val="99000"/>
                  </a:srgbClr>
                </a:outerShdw>
              </a:effectLst>
            </c:spPr>
          </c:dPt>
          <c:dLbls>
            <c:dLbl>
              <c:idx val="1"/>
              <c:numFmt formatCode="0\%" sourceLinked="0"/>
              <c:spPr/>
              <c:txPr>
                <a:bodyPr/>
                <a:lstStyle/>
                <a:p>
                  <a:pPr>
                    <a:defRPr sz="1100" b="1">
                      <a:solidFill>
                        <a:schemeClr val="accent5">
                          <a:lumMod val="75000"/>
                        </a:schemeClr>
                      </a:solidFill>
                    </a:defRPr>
                  </a:pPr>
                  <a:endParaRPr lang="fr-FR"/>
                </a:p>
              </c:txPr>
              <c:showLegendKey val="0"/>
              <c:showVal val="1"/>
              <c:showCatName val="0"/>
              <c:showSerName val="0"/>
              <c:showPercent val="0"/>
              <c:showBubbleSize val="0"/>
            </c:dLbl>
            <c:numFmt formatCode="0\%" sourceLinked="0"/>
            <c:txPr>
              <a:bodyPr/>
              <a:lstStyle/>
              <a:p>
                <a:pPr>
                  <a:defRPr sz="1100" b="1"/>
                </a:pPr>
                <a:endParaRPr lang="fr-FR"/>
              </a:p>
            </c:txPr>
            <c:showLegendKey val="0"/>
            <c:showVal val="1"/>
            <c:showCatName val="0"/>
            <c:showSerName val="0"/>
            <c:showPercent val="0"/>
            <c:showBubbleSize val="0"/>
            <c:showLeaderLines val="0"/>
          </c:dLbls>
          <c:cat>
            <c:strRef>
              <c:f>Feuil1!$A$2:$A$7</c:f>
              <c:strCache>
                <c:ptCount val="6"/>
                <c:pt idx="0">
                  <c:v>Les associations locales</c:v>
                </c:pt>
                <c:pt idx="1">
                  <c:v>L’Andra</c:v>
                </c:pt>
                <c:pt idx="2">
                  <c:v>Les associations antinucléaires </c:v>
                </c:pt>
                <c:pt idx="3">
                  <c:v>Le Comité Local d'Information et de Suivi (le CLIS)</c:v>
                </c:pt>
                <c:pt idx="4">
                  <c:v>La Mairie / les élus locaux</c:v>
                </c:pt>
                <c:pt idx="5">
                  <c:v>L’Etat / la préfecture</c:v>
                </c:pt>
              </c:strCache>
            </c:strRef>
          </c:cat>
          <c:val>
            <c:numRef>
              <c:f>Feuil1!$B$2:$B$7</c:f>
              <c:numCache>
                <c:formatCode>General</c:formatCode>
                <c:ptCount val="6"/>
                <c:pt idx="0">
                  <c:v>65.7</c:v>
                </c:pt>
                <c:pt idx="1">
                  <c:v>52</c:v>
                </c:pt>
                <c:pt idx="2">
                  <c:v>63</c:v>
                </c:pt>
                <c:pt idx="3">
                  <c:v>53.2</c:v>
                </c:pt>
                <c:pt idx="4">
                  <c:v>48.9</c:v>
                </c:pt>
                <c:pt idx="5">
                  <c:v>41.5</c:v>
                </c:pt>
              </c:numCache>
            </c:numRef>
          </c:val>
        </c:ser>
        <c:dLbls>
          <c:showLegendKey val="0"/>
          <c:showVal val="0"/>
          <c:showCatName val="0"/>
          <c:showSerName val="0"/>
          <c:showPercent val="0"/>
          <c:showBubbleSize val="0"/>
        </c:dLbls>
        <c:gapWidth val="150"/>
        <c:axId val="217654400"/>
        <c:axId val="217655936"/>
      </c:barChart>
      <c:catAx>
        <c:axId val="217654400"/>
        <c:scaling>
          <c:orientation val="maxMin"/>
        </c:scaling>
        <c:delete val="1"/>
        <c:axPos val="l"/>
        <c:numFmt formatCode="General" sourceLinked="1"/>
        <c:majorTickMark val="none"/>
        <c:minorTickMark val="none"/>
        <c:tickLblPos val="none"/>
        <c:crossAx val="217655936"/>
        <c:crosses val="autoZero"/>
        <c:auto val="1"/>
        <c:lblAlgn val="ctr"/>
        <c:lblOffset val="100"/>
        <c:noMultiLvlLbl val="0"/>
      </c:catAx>
      <c:valAx>
        <c:axId val="217655936"/>
        <c:scaling>
          <c:orientation val="minMax"/>
        </c:scaling>
        <c:delete val="1"/>
        <c:axPos val="t"/>
        <c:numFmt formatCode="General" sourceLinked="1"/>
        <c:majorTickMark val="out"/>
        <c:minorTickMark val="none"/>
        <c:tickLblPos val="none"/>
        <c:crossAx val="217654400"/>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24679888454791"/>
          <c:y val="3.7174440935134188E-2"/>
          <c:w val="0.48604176116208514"/>
          <c:h val="0.93125000000000002"/>
        </c:manualLayout>
      </c:layout>
      <c:barChart>
        <c:barDir val="bar"/>
        <c:grouping val="clustered"/>
        <c:varyColors val="0"/>
        <c:ser>
          <c:idx val="0"/>
          <c:order val="0"/>
          <c:tx>
            <c:strRef>
              <c:f>Feuil1!$B$1</c:f>
              <c:strCache>
                <c:ptCount val="1"/>
                <c:pt idx="0">
                  <c:v>%</c:v>
                </c:pt>
              </c:strCache>
            </c:strRef>
          </c:tx>
          <c:spPr>
            <a:solidFill>
              <a:schemeClr val="tx1">
                <a:lumMod val="75000"/>
              </a:schemeClr>
            </a:solidFill>
            <a:effectLst>
              <a:outerShdw blurRad="50800" dist="50800" dir="5400000" algn="ctr" rotWithShape="0">
                <a:srgbClr val="000000">
                  <a:alpha val="99000"/>
                </a:srgbClr>
              </a:outerShdw>
            </a:effectLst>
          </c:spPr>
          <c:invertIfNegative val="0"/>
          <c:dPt>
            <c:idx val="1"/>
            <c:invertIfNegative val="0"/>
            <c:bubble3D val="0"/>
            <c:spPr>
              <a:solidFill>
                <a:schemeClr val="accent5">
                  <a:lumMod val="75000"/>
                </a:schemeClr>
              </a:solidFill>
              <a:effectLst>
                <a:outerShdw blurRad="50800" dist="50800" dir="5400000" algn="ctr" rotWithShape="0">
                  <a:srgbClr val="000000">
                    <a:alpha val="99000"/>
                  </a:srgbClr>
                </a:outerShdw>
              </a:effectLst>
            </c:spPr>
          </c:dPt>
          <c:dLbls>
            <c:dLbl>
              <c:idx val="1"/>
              <c:numFmt formatCode="0\%" sourceLinked="0"/>
              <c:spPr/>
              <c:txPr>
                <a:bodyPr/>
                <a:lstStyle/>
                <a:p>
                  <a:pPr>
                    <a:defRPr sz="1200" b="1">
                      <a:solidFill>
                        <a:schemeClr val="accent5">
                          <a:lumMod val="50000"/>
                        </a:schemeClr>
                      </a:solidFill>
                    </a:defRPr>
                  </a:pPr>
                  <a:endParaRPr lang="fr-FR"/>
                </a:p>
              </c:txPr>
              <c:showLegendKey val="0"/>
              <c:showVal val="1"/>
              <c:showCatName val="0"/>
              <c:showSerName val="0"/>
              <c:showPercent val="0"/>
              <c:showBubbleSize val="0"/>
            </c:dLbl>
            <c:numFmt formatCode="0\%" sourceLinked="0"/>
            <c:txPr>
              <a:bodyPr/>
              <a:lstStyle/>
              <a:p>
                <a:pPr>
                  <a:defRPr sz="1100" b="1"/>
                </a:pPr>
                <a:endParaRPr lang="fr-FR"/>
              </a:p>
            </c:txPr>
            <c:showLegendKey val="0"/>
            <c:showVal val="1"/>
            <c:showCatName val="0"/>
            <c:showSerName val="0"/>
            <c:showPercent val="0"/>
            <c:showBubbleSize val="0"/>
            <c:showLeaderLines val="0"/>
          </c:dLbls>
          <c:cat>
            <c:strRef>
              <c:f>Feuil1!$A$2:$A$7</c:f>
              <c:strCache>
                <c:ptCount val="6"/>
                <c:pt idx="0">
                  <c:v>Les associations locales</c:v>
                </c:pt>
                <c:pt idx="1">
                  <c:v>L’Andra</c:v>
                </c:pt>
                <c:pt idx="2">
                  <c:v>Les associations antinucléaires </c:v>
                </c:pt>
                <c:pt idx="3">
                  <c:v>Le Comité Local d'Information et de Suivi (le CLIS)</c:v>
                </c:pt>
                <c:pt idx="4">
                  <c:v>La Mairie / les élus locaux</c:v>
                </c:pt>
                <c:pt idx="5">
                  <c:v>L’Etat / la préfecture</c:v>
                </c:pt>
              </c:strCache>
            </c:strRef>
          </c:cat>
          <c:val>
            <c:numRef>
              <c:f>Feuil1!$B$2:$B$7</c:f>
              <c:numCache>
                <c:formatCode>General</c:formatCode>
                <c:ptCount val="6"/>
                <c:pt idx="0">
                  <c:v>63.9</c:v>
                </c:pt>
                <c:pt idx="1">
                  <c:v>58</c:v>
                </c:pt>
                <c:pt idx="2">
                  <c:v>56.7</c:v>
                </c:pt>
                <c:pt idx="3">
                  <c:v>56.8</c:v>
                </c:pt>
                <c:pt idx="4">
                  <c:v>51.3</c:v>
                </c:pt>
                <c:pt idx="5">
                  <c:v>45.4</c:v>
                </c:pt>
              </c:numCache>
            </c:numRef>
          </c:val>
        </c:ser>
        <c:dLbls>
          <c:showLegendKey val="0"/>
          <c:showVal val="0"/>
          <c:showCatName val="0"/>
          <c:showSerName val="0"/>
          <c:showPercent val="0"/>
          <c:showBubbleSize val="0"/>
        </c:dLbls>
        <c:gapWidth val="150"/>
        <c:axId val="218123648"/>
        <c:axId val="218129536"/>
      </c:barChart>
      <c:catAx>
        <c:axId val="218123648"/>
        <c:scaling>
          <c:orientation val="maxMin"/>
        </c:scaling>
        <c:delete val="0"/>
        <c:axPos val="l"/>
        <c:numFmt formatCode="General" sourceLinked="1"/>
        <c:majorTickMark val="none"/>
        <c:minorTickMark val="none"/>
        <c:tickLblPos val="nextTo"/>
        <c:spPr>
          <a:ln>
            <a:noFill/>
          </a:ln>
        </c:spPr>
        <c:txPr>
          <a:bodyPr/>
          <a:lstStyle/>
          <a:p>
            <a:pPr>
              <a:defRPr sz="1050" b="0">
                <a:latin typeface="Arial" pitchFamily="34" charset="0"/>
                <a:cs typeface="Arial" pitchFamily="34" charset="0"/>
              </a:defRPr>
            </a:pPr>
            <a:endParaRPr lang="fr-FR"/>
          </a:p>
        </c:txPr>
        <c:crossAx val="218129536"/>
        <c:crosses val="autoZero"/>
        <c:auto val="1"/>
        <c:lblAlgn val="ctr"/>
        <c:lblOffset val="100"/>
        <c:noMultiLvlLbl val="0"/>
      </c:catAx>
      <c:valAx>
        <c:axId val="218129536"/>
        <c:scaling>
          <c:orientation val="minMax"/>
        </c:scaling>
        <c:delete val="1"/>
        <c:axPos val="t"/>
        <c:numFmt formatCode="General" sourceLinked="1"/>
        <c:majorTickMark val="out"/>
        <c:minorTickMark val="none"/>
        <c:tickLblPos val="none"/>
        <c:crossAx val="218123648"/>
        <c:crosses val="autoZero"/>
        <c:crossBetween val="between"/>
      </c:valAx>
      <c:spPr>
        <a:ln>
          <a:noFill/>
        </a:ln>
      </c:spPr>
    </c:plotArea>
    <c:plotVisOnly val="1"/>
    <c:dispBlanksAs val="gap"/>
    <c:showDLblsOverMax val="0"/>
  </c:chart>
  <c:spPr>
    <a:ln>
      <a:noFill/>
    </a:ln>
  </c:spPr>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0090464014876381"/>
          <c:y val="0.28678378629628032"/>
          <c:w val="0.48009922422058865"/>
          <c:h val="0.68381899087536757"/>
        </c:manualLayout>
      </c:layout>
      <c:barChart>
        <c:barDir val="bar"/>
        <c:grouping val="percentStacked"/>
        <c:varyColors val="0"/>
        <c:ser>
          <c:idx val="0"/>
          <c:order val="0"/>
          <c:tx>
            <c:strRef>
              <c:f>Feuil1!$B$1</c:f>
              <c:strCache>
                <c:ptCount val="1"/>
                <c:pt idx="0">
                  <c:v>Une très bonne chose</c:v>
                </c:pt>
              </c:strCache>
            </c:strRef>
          </c:tx>
          <c:spPr>
            <a:solidFill>
              <a:schemeClr val="accent4">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10</c:v>
                </c:pt>
                <c:pt idx="1">
                  <c:v>19.3</c:v>
                </c:pt>
                <c:pt idx="2">
                  <c:v>8.1</c:v>
                </c:pt>
                <c:pt idx="3">
                  <c:v>11.3</c:v>
                </c:pt>
              </c:numCache>
            </c:numRef>
          </c:val>
        </c:ser>
        <c:ser>
          <c:idx val="1"/>
          <c:order val="1"/>
          <c:tx>
            <c:strRef>
              <c:f>Feuil1!$C$1</c:f>
              <c:strCache>
                <c:ptCount val="1"/>
                <c:pt idx="0">
                  <c:v>Une plutôt bonne chose</c:v>
                </c:pt>
              </c:strCache>
            </c:strRef>
          </c:tx>
          <c:spPr>
            <a:solidFill>
              <a:schemeClr val="accent4">
                <a:lumMod val="60000"/>
                <a:lumOff val="40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43.7</c:v>
                </c:pt>
                <c:pt idx="1">
                  <c:v>43.7</c:v>
                </c:pt>
                <c:pt idx="2">
                  <c:v>45.6</c:v>
                </c:pt>
                <c:pt idx="3">
                  <c:v>42.1</c:v>
                </c:pt>
              </c:numCache>
            </c:numRef>
          </c:val>
        </c:ser>
        <c:ser>
          <c:idx val="2"/>
          <c:order val="2"/>
          <c:tx>
            <c:strRef>
              <c:f>Feuil1!$D$1</c:f>
              <c:strCache>
                <c:ptCount val="1"/>
                <c:pt idx="0">
                  <c:v>Ni l'une ni l'autre</c:v>
                </c:pt>
              </c:strCache>
            </c:strRef>
          </c:tx>
          <c:spPr>
            <a:solidFill>
              <a:schemeClr val="bg1">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9.9</c:v>
                </c:pt>
                <c:pt idx="1">
                  <c:v>7.3</c:v>
                </c:pt>
                <c:pt idx="2">
                  <c:v>13</c:v>
                </c:pt>
                <c:pt idx="3">
                  <c:v>7.5</c:v>
                </c:pt>
              </c:numCache>
            </c:numRef>
          </c:val>
        </c:ser>
        <c:ser>
          <c:idx val="3"/>
          <c:order val="3"/>
          <c:tx>
            <c:strRef>
              <c:f>Feuil1!$E$1</c:f>
              <c:strCache>
                <c:ptCount val="1"/>
                <c:pt idx="0">
                  <c:v>Une plutôt mauvaise chose</c:v>
                </c:pt>
              </c:strCache>
            </c:strRef>
          </c:tx>
          <c:spPr>
            <a:solidFill>
              <a:schemeClr val="accent3">
                <a:lumMod val="40000"/>
                <a:lumOff val="60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Feuil1!$E$2:$E$5</c:f>
              <c:numCache>
                <c:formatCode>General</c:formatCode>
                <c:ptCount val="4"/>
                <c:pt idx="0">
                  <c:v>20</c:v>
                </c:pt>
                <c:pt idx="1">
                  <c:v>13.8</c:v>
                </c:pt>
                <c:pt idx="2">
                  <c:v>18</c:v>
                </c:pt>
                <c:pt idx="3">
                  <c:v>22.3</c:v>
                </c:pt>
              </c:numCache>
            </c:numRef>
          </c:val>
        </c:ser>
        <c:ser>
          <c:idx val="4"/>
          <c:order val="4"/>
          <c:tx>
            <c:strRef>
              <c:f>Feuil1!$F$1</c:f>
              <c:strCache>
                <c:ptCount val="1"/>
                <c:pt idx="0">
                  <c:v>Une très mauvaise chose</c:v>
                </c:pt>
              </c:strCache>
            </c:strRef>
          </c:tx>
          <c:spPr>
            <a:solidFill>
              <a:schemeClr val="accent3">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Feuil1!$F$2:$F$5</c:f>
              <c:numCache>
                <c:formatCode>General</c:formatCode>
                <c:ptCount val="4"/>
                <c:pt idx="0">
                  <c:v>15.9</c:v>
                </c:pt>
                <c:pt idx="1">
                  <c:v>15.9</c:v>
                </c:pt>
                <c:pt idx="2">
                  <c:v>14.8</c:v>
                </c:pt>
                <c:pt idx="3">
                  <c:v>16.8</c:v>
                </c:pt>
              </c:numCache>
            </c:numRef>
          </c:val>
        </c:ser>
        <c:dLbls>
          <c:showLegendKey val="0"/>
          <c:showVal val="0"/>
          <c:showCatName val="0"/>
          <c:showSerName val="0"/>
          <c:showPercent val="0"/>
          <c:showBubbleSize val="0"/>
        </c:dLbls>
        <c:gapWidth val="122"/>
        <c:overlap val="100"/>
        <c:axId val="107055360"/>
        <c:axId val="107065344"/>
      </c:barChart>
      <c:catAx>
        <c:axId val="107055360"/>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107065344"/>
        <c:crosses val="autoZero"/>
        <c:auto val="1"/>
        <c:lblAlgn val="ctr"/>
        <c:lblOffset val="100"/>
        <c:noMultiLvlLbl val="0"/>
      </c:catAx>
      <c:valAx>
        <c:axId val="107065344"/>
        <c:scaling>
          <c:orientation val="minMax"/>
        </c:scaling>
        <c:delete val="1"/>
        <c:axPos val="t"/>
        <c:numFmt formatCode="0%" sourceLinked="1"/>
        <c:majorTickMark val="out"/>
        <c:minorTickMark val="none"/>
        <c:tickLblPos val="none"/>
        <c:crossAx val="107055360"/>
        <c:crosses val="autoZero"/>
        <c:crossBetween val="between"/>
      </c:valAx>
      <c:spPr>
        <a:noFill/>
        <a:ln w="25400">
          <a:noFill/>
        </a:ln>
      </c:spPr>
    </c:plotArea>
    <c:legend>
      <c:legendPos val="t"/>
      <c:layout>
        <c:manualLayout>
          <c:xMode val="edge"/>
          <c:yMode val="edge"/>
          <c:x val="0"/>
          <c:y val="2.5123381441557374E-2"/>
          <c:w val="0.9987179300926865"/>
          <c:h val="8.7059129644143501E-2"/>
        </c:manualLayout>
      </c:layout>
      <c:overlay val="0"/>
      <c:txPr>
        <a:bodyPr/>
        <a:lstStyle/>
        <a:p>
          <a:pPr>
            <a:defRPr sz="9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977365710670492"/>
          <c:y val="0.24001449469344247"/>
          <c:w val="0.57241108863134049"/>
          <c:h val="0.70868549888623733"/>
        </c:manualLayout>
      </c:layout>
      <c:barChart>
        <c:barDir val="bar"/>
        <c:grouping val="percentStacked"/>
        <c:varyColors val="0"/>
        <c:ser>
          <c:idx val="0"/>
          <c:order val="0"/>
          <c:tx>
            <c:strRef>
              <c:f>Feuil1!$B$1</c:f>
              <c:strCache>
                <c:ptCount val="1"/>
                <c:pt idx="0">
                  <c:v>Oui, c'est possible</c:v>
                </c:pt>
              </c:strCache>
            </c:strRef>
          </c:tx>
          <c:spPr>
            <a:solidFill>
              <a:schemeClr val="tx1">
                <a:lumMod val="75000"/>
              </a:schemeClr>
            </a:solidFill>
          </c:spPr>
          <c:invertIfNegative val="0"/>
          <c:dLbls>
            <c:numFmt formatCode="#,##0" sourceLinked="0"/>
            <c:txPr>
              <a:bodyPr/>
              <a:lstStyle/>
              <a:p>
                <a:pPr>
                  <a:defRPr sz="14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63.3</c:v>
                </c:pt>
                <c:pt idx="1">
                  <c:v>78</c:v>
                </c:pt>
                <c:pt idx="2">
                  <c:v>68</c:v>
                </c:pt>
                <c:pt idx="3">
                  <c:v>59.2</c:v>
                </c:pt>
              </c:numCache>
            </c:numRef>
          </c:val>
        </c:ser>
        <c:ser>
          <c:idx val="1"/>
          <c:order val="1"/>
          <c:tx>
            <c:strRef>
              <c:f>Feuil1!$C$1</c:f>
              <c:strCache>
                <c:ptCount val="1"/>
                <c:pt idx="0">
                  <c:v>Non, ce n'est pas possible</c:v>
                </c:pt>
              </c:strCache>
            </c:strRef>
          </c:tx>
          <c:spPr>
            <a:solidFill>
              <a:schemeClr val="accent3">
                <a:lumMod val="75000"/>
              </a:schemeClr>
            </a:solidFill>
          </c:spPr>
          <c:invertIfNegative val="0"/>
          <c:dLbls>
            <c:numFmt formatCode="#,##0" sourceLinked="0"/>
            <c:txPr>
              <a:bodyPr/>
              <a:lstStyle/>
              <a:p>
                <a:pPr>
                  <a:defRPr sz="14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24.1</c:v>
                </c:pt>
                <c:pt idx="1">
                  <c:v>7.9</c:v>
                </c:pt>
                <c:pt idx="2">
                  <c:v>18.8</c:v>
                </c:pt>
                <c:pt idx="3">
                  <c:v>28.8</c:v>
                </c:pt>
              </c:numCache>
            </c:numRef>
          </c:val>
        </c:ser>
        <c:ser>
          <c:idx val="2"/>
          <c:order val="2"/>
          <c:tx>
            <c:strRef>
              <c:f>Feuil1!$D$1</c:f>
              <c:strCache>
                <c:ptCount val="1"/>
                <c:pt idx="0">
                  <c:v>NSP</c:v>
                </c:pt>
              </c:strCache>
            </c:strRef>
          </c:tx>
          <c:spPr>
            <a:solidFill>
              <a:schemeClr val="bg1">
                <a:lumMod val="75000"/>
              </a:schemeClr>
            </a:solidFill>
          </c:spPr>
          <c:invertIfNegative val="0"/>
          <c:dLbls>
            <c:numFmt formatCode="#,##0" sourceLinked="0"/>
            <c:txPr>
              <a:bodyPr/>
              <a:lstStyle/>
              <a:p>
                <a:pPr>
                  <a:defRPr sz="14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12.6</c:v>
                </c:pt>
                <c:pt idx="1">
                  <c:v>14.1</c:v>
                </c:pt>
                <c:pt idx="2">
                  <c:v>13.2</c:v>
                </c:pt>
                <c:pt idx="3">
                  <c:v>12</c:v>
                </c:pt>
              </c:numCache>
            </c:numRef>
          </c:val>
        </c:ser>
        <c:dLbls>
          <c:showLegendKey val="0"/>
          <c:showVal val="0"/>
          <c:showCatName val="0"/>
          <c:showSerName val="0"/>
          <c:showPercent val="0"/>
          <c:showBubbleSize val="0"/>
        </c:dLbls>
        <c:gapWidth val="122"/>
        <c:overlap val="100"/>
        <c:axId val="206134272"/>
        <c:axId val="206144256"/>
      </c:barChart>
      <c:catAx>
        <c:axId val="206134272"/>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206144256"/>
        <c:crosses val="autoZero"/>
        <c:auto val="1"/>
        <c:lblAlgn val="ctr"/>
        <c:lblOffset val="100"/>
        <c:noMultiLvlLbl val="0"/>
      </c:catAx>
      <c:valAx>
        <c:axId val="206144256"/>
        <c:scaling>
          <c:orientation val="minMax"/>
        </c:scaling>
        <c:delete val="1"/>
        <c:axPos val="t"/>
        <c:numFmt formatCode="0%" sourceLinked="1"/>
        <c:majorTickMark val="out"/>
        <c:minorTickMark val="none"/>
        <c:tickLblPos val="none"/>
        <c:crossAx val="206134272"/>
        <c:crosses val="autoZero"/>
        <c:crossBetween val="between"/>
      </c:valAx>
      <c:spPr>
        <a:noFill/>
        <a:ln w="25400">
          <a:noFill/>
        </a:ln>
      </c:spPr>
    </c:plotArea>
    <c:legend>
      <c:legendPos val="t"/>
      <c:layout>
        <c:manualLayout>
          <c:xMode val="edge"/>
          <c:yMode val="edge"/>
          <c:x val="3.5993179176171783E-3"/>
          <c:y val="5.9784145861933504E-3"/>
          <c:w val="0.76962219450851965"/>
          <c:h val="0.12581281818360052"/>
        </c:manualLayout>
      </c:layout>
      <c:overlay val="0"/>
      <c:txPr>
        <a:bodyPr/>
        <a:lstStyle/>
        <a:p>
          <a:pPr>
            <a:defRPr sz="11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773603563621084"/>
          <c:y val="0.30832326097299262"/>
          <c:w val="0.39277974398239807"/>
          <c:h val="0.60744516428883066"/>
        </c:manualLayout>
      </c:layout>
      <c:barChart>
        <c:barDir val="bar"/>
        <c:grouping val="percentStacked"/>
        <c:varyColors val="0"/>
        <c:ser>
          <c:idx val="0"/>
          <c:order val="0"/>
          <c:tx>
            <c:strRef>
              <c:f>Feuil1!$B$1</c:f>
              <c:strCache>
                <c:ptCount val="1"/>
                <c:pt idx="0">
                  <c:v>S’est beaucoup développée</c:v>
                </c:pt>
              </c:strCache>
            </c:strRef>
          </c:tx>
          <c:spPr>
            <a:solidFill>
              <a:schemeClr val="accent4">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17.899999999999999</c:v>
                </c:pt>
                <c:pt idx="1">
                  <c:v>29.1</c:v>
                </c:pt>
                <c:pt idx="2">
                  <c:v>27.9</c:v>
                </c:pt>
                <c:pt idx="3">
                  <c:v>9</c:v>
                </c:pt>
              </c:numCache>
            </c:numRef>
          </c:val>
        </c:ser>
        <c:ser>
          <c:idx val="1"/>
          <c:order val="1"/>
          <c:tx>
            <c:strRef>
              <c:f>Feuil1!$C$1</c:f>
              <c:strCache>
                <c:ptCount val="1"/>
                <c:pt idx="0">
                  <c:v>S’est plutôt développée</c:v>
                </c:pt>
              </c:strCache>
            </c:strRef>
          </c:tx>
          <c:spPr>
            <a:solidFill>
              <a:schemeClr val="accent4">
                <a:lumMod val="60000"/>
                <a:lumOff val="4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46.9</c:v>
                </c:pt>
                <c:pt idx="1">
                  <c:v>55.7</c:v>
                </c:pt>
                <c:pt idx="2">
                  <c:v>43.2</c:v>
                </c:pt>
                <c:pt idx="3">
                  <c:v>49.7</c:v>
                </c:pt>
              </c:numCache>
            </c:numRef>
          </c:val>
        </c:ser>
        <c:ser>
          <c:idx val="2"/>
          <c:order val="2"/>
          <c:tx>
            <c:strRef>
              <c:f>Feuil1!$D$1</c:f>
              <c:strCache>
                <c:ptCount val="1"/>
                <c:pt idx="0">
                  <c:v>A plutôt diminué</c:v>
                </c:pt>
              </c:strCache>
            </c:strRef>
          </c:tx>
          <c:spPr>
            <a:solidFill>
              <a:schemeClr val="accent3">
                <a:lumMod val="40000"/>
                <a:lumOff val="60000"/>
              </a:schemeClr>
            </a:solidFill>
          </c:spPr>
          <c:invertIfNegative val="0"/>
          <c:dLbls>
            <c:dLbl>
              <c:idx val="0"/>
              <c:layout>
                <c:manualLayout>
                  <c:x val="-3.2019379659526111E-3"/>
                  <c:y val="2.3858729598996791E-7"/>
                </c:manualLayout>
              </c:layout>
              <c:showLegendKey val="0"/>
              <c:showVal val="1"/>
              <c:showCatName val="0"/>
              <c:showSerName val="0"/>
              <c:showPercent val="0"/>
              <c:showBubbleSize val="0"/>
            </c:dLbl>
            <c:dLbl>
              <c:idx val="1"/>
              <c:layout>
                <c:manualLayout>
                  <c:x val="3.2932144612567217E-3"/>
                  <c:y val="0"/>
                </c:manualLayout>
              </c:layout>
              <c:showLegendKey val="0"/>
              <c:showVal val="1"/>
              <c:showCatName val="0"/>
              <c:showSerName val="0"/>
              <c:showPercent val="0"/>
              <c:showBubbleSize val="0"/>
            </c:dLbl>
            <c:dLbl>
              <c:idx val="2"/>
              <c:layout>
                <c:manualLayout>
                  <c:x val="-2.7996212544061615E-3"/>
                  <c:y val="2.3858729598996791E-7"/>
                </c:manualLayout>
              </c:layout>
              <c:showLegendKey val="0"/>
              <c:showVal val="1"/>
              <c:showCatName val="0"/>
              <c:showSerName val="0"/>
              <c:showPercent val="0"/>
              <c:showBubbleSize val="0"/>
            </c:dLbl>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4.0999999999999996</c:v>
                </c:pt>
                <c:pt idx="1">
                  <c:v>1.4</c:v>
                </c:pt>
                <c:pt idx="2">
                  <c:v>2.7</c:v>
                </c:pt>
                <c:pt idx="3">
                  <c:v>5.3</c:v>
                </c:pt>
              </c:numCache>
            </c:numRef>
          </c:val>
        </c:ser>
        <c:ser>
          <c:idx val="3"/>
          <c:order val="3"/>
          <c:tx>
            <c:strRef>
              <c:f>Feuil1!$E$1</c:f>
              <c:strCache>
                <c:ptCount val="1"/>
                <c:pt idx="0">
                  <c:v>A beaucoup diminué</c:v>
                </c:pt>
              </c:strCache>
            </c:strRef>
          </c:tx>
          <c:spPr>
            <a:solidFill>
              <a:schemeClr val="accent3">
                <a:lumMod val="60000"/>
                <a:lumOff val="40000"/>
              </a:schemeClr>
            </a:solidFill>
          </c:spPr>
          <c:invertIfNegative val="0"/>
          <c:dLbls>
            <c:dLbl>
              <c:idx val="1"/>
              <c:layout>
                <c:manualLayout>
                  <c:x val="-9.9168541141001123E-3"/>
                  <c:y val="7.1576188796990504E-7"/>
                </c:manualLayout>
              </c:layout>
              <c:showLegendKey val="0"/>
              <c:showVal val="1"/>
              <c:showCatName val="0"/>
              <c:showSerName val="0"/>
              <c:showPercent val="0"/>
              <c:showBubbleSize val="0"/>
            </c:dLbl>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Feuil1!$E$2:$E$5</c:f>
              <c:numCache>
                <c:formatCode>General</c:formatCode>
                <c:ptCount val="4"/>
                <c:pt idx="0">
                  <c:v>1</c:v>
                </c:pt>
                <c:pt idx="1">
                  <c:v>0.9</c:v>
                </c:pt>
                <c:pt idx="2">
                  <c:v>1</c:v>
                </c:pt>
                <c:pt idx="3">
                  <c:v>1</c:v>
                </c:pt>
              </c:numCache>
            </c:numRef>
          </c:val>
        </c:ser>
        <c:ser>
          <c:idx val="4"/>
          <c:order val="4"/>
          <c:tx>
            <c:strRef>
              <c:f>Feuil1!$F$1</c:f>
              <c:strCache>
                <c:ptCount val="1"/>
                <c:pt idx="0">
                  <c:v>N’a pas changé </c:v>
                </c:pt>
              </c:strCache>
            </c:strRef>
          </c:tx>
          <c:spPr>
            <a:solidFill>
              <a:schemeClr val="bg1">
                <a:lumMod val="75000"/>
              </a:schemeClr>
            </a:solidFill>
          </c:spPr>
          <c:invertIfNegative val="0"/>
          <c:dLbls>
            <c:dLbl>
              <c:idx val="0"/>
              <c:layout>
                <c:manualLayout>
                  <c:x val="2.4884513840511698E-3"/>
                  <c:y val="2.3858729598996791E-7"/>
                </c:manualLayout>
              </c:layout>
              <c:showLegendKey val="0"/>
              <c:showVal val="1"/>
              <c:showCatName val="0"/>
              <c:showSerName val="0"/>
              <c:showPercent val="0"/>
              <c:showBubbleSize val="0"/>
            </c:dLbl>
            <c:dLbl>
              <c:idx val="1"/>
              <c:layout>
                <c:manualLayout>
                  <c:x val="1.555330735324224E-3"/>
                  <c:y val="1.1929364799498563E-6"/>
                </c:manualLayout>
              </c:layout>
              <c:showLegendKey val="0"/>
              <c:showVal val="1"/>
              <c:showCatName val="0"/>
              <c:showSerName val="0"/>
              <c:showPercent val="0"/>
              <c:showBubbleSize val="0"/>
            </c:dLbl>
            <c:dLbl>
              <c:idx val="2"/>
              <c:layout>
                <c:manualLayout>
                  <c:x val="3.110661470648448E-3"/>
                  <c:y val="7.1576188796990504E-7"/>
                </c:manualLayout>
              </c:layout>
              <c:showLegendKey val="0"/>
              <c:showVal val="1"/>
              <c:showCatName val="0"/>
              <c:showSerName val="0"/>
              <c:showPercent val="0"/>
              <c:showBubbleSize val="0"/>
            </c:dLbl>
            <c:dLbl>
              <c:idx val="3"/>
              <c:layout>
                <c:manualLayout>
                  <c:x val="4.6659922059726824E-3"/>
                  <c:y val="4.7717459197994375E-7"/>
                </c:manualLayout>
              </c:layout>
              <c:showLegendKey val="0"/>
              <c:showVal val="1"/>
              <c:showCatName val="0"/>
              <c:showSerName val="0"/>
              <c:showPercent val="0"/>
              <c:showBubbleSize val="0"/>
            </c:dLbl>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Feuil1!$F$2:$F$5</c:f>
              <c:numCache>
                <c:formatCode>General</c:formatCode>
                <c:ptCount val="4"/>
                <c:pt idx="0">
                  <c:v>2.8</c:v>
                </c:pt>
                <c:pt idx="1">
                  <c:v>3.5</c:v>
                </c:pt>
                <c:pt idx="2">
                  <c:v>3.1</c:v>
                </c:pt>
                <c:pt idx="3">
                  <c:v>2.6</c:v>
                </c:pt>
              </c:numCache>
            </c:numRef>
          </c:val>
        </c:ser>
        <c:ser>
          <c:idx val="5"/>
          <c:order val="5"/>
          <c:tx>
            <c:strRef>
              <c:f>Feuil1!$G$1</c:f>
              <c:strCache>
                <c:ptCount val="1"/>
                <c:pt idx="0">
                  <c:v>NSP</c:v>
                </c:pt>
              </c:strCache>
            </c:strRef>
          </c:tx>
          <c:spPr>
            <a:solidFill>
              <a:schemeClr val="bg2">
                <a:lumMod val="5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Feuil1!$G$2:$G$5</c:f>
              <c:numCache>
                <c:formatCode>General</c:formatCode>
                <c:ptCount val="4"/>
                <c:pt idx="0">
                  <c:v>27.2</c:v>
                </c:pt>
                <c:pt idx="1">
                  <c:v>9.4</c:v>
                </c:pt>
                <c:pt idx="2">
                  <c:v>22.2</c:v>
                </c:pt>
                <c:pt idx="3">
                  <c:v>31.8</c:v>
                </c:pt>
              </c:numCache>
            </c:numRef>
          </c:val>
        </c:ser>
        <c:dLbls>
          <c:showLegendKey val="0"/>
          <c:showVal val="0"/>
          <c:showCatName val="0"/>
          <c:showSerName val="0"/>
          <c:showPercent val="0"/>
          <c:showBubbleSize val="0"/>
        </c:dLbls>
        <c:gapWidth val="122"/>
        <c:overlap val="100"/>
        <c:axId val="200013696"/>
        <c:axId val="200015232"/>
      </c:barChart>
      <c:catAx>
        <c:axId val="200013696"/>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200015232"/>
        <c:crosses val="autoZero"/>
        <c:auto val="1"/>
        <c:lblAlgn val="ctr"/>
        <c:lblOffset val="100"/>
        <c:noMultiLvlLbl val="0"/>
      </c:catAx>
      <c:valAx>
        <c:axId val="200015232"/>
        <c:scaling>
          <c:orientation val="minMax"/>
        </c:scaling>
        <c:delete val="1"/>
        <c:axPos val="t"/>
        <c:numFmt formatCode="0%" sourceLinked="1"/>
        <c:majorTickMark val="out"/>
        <c:minorTickMark val="none"/>
        <c:tickLblPos val="none"/>
        <c:crossAx val="200013696"/>
        <c:crosses val="autoZero"/>
        <c:crossBetween val="between"/>
      </c:valAx>
      <c:spPr>
        <a:noFill/>
        <a:ln w="25400">
          <a:noFill/>
        </a:ln>
      </c:spPr>
    </c:plotArea>
    <c:legend>
      <c:legendPos val="t"/>
      <c:layout>
        <c:manualLayout>
          <c:xMode val="edge"/>
          <c:yMode val="edge"/>
          <c:x val="0"/>
          <c:y val="1.1996885004263715E-2"/>
          <c:w val="0.9542324871976241"/>
          <c:h val="9.4312603755650343E-2"/>
        </c:manualLayout>
      </c:layout>
      <c:overlay val="0"/>
      <c:txPr>
        <a:bodyPr/>
        <a:lstStyle/>
        <a:p>
          <a:pPr>
            <a:defRPr sz="1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52777777778093"/>
          <c:y val="0.29170371192867744"/>
          <c:w val="0.38099496937883293"/>
          <c:h val="0.6662420776430148"/>
        </c:manualLayout>
      </c:layout>
      <c:barChart>
        <c:barDir val="bar"/>
        <c:grouping val="percentStacked"/>
        <c:varyColors val="0"/>
        <c:ser>
          <c:idx val="0"/>
          <c:order val="0"/>
          <c:tx>
            <c:strRef>
              <c:f>Feuil1!$B$1</c:f>
              <c:strCache>
                <c:ptCount val="1"/>
                <c:pt idx="0">
                  <c:v>Son activité va s’accroître</c:v>
                </c:pt>
              </c:strCache>
            </c:strRef>
          </c:tx>
          <c:spPr>
            <a:solidFill>
              <a:schemeClr val="tx1">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56</c:v>
                </c:pt>
                <c:pt idx="1">
                  <c:v>56.4</c:v>
                </c:pt>
                <c:pt idx="2">
                  <c:v>60.9</c:v>
                </c:pt>
                <c:pt idx="3">
                  <c:v>52.1</c:v>
                </c:pt>
              </c:numCache>
            </c:numRef>
          </c:val>
        </c:ser>
        <c:ser>
          <c:idx val="1"/>
          <c:order val="1"/>
          <c:tx>
            <c:strRef>
              <c:f>Feuil1!$C$1</c:f>
              <c:strCache>
                <c:ptCount val="1"/>
                <c:pt idx="0">
                  <c:v>Une nouvelle activité va y être implantée</c:v>
                </c:pt>
              </c:strCache>
            </c:strRef>
          </c:tx>
          <c:spPr>
            <a:solidFill>
              <a:schemeClr val="accent4">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16.2</c:v>
                </c:pt>
                <c:pt idx="1">
                  <c:v>25.1</c:v>
                </c:pt>
                <c:pt idx="2">
                  <c:v>18.100000000000001</c:v>
                </c:pt>
                <c:pt idx="3">
                  <c:v>14.5</c:v>
                </c:pt>
              </c:numCache>
            </c:numRef>
          </c:val>
        </c:ser>
        <c:ser>
          <c:idx val="2"/>
          <c:order val="2"/>
          <c:tx>
            <c:strRef>
              <c:f>Feuil1!$D$1</c:f>
              <c:strCache>
                <c:ptCount val="1"/>
                <c:pt idx="0">
                  <c:v>Son activité va rester inchangée </c:v>
                </c:pt>
              </c:strCache>
            </c:strRef>
          </c:tx>
          <c:spPr>
            <a:solidFill>
              <a:schemeClr val="bg1">
                <a:lumMod val="75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17.600000000000001</c:v>
                </c:pt>
                <c:pt idx="1">
                  <c:v>8.1</c:v>
                </c:pt>
                <c:pt idx="2">
                  <c:v>12</c:v>
                </c:pt>
                <c:pt idx="3">
                  <c:v>22.4</c:v>
                </c:pt>
              </c:numCache>
            </c:numRef>
          </c:val>
        </c:ser>
        <c:ser>
          <c:idx val="3"/>
          <c:order val="3"/>
          <c:tx>
            <c:strRef>
              <c:f>Feuil1!$E$1</c:f>
              <c:strCache>
                <c:ptCount val="1"/>
                <c:pt idx="0">
                  <c:v>Son activité va diminuer</c:v>
                </c:pt>
              </c:strCache>
            </c:strRef>
          </c:tx>
          <c:spPr>
            <a:solidFill>
              <a:schemeClr val="accent3">
                <a:lumMod val="75000"/>
              </a:schemeClr>
            </a:solidFill>
          </c:spPr>
          <c:invertIfNegative val="0"/>
          <c:dLbls>
            <c:dLbl>
              <c:idx val="3"/>
              <c:layout>
                <c:manualLayout>
                  <c:x val="-1.3888888888889059E-3"/>
                  <c:y val="-3.5450608528301768E-3"/>
                </c:manualLayout>
              </c:layout>
              <c:showLegendKey val="0"/>
              <c:showVal val="1"/>
              <c:showCatName val="0"/>
              <c:showSerName val="0"/>
              <c:showPercent val="0"/>
              <c:showBubbleSize val="0"/>
            </c:dLbl>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Feuil1!$E$2:$E$5</c:f>
              <c:numCache>
                <c:formatCode>General</c:formatCode>
                <c:ptCount val="4"/>
                <c:pt idx="0">
                  <c:v>2.6</c:v>
                </c:pt>
                <c:pt idx="1">
                  <c:v>3</c:v>
                </c:pt>
                <c:pt idx="2">
                  <c:v>0.9</c:v>
                </c:pt>
                <c:pt idx="3">
                  <c:v>4.0999999999999996</c:v>
                </c:pt>
              </c:numCache>
            </c:numRef>
          </c:val>
        </c:ser>
        <c:ser>
          <c:idx val="4"/>
          <c:order val="4"/>
          <c:tx>
            <c:strRef>
              <c:f>Feuil1!$F$1</c:f>
              <c:strCache>
                <c:ptCount val="1"/>
                <c:pt idx="0">
                  <c:v>Vous n’en savez rien </c:v>
                </c:pt>
              </c:strCache>
            </c:strRef>
          </c:tx>
          <c:spPr>
            <a:solidFill>
              <a:schemeClr val="bg1">
                <a:lumMod val="50000"/>
              </a:schemeClr>
            </a:solidFill>
          </c:spPr>
          <c:invertIfNegative val="0"/>
          <c:dLbls>
            <c:numFmt formatCode="#,##0" sourceLinked="0"/>
            <c:txPr>
              <a:bodyPr/>
              <a:lstStyle/>
              <a:p>
                <a:pPr>
                  <a:defRPr sz="12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Feuil1!$F$2:$F$5</c:f>
              <c:numCache>
                <c:formatCode>General</c:formatCode>
                <c:ptCount val="4"/>
                <c:pt idx="0">
                  <c:v>7</c:v>
                </c:pt>
                <c:pt idx="1">
                  <c:v>8</c:v>
                </c:pt>
                <c:pt idx="2">
                  <c:v>8.1</c:v>
                </c:pt>
                <c:pt idx="3">
                  <c:v>6.9</c:v>
                </c:pt>
              </c:numCache>
            </c:numRef>
          </c:val>
        </c:ser>
        <c:dLbls>
          <c:showLegendKey val="0"/>
          <c:showVal val="0"/>
          <c:showCatName val="0"/>
          <c:showSerName val="0"/>
          <c:showPercent val="0"/>
          <c:showBubbleSize val="0"/>
        </c:dLbls>
        <c:gapWidth val="122"/>
        <c:overlap val="100"/>
        <c:axId val="205066624"/>
        <c:axId val="205068160"/>
      </c:barChart>
      <c:catAx>
        <c:axId val="205066624"/>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205068160"/>
        <c:crosses val="autoZero"/>
        <c:auto val="1"/>
        <c:lblAlgn val="ctr"/>
        <c:lblOffset val="100"/>
        <c:noMultiLvlLbl val="0"/>
      </c:catAx>
      <c:valAx>
        <c:axId val="205068160"/>
        <c:scaling>
          <c:orientation val="minMax"/>
        </c:scaling>
        <c:delete val="1"/>
        <c:axPos val="t"/>
        <c:numFmt formatCode="0%" sourceLinked="1"/>
        <c:majorTickMark val="out"/>
        <c:minorTickMark val="none"/>
        <c:tickLblPos val="none"/>
        <c:crossAx val="205066624"/>
        <c:crosses val="autoZero"/>
        <c:crossBetween val="between"/>
      </c:valAx>
      <c:spPr>
        <a:noFill/>
        <a:ln w="25400">
          <a:noFill/>
        </a:ln>
      </c:spPr>
    </c:plotArea>
    <c:legend>
      <c:legendPos val="t"/>
      <c:layout>
        <c:manualLayout>
          <c:xMode val="edge"/>
          <c:yMode val="edge"/>
          <c:x val="0"/>
          <c:y val="1.517849893660881E-2"/>
          <c:w val="0.92324704724409945"/>
          <c:h val="0.12995513609499654"/>
        </c:manualLayout>
      </c:layout>
      <c:overlay val="0"/>
      <c:txPr>
        <a:bodyPr/>
        <a:lstStyle/>
        <a:p>
          <a:pPr>
            <a:defRPr sz="9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664233197745889"/>
          <c:y val="0.18600021904516612"/>
          <c:w val="0.53951310915426876"/>
          <c:h val="0.76396556428370765"/>
        </c:manualLayout>
      </c:layout>
      <c:barChart>
        <c:barDir val="bar"/>
        <c:grouping val="percentStacked"/>
        <c:varyColors val="0"/>
        <c:ser>
          <c:idx val="0"/>
          <c:order val="0"/>
          <c:tx>
            <c:strRef>
              <c:f>Feuil1!$B$1</c:f>
              <c:strCache>
                <c:ptCount val="1"/>
                <c:pt idx="0">
                  <c:v>Oui</c:v>
                </c:pt>
              </c:strCache>
            </c:strRef>
          </c:tx>
          <c:spPr>
            <a:solidFill>
              <a:schemeClr val="tx1">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62.1</c:v>
                </c:pt>
                <c:pt idx="1">
                  <c:v>83.3</c:v>
                </c:pt>
                <c:pt idx="2">
                  <c:v>67</c:v>
                </c:pt>
                <c:pt idx="3">
                  <c:v>57.1</c:v>
                </c:pt>
              </c:numCache>
            </c:numRef>
          </c:val>
        </c:ser>
        <c:ser>
          <c:idx val="1"/>
          <c:order val="1"/>
          <c:tx>
            <c:strRef>
              <c:f>Feuil1!$C$1</c:f>
              <c:strCache>
                <c:ptCount val="1"/>
                <c:pt idx="0">
                  <c:v>Non</c:v>
                </c:pt>
              </c:strCache>
            </c:strRef>
          </c:tx>
          <c:spPr>
            <a:solidFill>
              <a:schemeClr val="tx1">
                <a:lumMod val="40000"/>
                <a:lumOff val="60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36.5</c:v>
                </c:pt>
                <c:pt idx="1">
                  <c:v>16.7</c:v>
                </c:pt>
                <c:pt idx="2">
                  <c:v>31.7</c:v>
                </c:pt>
                <c:pt idx="3">
                  <c:v>41</c:v>
                </c:pt>
              </c:numCache>
            </c:numRef>
          </c:val>
        </c:ser>
        <c:ser>
          <c:idx val="2"/>
          <c:order val="2"/>
          <c:tx>
            <c:strRef>
              <c:f>Feuil1!$D$1</c:f>
              <c:strCache>
                <c:ptCount val="1"/>
                <c:pt idx="0">
                  <c:v>NSP</c:v>
                </c:pt>
              </c:strCache>
            </c:strRef>
          </c:tx>
          <c:spPr>
            <a:solidFill>
              <a:schemeClr val="bg1">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1.4</c:v>
                </c:pt>
                <c:pt idx="2">
                  <c:v>0.8</c:v>
                </c:pt>
                <c:pt idx="3">
                  <c:v>1.9000000000000001</c:v>
                </c:pt>
              </c:numCache>
            </c:numRef>
          </c:val>
        </c:ser>
        <c:dLbls>
          <c:showLegendKey val="0"/>
          <c:showVal val="0"/>
          <c:showCatName val="0"/>
          <c:showSerName val="0"/>
          <c:showPercent val="0"/>
          <c:showBubbleSize val="0"/>
        </c:dLbls>
        <c:gapWidth val="122"/>
        <c:overlap val="100"/>
        <c:axId val="205477760"/>
        <c:axId val="205479296"/>
      </c:barChart>
      <c:catAx>
        <c:axId val="205477760"/>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205479296"/>
        <c:crosses val="autoZero"/>
        <c:auto val="1"/>
        <c:lblAlgn val="ctr"/>
        <c:lblOffset val="100"/>
        <c:noMultiLvlLbl val="0"/>
      </c:catAx>
      <c:valAx>
        <c:axId val="205479296"/>
        <c:scaling>
          <c:orientation val="minMax"/>
        </c:scaling>
        <c:delete val="1"/>
        <c:axPos val="t"/>
        <c:numFmt formatCode="0%" sourceLinked="1"/>
        <c:majorTickMark val="out"/>
        <c:minorTickMark val="none"/>
        <c:tickLblPos val="none"/>
        <c:crossAx val="205477760"/>
        <c:crosses val="autoZero"/>
        <c:crossBetween val="between"/>
      </c:valAx>
      <c:spPr>
        <a:noFill/>
        <a:ln w="25400">
          <a:noFill/>
        </a:ln>
      </c:spPr>
    </c:plotArea>
    <c:legend>
      <c:legendPos val="t"/>
      <c:layout>
        <c:manualLayout>
          <c:xMode val="edge"/>
          <c:yMode val="edge"/>
          <c:x val="0.33252736390862858"/>
          <c:y val="4.9783875261199158E-2"/>
          <c:w val="0.6211607257437749"/>
          <c:h val="7.3492122018592412E-2"/>
        </c:manualLayout>
      </c:layout>
      <c:overlay val="0"/>
      <c:txPr>
        <a:bodyPr/>
        <a:lstStyle/>
        <a:p>
          <a:pPr>
            <a:defRPr sz="105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206454913759302"/>
          <c:y val="0.18600021904516628"/>
          <c:w val="0.51348944618541681"/>
          <c:h val="0.76396556428370765"/>
        </c:manualLayout>
      </c:layout>
      <c:barChart>
        <c:barDir val="bar"/>
        <c:grouping val="percentStacked"/>
        <c:varyColors val="0"/>
        <c:ser>
          <c:idx val="0"/>
          <c:order val="0"/>
          <c:tx>
            <c:strRef>
              <c:f>Feuil1!$B$1</c:f>
              <c:strCache>
                <c:ptCount val="1"/>
                <c:pt idx="0">
                  <c:v>Oui</c:v>
                </c:pt>
              </c:strCache>
            </c:strRef>
          </c:tx>
          <c:spPr>
            <a:solidFill>
              <a:schemeClr val="tx1">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23.3</c:v>
                </c:pt>
                <c:pt idx="1">
                  <c:v>57.1</c:v>
                </c:pt>
                <c:pt idx="2">
                  <c:v>25.2</c:v>
                </c:pt>
                <c:pt idx="3">
                  <c:v>20.9</c:v>
                </c:pt>
              </c:numCache>
            </c:numRef>
          </c:val>
        </c:ser>
        <c:ser>
          <c:idx val="1"/>
          <c:order val="1"/>
          <c:tx>
            <c:strRef>
              <c:f>Feuil1!$C$1</c:f>
              <c:strCache>
                <c:ptCount val="1"/>
                <c:pt idx="0">
                  <c:v>Non</c:v>
                </c:pt>
              </c:strCache>
            </c:strRef>
          </c:tx>
          <c:spPr>
            <a:solidFill>
              <a:schemeClr val="tx1">
                <a:lumMod val="40000"/>
                <a:lumOff val="60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76.3</c:v>
                </c:pt>
                <c:pt idx="1">
                  <c:v>42.5</c:v>
                </c:pt>
                <c:pt idx="2">
                  <c:v>74.8</c:v>
                </c:pt>
                <c:pt idx="3">
                  <c:v>78.3</c:v>
                </c:pt>
              </c:numCache>
            </c:numRef>
          </c:val>
        </c:ser>
        <c:ser>
          <c:idx val="2"/>
          <c:order val="2"/>
          <c:tx>
            <c:strRef>
              <c:f>Feuil1!$D$1</c:f>
              <c:strCache>
                <c:ptCount val="1"/>
                <c:pt idx="0">
                  <c:v>NSP</c:v>
                </c:pt>
              </c:strCache>
            </c:strRef>
          </c:tx>
          <c:spPr>
            <a:solidFill>
              <a:schemeClr val="bg1">
                <a:lumMod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1</c:v>
                </c:pt>
                <c:pt idx="3">
                  <c:v>0.70000000000000062</c:v>
                </c:pt>
              </c:numCache>
            </c:numRef>
          </c:val>
        </c:ser>
        <c:dLbls>
          <c:showLegendKey val="0"/>
          <c:showVal val="0"/>
          <c:showCatName val="0"/>
          <c:showSerName val="0"/>
          <c:showPercent val="0"/>
          <c:showBubbleSize val="0"/>
        </c:dLbls>
        <c:gapWidth val="122"/>
        <c:overlap val="100"/>
        <c:axId val="199620864"/>
        <c:axId val="205271040"/>
      </c:barChart>
      <c:catAx>
        <c:axId val="199620864"/>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205271040"/>
        <c:crosses val="autoZero"/>
        <c:auto val="1"/>
        <c:lblAlgn val="ctr"/>
        <c:lblOffset val="100"/>
        <c:noMultiLvlLbl val="0"/>
      </c:catAx>
      <c:valAx>
        <c:axId val="205271040"/>
        <c:scaling>
          <c:orientation val="minMax"/>
        </c:scaling>
        <c:delete val="1"/>
        <c:axPos val="t"/>
        <c:numFmt formatCode="0%" sourceLinked="1"/>
        <c:majorTickMark val="out"/>
        <c:minorTickMark val="none"/>
        <c:tickLblPos val="none"/>
        <c:crossAx val="199620864"/>
        <c:crosses val="autoZero"/>
        <c:crossBetween val="between"/>
      </c:valAx>
      <c:spPr>
        <a:noFill/>
        <a:ln w="25400">
          <a:noFill/>
        </a:ln>
      </c:spPr>
    </c:plotArea>
    <c:legend>
      <c:legendPos val="t"/>
      <c:layout>
        <c:manualLayout>
          <c:xMode val="edge"/>
          <c:yMode val="edge"/>
          <c:x val="0.33066834801033285"/>
          <c:y val="4.9784072550622123E-2"/>
          <c:w val="0.59989127948057896"/>
          <c:h val="0.12581281818360052"/>
        </c:manualLayout>
      </c:layout>
      <c:overlay val="0"/>
      <c:txPr>
        <a:bodyPr/>
        <a:lstStyle/>
        <a:p>
          <a:pPr>
            <a:defRPr sz="105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888320814091375"/>
          <c:y val="0.31320266291332732"/>
          <c:w val="0.55487389313578495"/>
          <c:h val="0.65740002192898861"/>
        </c:manualLayout>
      </c:layout>
      <c:barChart>
        <c:barDir val="bar"/>
        <c:grouping val="percentStacked"/>
        <c:varyColors val="0"/>
        <c:ser>
          <c:idx val="0"/>
          <c:order val="0"/>
          <c:tx>
            <c:strRef>
              <c:f>Feuil1!$B$1</c:f>
              <c:strCache>
                <c:ptCount val="1"/>
                <c:pt idx="0">
                  <c:v>Vous inquiète beaucoup</c:v>
                </c:pt>
              </c:strCache>
            </c:strRef>
          </c:tx>
          <c:spPr>
            <a:solidFill>
              <a:schemeClr val="accent6">
                <a:lumMod val="90000"/>
                <a:lumOff val="10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Feuil1!$B$2:$B$5</c:f>
              <c:numCache>
                <c:formatCode>General</c:formatCode>
                <c:ptCount val="4"/>
                <c:pt idx="0">
                  <c:v>26.1</c:v>
                </c:pt>
                <c:pt idx="1">
                  <c:v>29.8</c:v>
                </c:pt>
                <c:pt idx="2">
                  <c:v>26.6</c:v>
                </c:pt>
                <c:pt idx="3">
                  <c:v>25.6</c:v>
                </c:pt>
              </c:numCache>
            </c:numRef>
          </c:val>
        </c:ser>
        <c:ser>
          <c:idx val="1"/>
          <c:order val="1"/>
          <c:tx>
            <c:strRef>
              <c:f>Feuil1!$C$1</c:f>
              <c:strCache>
                <c:ptCount val="1"/>
                <c:pt idx="0">
                  <c:v>Vous inquiète un peu</c:v>
                </c:pt>
              </c:strCache>
            </c:strRef>
          </c:tx>
          <c:spPr>
            <a:solidFill>
              <a:srgbClr val="7030A0"/>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Feuil1!$C$2:$C$5</c:f>
              <c:numCache>
                <c:formatCode>General</c:formatCode>
                <c:ptCount val="4"/>
                <c:pt idx="0">
                  <c:v>38</c:v>
                </c:pt>
                <c:pt idx="1">
                  <c:v>23.7</c:v>
                </c:pt>
                <c:pt idx="2">
                  <c:v>35.4</c:v>
                </c:pt>
                <c:pt idx="3">
                  <c:v>40.4</c:v>
                </c:pt>
              </c:numCache>
            </c:numRef>
          </c:val>
        </c:ser>
        <c:ser>
          <c:idx val="2"/>
          <c:order val="2"/>
          <c:tx>
            <c:strRef>
              <c:f>Feuil1!$D$1</c:f>
              <c:strCache>
                <c:ptCount val="1"/>
                <c:pt idx="0">
                  <c:v>Ne vous inquiète pas vraiment</c:v>
                </c:pt>
              </c:strCache>
            </c:strRef>
          </c:tx>
          <c:spPr>
            <a:solidFill>
              <a:srgbClr val="AF75A7"/>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Feuil1!$D$2:$D$5</c:f>
              <c:numCache>
                <c:formatCode>General</c:formatCode>
                <c:ptCount val="4"/>
                <c:pt idx="0">
                  <c:v>22</c:v>
                </c:pt>
                <c:pt idx="1">
                  <c:v>24.1</c:v>
                </c:pt>
                <c:pt idx="2">
                  <c:v>21.7</c:v>
                </c:pt>
                <c:pt idx="3">
                  <c:v>21.1</c:v>
                </c:pt>
              </c:numCache>
            </c:numRef>
          </c:val>
        </c:ser>
        <c:ser>
          <c:idx val="3"/>
          <c:order val="3"/>
          <c:tx>
            <c:strRef>
              <c:f>Feuil1!$E$1</c:f>
              <c:strCache>
                <c:ptCount val="1"/>
                <c:pt idx="0">
                  <c:v>Ne vous inquiète pas du tout</c:v>
                </c:pt>
              </c:strCache>
            </c:strRef>
          </c:tx>
          <c:spPr>
            <a:solidFill>
              <a:schemeClr val="accent6">
                <a:lumMod val="25000"/>
                <a:lumOff val="7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Feuil1!$E$2:$E$5</c:f>
              <c:numCache>
                <c:formatCode>General</c:formatCode>
                <c:ptCount val="4"/>
                <c:pt idx="0">
                  <c:v>13.1</c:v>
                </c:pt>
                <c:pt idx="1">
                  <c:v>22.1</c:v>
                </c:pt>
                <c:pt idx="2">
                  <c:v>14.3</c:v>
                </c:pt>
                <c:pt idx="3">
                  <c:v>12</c:v>
                </c:pt>
              </c:numCache>
            </c:numRef>
          </c:val>
        </c:ser>
        <c:ser>
          <c:idx val="4"/>
          <c:order val="4"/>
          <c:tx>
            <c:strRef>
              <c:f>Feuil1!$F$1</c:f>
              <c:strCache>
                <c:ptCount val="1"/>
                <c:pt idx="0">
                  <c:v>NSP</c:v>
                </c:pt>
              </c:strCache>
            </c:strRef>
          </c:tx>
          <c:spPr>
            <a:solidFill>
              <a:schemeClr val="bg1">
                <a:lumMod val="65000"/>
              </a:schemeClr>
            </a:solidFill>
          </c:spPr>
          <c:invertIfNegative val="0"/>
          <c:dLbls>
            <c:numFmt formatCode="#,##0" sourceLinked="0"/>
            <c:txPr>
              <a:bodyPr/>
              <a:lstStyle/>
              <a:p>
                <a:pPr>
                  <a:defRPr sz="1100" b="1">
                    <a:solidFill>
                      <a:schemeClr val="bg1"/>
                    </a:solidFill>
                  </a:defRPr>
                </a:pPr>
                <a:endParaRPr lang="fr-FR"/>
              </a:p>
            </c:txPr>
            <c:showLegendKey val="0"/>
            <c:showVal val="1"/>
            <c:showCatName val="0"/>
            <c:showSerName val="0"/>
            <c:showPercent val="0"/>
            <c:showBubbleSize val="0"/>
            <c:showLeaderLines val="0"/>
          </c:dLbls>
          <c:cat>
            <c:strRef>
              <c:f>Feuil1!$A$2:$A$5</c:f>
              <c:strCache>
                <c:ptCount val="4"/>
                <c:pt idx="0">
                  <c:v>ENSEMBLE</c:v>
                </c:pt>
                <c:pt idx="1">
                  <c:v>Très proches riverains CMHM</c:v>
                </c:pt>
                <c:pt idx="2">
                  <c:v>Proches riverains CMHM</c:v>
                </c:pt>
                <c:pt idx="3">
                  <c:v>Moins proches riverains CMHM</c:v>
                </c:pt>
              </c:strCache>
            </c:strRef>
          </c:cat>
          <c:val>
            <c:numRef>
              <c:f>Feuil1!$F$2:$F$5</c:f>
              <c:numCache>
                <c:formatCode>General</c:formatCode>
                <c:ptCount val="4"/>
                <c:pt idx="0">
                  <c:v>1.4</c:v>
                </c:pt>
                <c:pt idx="2">
                  <c:v>2</c:v>
                </c:pt>
                <c:pt idx="3">
                  <c:v>1</c:v>
                </c:pt>
              </c:numCache>
            </c:numRef>
          </c:val>
        </c:ser>
        <c:dLbls>
          <c:showLegendKey val="0"/>
          <c:showVal val="0"/>
          <c:showCatName val="0"/>
          <c:showSerName val="0"/>
          <c:showPercent val="0"/>
          <c:showBubbleSize val="0"/>
        </c:dLbls>
        <c:gapWidth val="122"/>
        <c:overlap val="100"/>
        <c:axId val="205616256"/>
        <c:axId val="205617792"/>
      </c:barChart>
      <c:catAx>
        <c:axId val="205616256"/>
        <c:scaling>
          <c:orientation val="maxMin"/>
        </c:scaling>
        <c:delete val="0"/>
        <c:axPos val="l"/>
        <c:numFmt formatCode="General" sourceLinked="1"/>
        <c:majorTickMark val="out"/>
        <c:minorTickMark val="none"/>
        <c:tickLblPos val="nextTo"/>
        <c:spPr>
          <a:ln>
            <a:noFill/>
          </a:ln>
        </c:spPr>
        <c:txPr>
          <a:bodyPr/>
          <a:lstStyle/>
          <a:p>
            <a:pPr>
              <a:defRPr sz="1200" b="1"/>
            </a:pPr>
            <a:endParaRPr lang="fr-FR"/>
          </a:p>
        </c:txPr>
        <c:crossAx val="205617792"/>
        <c:crosses val="autoZero"/>
        <c:auto val="1"/>
        <c:lblAlgn val="ctr"/>
        <c:lblOffset val="100"/>
        <c:noMultiLvlLbl val="0"/>
      </c:catAx>
      <c:valAx>
        <c:axId val="205617792"/>
        <c:scaling>
          <c:orientation val="minMax"/>
        </c:scaling>
        <c:delete val="1"/>
        <c:axPos val="t"/>
        <c:numFmt formatCode="0%" sourceLinked="1"/>
        <c:majorTickMark val="out"/>
        <c:minorTickMark val="none"/>
        <c:tickLblPos val="none"/>
        <c:crossAx val="205616256"/>
        <c:crosses val="autoZero"/>
        <c:crossBetween val="between"/>
      </c:valAx>
      <c:spPr>
        <a:noFill/>
        <a:ln w="25400">
          <a:noFill/>
        </a:ln>
      </c:spPr>
    </c:plotArea>
    <c:legend>
      <c:legendPos val="t"/>
      <c:layout>
        <c:manualLayout>
          <c:xMode val="edge"/>
          <c:yMode val="edge"/>
          <c:x val="3.2955459710019411E-2"/>
          <c:y val="0.19298044988568178"/>
          <c:w val="0.90211076146353342"/>
          <c:h val="7.8162887889563104E-2"/>
        </c:manualLayout>
      </c:layout>
      <c:overlay val="0"/>
      <c:txPr>
        <a:bodyPr/>
        <a:lstStyle/>
        <a:p>
          <a:pPr>
            <a:defRPr sz="105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00150574152258"/>
          <c:y val="3.7174440935134188E-2"/>
          <c:w val="0.44870155308052873"/>
          <c:h val="0.93125000000000002"/>
        </c:manualLayout>
      </c:layout>
      <c:barChart>
        <c:barDir val="bar"/>
        <c:grouping val="clustered"/>
        <c:varyColors val="0"/>
        <c:ser>
          <c:idx val="0"/>
          <c:order val="0"/>
          <c:tx>
            <c:strRef>
              <c:f>Feuil1!$B$1</c:f>
              <c:strCache>
                <c:ptCount val="1"/>
                <c:pt idx="0">
                  <c:v>%</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dPt>
            <c:idx val="5"/>
            <c:invertIfNegative val="0"/>
            <c:bubble3D val="0"/>
            <c:spPr>
              <a:solidFill>
                <a:schemeClr val="bg1">
                  <a:lumMod val="65000"/>
                </a:schemeClr>
              </a:solidFill>
              <a:ln w="9525" cap="flat" cmpd="sng" algn="ctr">
                <a:noFill/>
                <a:prstDash val="solid"/>
              </a:ln>
              <a:effectLst>
                <a:outerShdw blurRad="40000" dist="23000" dir="5400000" rotWithShape="0">
                  <a:srgbClr val="000000">
                    <a:alpha val="35000"/>
                  </a:srgbClr>
                </a:outerShdw>
              </a:effectLst>
            </c:spPr>
          </c:dPt>
          <c:dPt>
            <c:idx val="6"/>
            <c:invertIfNegative val="0"/>
            <c:bubble3D val="0"/>
            <c:spPr>
              <a:solidFill>
                <a:schemeClr val="bg1">
                  <a:lumMod val="50000"/>
                </a:schemeClr>
              </a:solidFill>
              <a:ln w="9525" cap="flat" cmpd="sng" algn="ctr">
                <a:noFill/>
                <a:prstDash val="solid"/>
              </a:ln>
              <a:effectLst>
                <a:outerShdw blurRad="40000" dist="23000" dir="5400000" rotWithShape="0">
                  <a:srgbClr val="000000">
                    <a:alpha val="35000"/>
                  </a:srgbClr>
                </a:outerShdw>
              </a:effectLst>
            </c:spPr>
          </c:dPt>
          <c:dPt>
            <c:idx val="7"/>
            <c:invertIfNegative val="0"/>
            <c:bubble3D val="0"/>
            <c:spPr>
              <a:solidFill>
                <a:schemeClr val="bg1">
                  <a:lumMod val="65000"/>
                </a:schemeClr>
              </a:solidFill>
              <a:ln w="9525" cap="flat" cmpd="sng" algn="ctr">
                <a:noFill/>
                <a:prstDash val="solid"/>
              </a:ln>
              <a:effectLst>
                <a:outerShdw blurRad="40000" dist="23000" dir="5400000" rotWithShape="0">
                  <a:srgbClr val="000000">
                    <a:alpha val="35000"/>
                  </a:srgbClr>
                </a:outerShdw>
              </a:effectLst>
            </c:spPr>
          </c:dPt>
          <c:dLbls>
            <c:numFmt formatCode="0\%" sourceLinked="0"/>
            <c:txPr>
              <a:bodyPr/>
              <a:lstStyle/>
              <a:p>
                <a:pPr>
                  <a:defRPr b="1"/>
                </a:pPr>
                <a:endParaRPr lang="fr-FR"/>
              </a:p>
            </c:txPr>
            <c:showLegendKey val="0"/>
            <c:showVal val="1"/>
            <c:showCatName val="0"/>
            <c:showSerName val="0"/>
            <c:showPercent val="0"/>
            <c:showBubbleSize val="0"/>
            <c:showLeaderLines val="0"/>
          </c:dLbls>
          <c:cat>
            <c:strRef>
              <c:f>Feuil1!$A$2:$A$7</c:f>
              <c:strCache>
                <c:ptCount val="6"/>
                <c:pt idx="0">
                  <c:v>Risques pour l'environnement</c:v>
                </c:pt>
                <c:pt idx="1">
                  <c:v>Risques d'accidents et de catastrophes</c:v>
                </c:pt>
                <c:pt idx="2">
                  <c:v>Risques sanitaires</c:v>
                </c:pt>
                <c:pt idx="3">
                  <c:v>Risques economiques</c:v>
                </c:pt>
                <c:pt idx="4">
                  <c:v>Risques géologiques</c:v>
                </c:pt>
                <c:pt idx="5">
                  <c:v>NSP</c:v>
                </c:pt>
              </c:strCache>
            </c:strRef>
          </c:cat>
          <c:val>
            <c:numRef>
              <c:f>Feuil1!$B$2:$B$7</c:f>
              <c:numCache>
                <c:formatCode>General</c:formatCode>
                <c:ptCount val="6"/>
                <c:pt idx="0">
                  <c:v>48</c:v>
                </c:pt>
                <c:pt idx="1">
                  <c:v>40</c:v>
                </c:pt>
                <c:pt idx="2">
                  <c:v>32</c:v>
                </c:pt>
                <c:pt idx="3">
                  <c:v>8</c:v>
                </c:pt>
                <c:pt idx="4">
                  <c:v>7</c:v>
                </c:pt>
                <c:pt idx="5">
                  <c:v>11</c:v>
                </c:pt>
              </c:numCache>
            </c:numRef>
          </c:val>
        </c:ser>
        <c:dLbls>
          <c:showLegendKey val="0"/>
          <c:showVal val="0"/>
          <c:showCatName val="0"/>
          <c:showSerName val="0"/>
          <c:showPercent val="0"/>
          <c:showBubbleSize val="0"/>
        </c:dLbls>
        <c:gapWidth val="150"/>
        <c:axId val="205784576"/>
        <c:axId val="205786112"/>
      </c:barChart>
      <c:catAx>
        <c:axId val="205784576"/>
        <c:scaling>
          <c:orientation val="maxMin"/>
        </c:scaling>
        <c:delete val="0"/>
        <c:axPos val="l"/>
        <c:numFmt formatCode="General" sourceLinked="1"/>
        <c:majorTickMark val="none"/>
        <c:minorTickMark val="none"/>
        <c:tickLblPos val="nextTo"/>
        <c:spPr>
          <a:ln>
            <a:noFill/>
          </a:ln>
        </c:spPr>
        <c:txPr>
          <a:bodyPr/>
          <a:lstStyle/>
          <a:p>
            <a:pPr>
              <a:defRPr sz="1200"/>
            </a:pPr>
            <a:endParaRPr lang="fr-FR"/>
          </a:p>
        </c:txPr>
        <c:crossAx val="205786112"/>
        <c:crosses val="autoZero"/>
        <c:auto val="1"/>
        <c:lblAlgn val="ctr"/>
        <c:lblOffset val="100"/>
        <c:noMultiLvlLbl val="0"/>
      </c:catAx>
      <c:valAx>
        <c:axId val="205786112"/>
        <c:scaling>
          <c:orientation val="minMax"/>
        </c:scaling>
        <c:delete val="1"/>
        <c:axPos val="t"/>
        <c:numFmt formatCode="General" sourceLinked="1"/>
        <c:majorTickMark val="out"/>
        <c:minorTickMark val="none"/>
        <c:tickLblPos val="none"/>
        <c:crossAx val="205784576"/>
        <c:crosses val="autoZero"/>
        <c:crossBetween val="between"/>
      </c:valAx>
      <c:spPr>
        <a:ln>
          <a:noFill/>
        </a:ln>
      </c:spPr>
    </c:plotArea>
    <c:plotVisOnly val="1"/>
    <c:dispBlanksAs val="gap"/>
    <c:showDLblsOverMax val="0"/>
  </c:chart>
  <c:spPr>
    <a:ln>
      <a:noFill/>
    </a:ln>
  </c:spPr>
  <c:txPr>
    <a:bodyPr/>
    <a:lstStyle/>
    <a:p>
      <a:pPr>
        <a:defRPr sz="1200"/>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13063" cy="492125"/>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sz="quarter" idx="1"/>
          </p:nvPr>
        </p:nvSpPr>
        <p:spPr>
          <a:xfrm>
            <a:off x="3808413" y="0"/>
            <a:ext cx="2913062" cy="492125"/>
          </a:xfrm>
          <a:prstGeom prst="rect">
            <a:avLst/>
          </a:prstGeom>
        </p:spPr>
        <p:txBody>
          <a:bodyPr vert="horz" lIns="91432" tIns="45716" rIns="91432" bIns="45716" rtlCol="0"/>
          <a:lstStyle>
            <a:lvl1pPr algn="r">
              <a:defRPr sz="1200"/>
            </a:lvl1pPr>
          </a:lstStyle>
          <a:p>
            <a:fld id="{97E6AF3A-BF22-4A2F-9AEC-490C5B4ED78B}" type="datetimeFigureOut">
              <a:rPr lang="fr-FR" smtClean="0"/>
              <a:pPr/>
              <a:t>19/12/2012</a:t>
            </a:fld>
            <a:endParaRPr lang="fr-FR"/>
          </a:p>
        </p:txBody>
      </p:sp>
      <p:sp>
        <p:nvSpPr>
          <p:cNvPr id="4" name="Espace réservé du pied de page 3"/>
          <p:cNvSpPr>
            <a:spLocks noGrp="1"/>
          </p:cNvSpPr>
          <p:nvPr>
            <p:ph type="ftr" sz="quarter" idx="2"/>
          </p:nvPr>
        </p:nvSpPr>
        <p:spPr>
          <a:xfrm>
            <a:off x="1" y="9359900"/>
            <a:ext cx="2913063" cy="492125"/>
          </a:xfrm>
          <a:prstGeom prst="rect">
            <a:avLst/>
          </a:prstGeom>
        </p:spPr>
        <p:txBody>
          <a:bodyPr vert="horz" lIns="91432" tIns="45716" rIns="91432" bIns="4571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08413" y="9359900"/>
            <a:ext cx="2913062" cy="492125"/>
          </a:xfrm>
          <a:prstGeom prst="rect">
            <a:avLst/>
          </a:prstGeom>
        </p:spPr>
        <p:txBody>
          <a:bodyPr vert="horz" lIns="91432" tIns="45716" rIns="91432" bIns="45716" rtlCol="0" anchor="b"/>
          <a:lstStyle>
            <a:lvl1pPr algn="r">
              <a:defRPr sz="1200"/>
            </a:lvl1pPr>
          </a:lstStyle>
          <a:p>
            <a:fld id="{D3DD57B6-2F9A-4584-BFFD-88276D820DC6}" type="slidenum">
              <a:rPr lang="fr-FR" smtClean="0"/>
              <a:pPr/>
              <a:t>‹N°›</a:t>
            </a:fld>
            <a:endParaRPr lang="fr-FR"/>
          </a:p>
        </p:txBody>
      </p:sp>
    </p:spTree>
    <p:extLst>
      <p:ext uri="{BB962C8B-B14F-4D97-AF65-F5344CB8AC3E}">
        <p14:creationId xmlns:p14="http://schemas.microsoft.com/office/powerpoint/2010/main" val="1865076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13063" cy="492125"/>
          </a:xfrm>
          <a:prstGeom prst="rect">
            <a:avLst/>
          </a:prstGeom>
        </p:spPr>
        <p:txBody>
          <a:bodyPr vert="horz" lIns="91423" tIns="45712" rIns="91423" bIns="45712"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08413" y="0"/>
            <a:ext cx="2913062" cy="492125"/>
          </a:xfrm>
          <a:prstGeom prst="rect">
            <a:avLst/>
          </a:prstGeom>
        </p:spPr>
        <p:txBody>
          <a:bodyPr vert="horz" lIns="91423" tIns="45712" rIns="91423" bIns="45712" rtlCol="0"/>
          <a:lstStyle>
            <a:lvl1pPr algn="r" fontAlgn="auto">
              <a:spcBef>
                <a:spcPts val="0"/>
              </a:spcBef>
              <a:spcAft>
                <a:spcPts val="0"/>
              </a:spcAft>
              <a:defRPr sz="1200">
                <a:latin typeface="+mn-lt"/>
                <a:cs typeface="+mn-cs"/>
              </a:defRPr>
            </a:lvl1pPr>
          </a:lstStyle>
          <a:p>
            <a:pPr>
              <a:defRPr/>
            </a:pPr>
            <a:fld id="{55DDF702-E497-4AB8-BC8C-B6A589E26412}" type="datetimeFigureOut">
              <a:rPr lang="fr-FR"/>
              <a:pPr>
                <a:defRPr/>
              </a:pPr>
              <a:t>19/12/2012</a:t>
            </a:fld>
            <a:endParaRPr lang="fr-FR"/>
          </a:p>
        </p:txBody>
      </p:sp>
      <p:sp>
        <p:nvSpPr>
          <p:cNvPr id="4" name="Espace réservé de l'image des diapositives 3"/>
          <p:cNvSpPr>
            <a:spLocks noGrp="1" noRot="1" noChangeAspect="1"/>
          </p:cNvSpPr>
          <p:nvPr>
            <p:ph type="sldImg" idx="2"/>
          </p:nvPr>
        </p:nvSpPr>
        <p:spPr>
          <a:xfrm>
            <a:off x="900113" y="739775"/>
            <a:ext cx="4922837" cy="3694113"/>
          </a:xfrm>
          <a:prstGeom prst="rect">
            <a:avLst/>
          </a:prstGeom>
          <a:noFill/>
          <a:ln w="12700">
            <a:solidFill>
              <a:prstClr val="black"/>
            </a:solidFill>
          </a:ln>
        </p:spPr>
        <p:txBody>
          <a:bodyPr vert="horz" lIns="91423" tIns="45712" rIns="91423" bIns="45712" rtlCol="0" anchor="ctr"/>
          <a:lstStyle/>
          <a:p>
            <a:pPr lvl="0"/>
            <a:endParaRPr lang="fr-FR" noProof="0"/>
          </a:p>
        </p:txBody>
      </p:sp>
      <p:sp>
        <p:nvSpPr>
          <p:cNvPr id="5" name="Espace réservé des commentaires 4"/>
          <p:cNvSpPr>
            <a:spLocks noGrp="1"/>
          </p:cNvSpPr>
          <p:nvPr>
            <p:ph type="body" sz="quarter" idx="3"/>
          </p:nvPr>
        </p:nvSpPr>
        <p:spPr>
          <a:xfrm>
            <a:off x="673100" y="4679951"/>
            <a:ext cx="5378450" cy="4433888"/>
          </a:xfrm>
          <a:prstGeom prst="rect">
            <a:avLst/>
          </a:prstGeom>
        </p:spPr>
        <p:txBody>
          <a:bodyPr vert="horz" lIns="91423" tIns="45712" rIns="91423" bIns="45712"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2" y="9359900"/>
            <a:ext cx="2913063" cy="492125"/>
          </a:xfrm>
          <a:prstGeom prst="rect">
            <a:avLst/>
          </a:prstGeom>
        </p:spPr>
        <p:txBody>
          <a:bodyPr vert="horz" lIns="91423" tIns="45712" rIns="91423" bIns="45712"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08413" y="9359900"/>
            <a:ext cx="2913062" cy="492125"/>
          </a:xfrm>
          <a:prstGeom prst="rect">
            <a:avLst/>
          </a:prstGeom>
        </p:spPr>
        <p:txBody>
          <a:bodyPr vert="horz" lIns="91423" tIns="45712" rIns="91423" bIns="45712" rtlCol="0" anchor="b"/>
          <a:lstStyle>
            <a:lvl1pPr algn="r" fontAlgn="auto">
              <a:spcBef>
                <a:spcPts val="0"/>
              </a:spcBef>
              <a:spcAft>
                <a:spcPts val="0"/>
              </a:spcAft>
              <a:defRPr sz="1200">
                <a:latin typeface="+mn-lt"/>
                <a:cs typeface="+mn-cs"/>
              </a:defRPr>
            </a:lvl1pPr>
          </a:lstStyle>
          <a:p>
            <a:pPr>
              <a:defRPr/>
            </a:pPr>
            <a:fld id="{0804B916-B3EF-4AE4-ABE3-6C718895AA6E}" type="slidenum">
              <a:rPr lang="fr-FR"/>
              <a:pPr>
                <a:defRPr/>
              </a:pPr>
              <a:t>‹N°›</a:t>
            </a:fld>
            <a:endParaRPr lang="fr-FR"/>
          </a:p>
        </p:txBody>
      </p:sp>
    </p:spTree>
    <p:extLst>
      <p:ext uri="{BB962C8B-B14F-4D97-AF65-F5344CB8AC3E}">
        <p14:creationId xmlns:p14="http://schemas.microsoft.com/office/powerpoint/2010/main" val="3374547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17</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30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31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32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35</a:t>
            </a:fld>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36</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37</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39</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40</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41</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42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18</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19</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20</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21</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22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23</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28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0804B916-B3EF-4AE4-ABE3-6C718895AA6E}" type="slidenum">
              <a:rPr lang="fr-FR" smtClean="0"/>
              <a:pPr>
                <a:defRPr/>
              </a:pPr>
              <a:t>29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grpSp>
        <p:nvGrpSpPr>
          <p:cNvPr id="20" name="Group 2"/>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1"/>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grpSp>
        <p:nvGrpSpPr>
          <p:cNvPr id="25" name="Group 18"/>
          <p:cNvGrpSpPr>
            <a:grpSpLocks noChangeAspect="1"/>
          </p:cNvGrpSpPr>
          <p:nvPr userDrawn="1"/>
        </p:nvGrpSpPr>
        <p:grpSpPr bwMode="auto">
          <a:xfrm>
            <a:off x="76200" y="6351588"/>
            <a:ext cx="522288"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42" name="Fußzeilenplatzhalter 4"/>
          <p:cNvSpPr>
            <a:spLocks noGrp="1"/>
          </p:cNvSpPr>
          <p:nvPr>
            <p:ph type="ftr" sz="quarter" idx="10"/>
          </p:nvPr>
        </p:nvSpPr>
        <p:spPr>
          <a:xfrm>
            <a:off x="2592388" y="6597650"/>
            <a:ext cx="2968625" cy="153988"/>
          </a:xfrm>
          <a:prstGeom prst="rect">
            <a:avLst/>
          </a:prstGeom>
        </p:spPr>
        <p:txBody>
          <a:bodyPr wrap="none" lIns="0" tIns="0" rIns="0" bIns="0">
            <a:spAutoFit/>
          </a:bodyPr>
          <a:lstStyle>
            <a:lvl1pPr fontAlgn="auto">
              <a:spcBef>
                <a:spcPts val="0"/>
              </a:spcBef>
              <a:spcAft>
                <a:spcPts val="0"/>
              </a:spcAft>
              <a:defRPr sz="1000" baseline="0">
                <a:solidFill>
                  <a:schemeClr val="bg1">
                    <a:lumMod val="50000"/>
                  </a:schemeClr>
                </a:solidFill>
                <a:latin typeface="+mn-lt"/>
                <a:cs typeface="+mn-cs"/>
              </a:defRPr>
            </a:lvl1pPr>
          </a:lstStyle>
          <a:p>
            <a:pPr>
              <a:defRPr/>
            </a:pPr>
            <a:r>
              <a:rPr lang="fr-FR" smtClean="0"/>
              <a:t>Ipsos pour l'Andra - Enquêtes locales - Rapport Synthétique CMHM - Novembre 2012</a:t>
            </a:r>
            <a:endParaRPr lang="fr-FR"/>
          </a:p>
        </p:txBody>
      </p:sp>
      <p:sp>
        <p:nvSpPr>
          <p:cNvPr id="43" name="Foliennummernplatzhalter 5"/>
          <p:cNvSpPr>
            <a:spLocks noGrp="1"/>
          </p:cNvSpPr>
          <p:nvPr>
            <p:ph type="sldNum" sz="quarter" idx="11"/>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6FABE8F9-A353-4387-A333-523ABCE6165C}" type="slidenum">
              <a:rPr/>
              <a:pPr>
                <a:defRPr/>
              </a:pPr>
              <a:t>‹N°›</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1"/>
          </a:solidFill>
          <a:ln>
            <a:noFill/>
          </a:ln>
        </p:spPr>
        <p:txBody>
          <a:bodyPr/>
          <a:lstStyle/>
          <a:p>
            <a:pPr fontAlgn="auto">
              <a:spcBef>
                <a:spcPts val="0"/>
              </a:spcBef>
              <a:spcAft>
                <a:spcPts val="0"/>
              </a:spcAft>
              <a:defRPr/>
            </a:pPr>
            <a:endParaRPr lang="en-US">
              <a:latin typeface="+mn-lt"/>
              <a:cs typeface="+mn-cs"/>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1"/>
          </a:solidFill>
          <a:ln>
            <a:noFill/>
          </a:ln>
        </p:spPr>
        <p:txBody>
          <a:bodyPr/>
          <a:lstStyle/>
          <a:p>
            <a:pPr fontAlgn="auto">
              <a:spcBef>
                <a:spcPts val="0"/>
              </a:spcBef>
              <a:spcAft>
                <a:spcPts val="0"/>
              </a:spcAft>
              <a:defRPr/>
            </a:pPr>
            <a:endParaRPr lang="en-US">
              <a:latin typeface="+mn-lt"/>
              <a:cs typeface="+mn-cs"/>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rgbClr val="008E94">
                <a:alpha val="20000"/>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1"/>
          </a:solidFill>
          <a:ln>
            <a:noFill/>
          </a:ln>
        </p:spPr>
        <p:txBody>
          <a:bodyPr/>
          <a:lstStyle/>
          <a:p>
            <a:pPr fontAlgn="auto">
              <a:spcBef>
                <a:spcPts val="0"/>
              </a:spcBef>
              <a:spcAft>
                <a:spcPts val="0"/>
              </a:spcAft>
              <a:defRPr/>
            </a:pPr>
            <a:endParaRPr lang="en-US">
              <a:latin typeface="+mn-lt"/>
              <a:cs typeface="+mn-cs"/>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rgbClr val="008E94">
                <a:alpha val="20000"/>
              </a:srgbClr>
            </a:solidFill>
            <a:round/>
            <a:headEnd/>
            <a:tailEnd/>
          </a:ln>
          <a:effectLst/>
          <a:extLst/>
        </p:spPr>
        <p:txBody>
          <a:bodyPr/>
          <a:lstStyle/>
          <a:p>
            <a:pPr fontAlgn="auto">
              <a:spcBef>
                <a:spcPts val="0"/>
              </a:spcBef>
              <a:spcAft>
                <a:spcPts val="0"/>
              </a:spcAft>
              <a:defRPr/>
            </a:pPr>
            <a:endParaRPr lang="en-US">
              <a:latin typeface="+mn-lt"/>
              <a:cs typeface="+mn-cs"/>
            </a:endParaRPr>
          </a:p>
        </p:txBody>
      </p:sp>
      <p:grpSp>
        <p:nvGrpSpPr>
          <p:cNvPr id="25" name="Group 18"/>
          <p:cNvGrpSpPr>
            <a:grpSpLocks noChangeAspect="1"/>
          </p:cNvGrpSpPr>
          <p:nvPr userDrawn="1"/>
        </p:nvGrpSpPr>
        <p:grpSpPr bwMode="auto">
          <a:xfrm>
            <a:off x="76200" y="6351588"/>
            <a:ext cx="522288"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42" name="Fußzeilenplatzhalter 4"/>
          <p:cNvSpPr>
            <a:spLocks noGrp="1"/>
          </p:cNvSpPr>
          <p:nvPr>
            <p:ph type="ftr" sz="quarter" idx="10"/>
          </p:nvPr>
        </p:nvSpPr>
        <p:spPr>
          <a:xfrm>
            <a:off x="2592388" y="6597650"/>
            <a:ext cx="2968625" cy="153988"/>
          </a:xfrm>
          <a:prstGeom prst="rect">
            <a:avLst/>
          </a:prstGeom>
        </p:spPr>
        <p:txBody>
          <a:bodyPr wrap="none" lIns="0" tIns="0" rIns="0" bIns="0">
            <a:spAutoFit/>
          </a:bodyPr>
          <a:lstStyle>
            <a:lvl1pPr fontAlgn="auto">
              <a:spcBef>
                <a:spcPts val="0"/>
              </a:spcBef>
              <a:spcAft>
                <a:spcPts val="0"/>
              </a:spcAft>
              <a:defRPr sz="1000" baseline="0">
                <a:solidFill>
                  <a:schemeClr val="bg1">
                    <a:lumMod val="50000"/>
                  </a:schemeClr>
                </a:solidFill>
                <a:latin typeface="+mn-lt"/>
                <a:cs typeface="+mn-cs"/>
              </a:defRPr>
            </a:lvl1pPr>
          </a:lstStyle>
          <a:p>
            <a:pPr>
              <a:defRPr/>
            </a:pPr>
            <a:r>
              <a:rPr lang="fr-FR" smtClean="0"/>
              <a:t>Ipsos pour l'Andra - Enquêtes locales - Rapport Synthétique CMHM - Novembre 2012</a:t>
            </a:r>
            <a:endParaRPr lang="fr-FR"/>
          </a:p>
        </p:txBody>
      </p:sp>
      <p:sp>
        <p:nvSpPr>
          <p:cNvPr id="43" name="Foliennummernplatzhalter 5"/>
          <p:cNvSpPr>
            <a:spLocks noGrp="1"/>
          </p:cNvSpPr>
          <p:nvPr>
            <p:ph type="sldNum" sz="quarter" idx="11"/>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30061B23-7076-41C0-86A4-71323DA3615D}" type="slidenum">
              <a:rPr/>
              <a:pPr>
                <a:defRPr/>
              </a:pPr>
              <a:t>‹N°›</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1"/>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grpSp>
        <p:nvGrpSpPr>
          <p:cNvPr id="20" name="Group 18"/>
          <p:cNvGrpSpPr>
            <a:grpSpLocks noChangeAspect="1"/>
          </p:cNvGrpSpPr>
          <p:nvPr userDrawn="1"/>
        </p:nvGrpSpPr>
        <p:grpSpPr bwMode="auto">
          <a:xfrm>
            <a:off x="76200" y="6351588"/>
            <a:ext cx="522288" cy="468312"/>
            <a:chOff x="1352" y="681"/>
            <a:chExt cx="3519" cy="3153"/>
          </a:xfrm>
        </p:grpSpPr>
        <p:sp>
          <p:nvSpPr>
            <p:cNvPr id="2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37" name="Fußzeilenplatzhalter 4"/>
          <p:cNvSpPr>
            <a:spLocks noGrp="1"/>
          </p:cNvSpPr>
          <p:nvPr>
            <p:ph type="ftr" sz="quarter" idx="10"/>
          </p:nvPr>
        </p:nvSpPr>
        <p:spPr>
          <a:xfrm>
            <a:off x="2592388" y="6597650"/>
            <a:ext cx="2968625" cy="153988"/>
          </a:xfrm>
          <a:prstGeom prst="rect">
            <a:avLst/>
          </a:prstGeom>
        </p:spPr>
        <p:txBody>
          <a:bodyPr wrap="none" lIns="0" tIns="0" rIns="0" bIns="0">
            <a:spAutoFit/>
          </a:bodyPr>
          <a:lstStyle>
            <a:lvl1pPr fontAlgn="auto">
              <a:spcBef>
                <a:spcPts val="0"/>
              </a:spcBef>
              <a:spcAft>
                <a:spcPts val="0"/>
              </a:spcAft>
              <a:defRPr sz="1000" baseline="0">
                <a:solidFill>
                  <a:schemeClr val="bg1">
                    <a:lumMod val="50000"/>
                  </a:schemeClr>
                </a:solidFill>
                <a:latin typeface="+mn-lt"/>
                <a:cs typeface="+mn-cs"/>
              </a:defRPr>
            </a:lvl1pPr>
          </a:lstStyle>
          <a:p>
            <a:pPr>
              <a:defRPr/>
            </a:pPr>
            <a:r>
              <a:rPr lang="fr-FR" smtClean="0"/>
              <a:t>Ipsos pour l'Andra - Enquêtes locales - Rapport Synthétique CMHM - Novembre 2012</a:t>
            </a:r>
            <a:endParaRPr lang="fr-FR"/>
          </a:p>
        </p:txBody>
      </p:sp>
      <p:sp>
        <p:nvSpPr>
          <p:cNvPr id="38" name="Foliennummernplatzhalter 5"/>
          <p:cNvSpPr>
            <a:spLocks noGrp="1"/>
          </p:cNvSpPr>
          <p:nvPr>
            <p:ph type="sldNum" sz="quarter" idx="11"/>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B3E71881-958B-4968-B2AF-54DF1C254111}" type="slidenum">
              <a:rPr/>
              <a:pPr>
                <a:defRPr/>
              </a:pPr>
              <a:t>‹N°›</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1"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FAF4DCBC-780D-4224-9FF8-D4F6382D210D}" type="slidenum">
              <a:rPr/>
              <a:pPr fontAlgn="auto">
                <a:spcBef>
                  <a:spcPts val="0"/>
                </a:spcBef>
                <a:spcAft>
                  <a:spcPts val="0"/>
                </a:spcAft>
                <a:defRPr/>
              </a:pPr>
              <a:t>‹N°›</a:t>
            </a:fld>
            <a:endParaRPr dirty="0"/>
          </a:p>
        </p:txBody>
      </p:sp>
      <p:grpSp>
        <p:nvGrpSpPr>
          <p:cNvPr id="22" name="Group 18"/>
          <p:cNvGrpSpPr>
            <a:grpSpLocks noChangeAspect="1"/>
          </p:cNvGrpSpPr>
          <p:nvPr userDrawn="1"/>
        </p:nvGrpSpPr>
        <p:grpSpPr bwMode="auto">
          <a:xfrm>
            <a:off x="76200" y="6351588"/>
            <a:ext cx="522288" cy="468312"/>
            <a:chOff x="1352" y="681"/>
            <a:chExt cx="3519" cy="3153"/>
          </a:xfrm>
        </p:grpSpPr>
        <p:sp>
          <p:nvSpPr>
            <p:cNvPr id="2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5"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6"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
        <p:nvSpPr>
          <p:cNvPr id="41"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AE49D245-A88D-4CDA-9AA4-6828B3784C93}" type="slidenum">
              <a:rPr/>
              <a:pPr>
                <a:defRPr/>
              </a:pPr>
              <a:t>‹N°›</a:t>
            </a:fld>
            <a:endParaRPr dirty="0"/>
          </a:p>
        </p:txBody>
      </p:sp>
      <p:sp>
        <p:nvSpPr>
          <p:cNvPr id="42" name="Fußzeilenplatzhalter 4"/>
          <p:cNvSpPr>
            <a:spLocks noGrp="1"/>
          </p:cNvSpPr>
          <p:nvPr>
            <p:ph type="ftr" sz="quarter" idx="11"/>
          </p:nvPr>
        </p:nvSpPr>
        <p:spPr/>
        <p:txBody>
          <a:bodyPr/>
          <a:lstStyle>
            <a:lvl1pPr>
              <a:defRPr sz="1000" baseline="0">
                <a:solidFill>
                  <a:schemeClr val="bg1">
                    <a:lumMod val="50000"/>
                  </a:schemeClr>
                </a:solidFill>
              </a:defRPr>
            </a:lvl1pPr>
          </a:lstStyle>
          <a:p>
            <a:pPr>
              <a:defRPr/>
            </a:pPr>
            <a:r>
              <a:rPr lang="fr-FR" smtClean="0"/>
              <a:t>Ipsos pour l'Andra - Enquêtes locales - Rapport Synthétique CMHM - Novembre 2012</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5"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2A63FE9D-C494-422B-9D3D-58EC3B3BC0C2}" type="slidenum">
              <a:rPr/>
              <a:pPr>
                <a:defRPr/>
              </a:pPr>
              <a:t>‹N°›</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25"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29F65A51-AB66-48EA-8846-B48F5CFBA53C}" type="slidenum">
              <a:rPr/>
              <a:pPr>
                <a:defRPr/>
              </a:pPr>
              <a:t>‹N°›</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4"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fontAlgn="auto">
              <a:spcBef>
                <a:spcPts val="0"/>
              </a:spcBef>
              <a:spcAft>
                <a:spcPts val="0"/>
              </a:spcAft>
              <a:defRPr/>
            </a:pPr>
            <a:endParaRPr lang="en-US">
              <a:latin typeface="+mn-lt"/>
              <a:cs typeface="+mn-cs"/>
            </a:endParaRPr>
          </a:p>
        </p:txBody>
      </p:sp>
      <p:sp>
        <p:nvSpPr>
          <p:cNvPr id="5"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fontAlgn="auto">
              <a:spcBef>
                <a:spcPts val="0"/>
              </a:spcBef>
              <a:spcAft>
                <a:spcPts val="0"/>
              </a:spcAft>
              <a:defRPr/>
            </a:pPr>
            <a:endParaRPr lang="en-US">
              <a:latin typeface="+mn-lt"/>
              <a:cs typeface="+mn-cs"/>
            </a:endParaRPr>
          </a:p>
        </p:txBody>
      </p:sp>
      <p:sp>
        <p:nvSpPr>
          <p:cNvPr id="6"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fontAlgn="auto">
              <a:spcBef>
                <a:spcPts val="0"/>
              </a:spcBef>
              <a:spcAft>
                <a:spcPts val="0"/>
              </a:spcAft>
              <a:defRPr/>
            </a:pPr>
            <a:endParaRPr lang="en-US">
              <a:latin typeface="+mn-lt"/>
              <a:cs typeface="+mn-cs"/>
            </a:endParaRPr>
          </a:p>
        </p:txBody>
      </p:sp>
      <p:sp>
        <p:nvSpPr>
          <p:cNvPr id="8"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9"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38E6516B-CD91-4173-922C-08BDC91BFC2E}" type="slidenum">
              <a:rPr/>
              <a:pPr fontAlgn="auto">
                <a:spcBef>
                  <a:spcPts val="0"/>
                </a:spcBef>
                <a:spcAft>
                  <a:spcPts val="0"/>
                </a:spcAft>
                <a:defRPr/>
              </a:pPr>
              <a:t>‹N°›</a:t>
            </a:fld>
            <a:endParaRPr dirty="0"/>
          </a:p>
        </p:txBody>
      </p:sp>
      <p:grpSp>
        <p:nvGrpSpPr>
          <p:cNvPr id="10" name="Group 18"/>
          <p:cNvGrpSpPr>
            <a:grpSpLocks noChangeAspect="1"/>
          </p:cNvGrpSpPr>
          <p:nvPr userDrawn="1"/>
        </p:nvGrpSpPr>
        <p:grpSpPr bwMode="auto">
          <a:xfrm>
            <a:off x="76200" y="6351588"/>
            <a:ext cx="522288"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7"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AA6D1BA5-AD64-4039-8C08-D9503FFBE0D1}" type="slidenum">
              <a:rPr/>
              <a:pPr>
                <a:defRPr/>
              </a:pPr>
              <a:t>‹N°›</a:t>
            </a:fld>
            <a:endParaRPr dirty="0"/>
          </a:p>
        </p:txBody>
      </p:sp>
      <p:sp>
        <p:nvSpPr>
          <p:cNvPr id="28" name="Fußzeilenplatzhalter 4"/>
          <p:cNvSpPr>
            <a:spLocks noGrp="1"/>
          </p:cNvSpPr>
          <p:nvPr>
            <p:ph type="ftr" sz="quarter" idx="11"/>
          </p:nvPr>
        </p:nvSpPr>
        <p:spPr/>
        <p:txBody>
          <a:bodyPr/>
          <a:lstStyle>
            <a:lvl1pPr>
              <a:defRPr sz="1000" baseline="0">
                <a:solidFill>
                  <a:schemeClr val="bg1">
                    <a:lumMod val="50000"/>
                  </a:schemeClr>
                </a:solidFill>
              </a:defRPr>
            </a:lvl1pPr>
          </a:lstStyle>
          <a:p>
            <a:pPr>
              <a:defRPr/>
            </a:pPr>
            <a:r>
              <a:rPr lang="fr-FR" smtClean="0"/>
              <a:t>Ipsos pour l'Andra - Enquêtes locales - Rapport Synthétique CMHM - Novembre 2012</a:t>
            </a:r>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2"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ABFD309B-DDEC-4EDF-837B-973A29A7DC87}" type="slidenum">
              <a:rPr/>
              <a:pPr>
                <a:defRPr/>
              </a:pPr>
              <a:t>‹N°›</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1"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1A58B28B-354D-4279-B585-82ACB8EC014C}" type="slidenum">
              <a:rPr/>
              <a:pPr fontAlgn="auto">
                <a:spcBef>
                  <a:spcPts val="0"/>
                </a:spcBef>
                <a:spcAft>
                  <a:spcPts val="0"/>
                </a:spcAft>
                <a:defRPr/>
              </a:pPr>
              <a:t>‹N°›</a:t>
            </a:fld>
            <a:endParaRPr dirty="0"/>
          </a:p>
        </p:txBody>
      </p:sp>
      <p:grpSp>
        <p:nvGrpSpPr>
          <p:cNvPr id="22" name="Group 18"/>
          <p:cNvGrpSpPr>
            <a:grpSpLocks noChangeAspect="1"/>
          </p:cNvGrpSpPr>
          <p:nvPr userDrawn="1"/>
        </p:nvGrpSpPr>
        <p:grpSpPr bwMode="auto">
          <a:xfrm>
            <a:off x="76200" y="6351588"/>
            <a:ext cx="522288" cy="468312"/>
            <a:chOff x="1352" y="681"/>
            <a:chExt cx="3519" cy="3153"/>
          </a:xfrm>
        </p:grpSpPr>
        <p:sp>
          <p:nvSpPr>
            <p:cNvPr id="2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5"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6"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
        <p:nvSpPr>
          <p:cNvPr id="41"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7C6E1409-46AA-4929-820F-03BA384E6BA5}" type="slidenum">
              <a:rPr/>
              <a:pPr>
                <a:defRPr/>
              </a:pPr>
              <a:t>‹N°›</a:t>
            </a:fld>
            <a:endParaRPr dirty="0"/>
          </a:p>
        </p:txBody>
      </p:sp>
      <p:sp>
        <p:nvSpPr>
          <p:cNvPr id="42" name="Fußzeilenplatzhalter 4"/>
          <p:cNvSpPr>
            <a:spLocks noGrp="1"/>
          </p:cNvSpPr>
          <p:nvPr>
            <p:ph type="ftr" sz="quarter" idx="11"/>
          </p:nvPr>
        </p:nvSpPr>
        <p:spPr/>
        <p:txBody>
          <a:bodyPr/>
          <a:lstStyle>
            <a:lvl1pPr>
              <a:defRPr sz="1000" baseline="0">
                <a:solidFill>
                  <a:schemeClr val="bg1">
                    <a:lumMod val="50000"/>
                  </a:schemeClr>
                </a:solidFill>
              </a:defRPr>
            </a:lvl1pPr>
          </a:lstStyle>
          <a:p>
            <a:pPr>
              <a:defRPr/>
            </a:pPr>
            <a:r>
              <a:rPr lang="fr-FR" smtClean="0"/>
              <a:t>Ipsos pour l'Andra - Enquêtes locales - Rapport Synthétique CMHM - Novembre 2012</a:t>
            </a:r>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3"/>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7" name="Group 18"/>
          <p:cNvGrpSpPr>
            <a:grpSpLocks noChangeAspect="1"/>
          </p:cNvGrpSpPr>
          <p:nvPr userDrawn="1"/>
        </p:nvGrpSpPr>
        <p:grpSpPr bwMode="auto">
          <a:xfrm>
            <a:off x="150813" y="150813"/>
            <a:ext cx="522287" cy="468312"/>
            <a:chOff x="1352" y="681"/>
            <a:chExt cx="3519" cy="3153"/>
          </a:xfrm>
        </p:grpSpPr>
        <p:sp>
          <p:nvSpPr>
            <p:cNvPr id="8"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26"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3"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405872CF-4E97-4333-AFE0-8D571049AB6B}" type="slidenum">
              <a:rPr/>
              <a:pPr>
                <a:defRPr/>
              </a:pPr>
              <a:t>‹N°›</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6"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46" name="Foliennummernplatzhalter 5"/>
          <p:cNvSpPr>
            <a:spLocks noGrp="1"/>
          </p:cNvSpPr>
          <p:nvPr>
            <p:ph type="sldNum" sz="quarter" idx="10"/>
          </p:nvPr>
        </p:nvSpPr>
        <p:spPr>
          <a:xfrm>
            <a:off x="8775700" y="6615113"/>
            <a:ext cx="204788" cy="136525"/>
          </a:xfrm>
          <a:prstGeom prst="rect">
            <a:avLst/>
          </a:prstGeom>
        </p:spPr>
        <p:txBody>
          <a:bodyPr wrap="none" lIns="0" tIns="0" rIns="0" bIns="0" anchor="b" anchorCtr="0">
            <a:spAutoFit/>
          </a:bodyPr>
          <a:lstStyle>
            <a:lvl1pPr marL="0" algn="r" defTabSz="914400" rtl="0" eaLnBrk="1" fontAlgn="auto" latinLnBrk="0" hangingPunct="1">
              <a:spcBef>
                <a:spcPts val="0"/>
              </a:spcBef>
              <a:spcAft>
                <a:spcPts val="0"/>
              </a:spcAft>
              <a:defRPr lang="fr-FR" sz="900" kern="1200" baseline="0">
                <a:solidFill>
                  <a:schemeClr val="bg1">
                    <a:lumMod val="50000"/>
                  </a:schemeClr>
                </a:solidFill>
                <a:latin typeface="+mn-lt"/>
                <a:ea typeface="+mn-ea"/>
                <a:cs typeface="+mn-cs"/>
              </a:defRPr>
            </a:lvl1pPr>
          </a:lstStyle>
          <a:p>
            <a:pPr>
              <a:defRPr/>
            </a:pPr>
            <a:fld id="{F27D9D21-4F54-4AF8-820A-EF34A9C4E32B}" type="slidenum">
              <a:rPr/>
              <a:pPr>
                <a:defRPr/>
              </a:pPr>
              <a:t>‹N°›</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3"/>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25"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0497B2AC-F536-4F93-85CA-1322E737014A}" type="slidenum">
              <a:rPr/>
              <a:pPr>
                <a:defRPr/>
              </a:pPr>
              <a:t>‹N°›</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3"/>
          </a:solidFill>
          <a:ln>
            <a:noFill/>
          </a:ln>
        </p:spPr>
        <p:txBody>
          <a:bodyPr/>
          <a:lstStyle/>
          <a:p>
            <a:pPr fontAlgn="auto">
              <a:spcBef>
                <a:spcPts val="0"/>
              </a:spcBef>
              <a:spcAft>
                <a:spcPts val="0"/>
              </a:spcAft>
              <a:defRPr/>
            </a:pPr>
            <a:endParaRPr lang="en-US">
              <a:latin typeface="+mn-lt"/>
              <a:cs typeface="+mn-cs"/>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3"/>
          </a:solidFill>
          <a:ln>
            <a:noFill/>
          </a:ln>
        </p:spPr>
        <p:txBody>
          <a:bodyPr/>
          <a:lstStyle/>
          <a:p>
            <a:pPr fontAlgn="auto">
              <a:spcBef>
                <a:spcPts val="0"/>
              </a:spcBef>
              <a:spcAft>
                <a:spcPts val="0"/>
              </a:spcAft>
              <a:defRPr/>
            </a:pPr>
            <a:endParaRPr lang="en-US">
              <a:latin typeface="+mn-lt"/>
              <a:cs typeface="+mn-cs"/>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ED6737">
                <a:alpha val="3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3"/>
          </a:solidFill>
          <a:ln>
            <a:noFill/>
          </a:ln>
        </p:spPr>
        <p:txBody>
          <a:bodyPr/>
          <a:lstStyle/>
          <a:p>
            <a:pPr fontAlgn="auto">
              <a:spcBef>
                <a:spcPts val="0"/>
              </a:spcBef>
              <a:spcAft>
                <a:spcPts val="0"/>
              </a:spcAft>
              <a:defRPr/>
            </a:pPr>
            <a:endParaRPr lang="en-US">
              <a:latin typeface="+mn-lt"/>
              <a:cs typeface="+mn-cs"/>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ED6737">
                <a:alpha val="3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5"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75449C22-B8FD-477A-91D0-77F4DDCC77BC}" type="slidenum">
              <a:rPr/>
              <a:pPr fontAlgn="auto">
                <a:spcBef>
                  <a:spcPts val="0"/>
                </a:spcBef>
                <a:spcAft>
                  <a:spcPts val="0"/>
                </a:spcAft>
                <a:defRPr/>
              </a:pPr>
              <a:t>‹N°›</a:t>
            </a:fld>
            <a:endParaRPr dirty="0"/>
          </a:p>
        </p:txBody>
      </p:sp>
      <p:grpSp>
        <p:nvGrpSpPr>
          <p:cNvPr id="26" name="Group 18"/>
          <p:cNvGrpSpPr>
            <a:grpSpLocks noChangeAspect="1"/>
          </p:cNvGrpSpPr>
          <p:nvPr userDrawn="1"/>
        </p:nvGrpSpPr>
        <p:grpSpPr bwMode="auto">
          <a:xfrm>
            <a:off x="76200" y="6351588"/>
            <a:ext cx="522288" cy="468312"/>
            <a:chOff x="1352" y="681"/>
            <a:chExt cx="3519" cy="3153"/>
          </a:xfrm>
        </p:grpSpPr>
        <p:sp>
          <p:nvSpPr>
            <p:cNvPr id="2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43"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6275C830-5B84-4AB6-89F3-E7356DBB303B}" type="slidenum">
              <a:rPr/>
              <a:pPr>
                <a:defRPr/>
              </a:pPr>
              <a:t>‹N°›</a:t>
            </a:fld>
            <a:endParaRPr dirty="0"/>
          </a:p>
        </p:txBody>
      </p:sp>
      <p:sp>
        <p:nvSpPr>
          <p:cNvPr id="44" name="Fußzeilenplatzhalter 4"/>
          <p:cNvSpPr>
            <a:spLocks noGrp="1"/>
          </p:cNvSpPr>
          <p:nvPr>
            <p:ph type="ftr" sz="quarter" idx="11"/>
          </p:nvPr>
        </p:nvSpPr>
        <p:spPr/>
        <p:txBody>
          <a:bodyPr/>
          <a:lstStyle>
            <a:lvl1pPr>
              <a:defRPr sz="1000" baseline="0">
                <a:solidFill>
                  <a:schemeClr val="bg1">
                    <a:lumMod val="50000"/>
                  </a:schemeClr>
                </a:solidFill>
              </a:defRPr>
            </a:lvl1pPr>
          </a:lstStyle>
          <a:p>
            <a:pPr>
              <a:defRPr/>
            </a:pPr>
            <a:r>
              <a:rPr lang="fr-FR" smtClean="0"/>
              <a:t>Ipsos pour l'Andra - Enquêtes locales - Rapport Synthétique CMHM - Novembre 2012</a:t>
            </a:r>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3"/>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0"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A01D6406-13FB-4C8F-9DFE-12FAD0975A33}" type="slidenum">
              <a:rPr/>
              <a:pPr>
                <a:defRPr/>
              </a:pPr>
              <a:t>‹N°›</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1"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2423A659-F902-4E30-A6A5-24C8F8A4AE5B}" type="slidenum">
              <a:rPr/>
              <a:pPr fontAlgn="auto">
                <a:spcBef>
                  <a:spcPts val="0"/>
                </a:spcBef>
                <a:spcAft>
                  <a:spcPts val="0"/>
                </a:spcAft>
                <a:defRPr/>
              </a:pPr>
              <a:t>‹N°›</a:t>
            </a:fld>
            <a:endParaRPr dirty="0"/>
          </a:p>
        </p:txBody>
      </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
        <p:nvSpPr>
          <p:cNvPr id="41"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BB4570B1-0DA7-4334-BA69-2014B26D43EE}" type="slidenum">
              <a:rPr/>
              <a:pPr>
                <a:defRPr/>
              </a:pPr>
              <a:t>‹N°›</a:t>
            </a:fld>
            <a:endParaRPr dirty="0"/>
          </a:p>
        </p:txBody>
      </p:sp>
      <p:sp>
        <p:nvSpPr>
          <p:cNvPr id="42" name="Fußzeilenplatzhalter 4"/>
          <p:cNvSpPr>
            <a:spLocks noGrp="1"/>
          </p:cNvSpPr>
          <p:nvPr>
            <p:ph type="ftr" sz="quarter" idx="11"/>
          </p:nvPr>
        </p:nvSpPr>
        <p:spPr>
          <a:xfrm>
            <a:off x="2592388" y="6597650"/>
            <a:ext cx="65" cy="153888"/>
          </a:xfrm>
        </p:spPr>
        <p:txBody>
          <a:bodyPr/>
          <a:lstStyle>
            <a:lvl1pPr>
              <a:defRPr sz="1000" baseline="0">
                <a:solidFill>
                  <a:schemeClr val="bg1">
                    <a:lumMod val="50000"/>
                  </a:schemeClr>
                </a:solidFill>
              </a:defRPr>
            </a:lvl1pPr>
          </a:lstStyle>
          <a:p>
            <a:pPr>
              <a:defRPr/>
            </a:pPr>
            <a:r>
              <a:rPr lang="fr-FR" smtClean="0"/>
              <a:t>Ipsos pour l'Andra - Enquêtes locales - Rapport Synthétique CMHM - Novembre 2012</a:t>
            </a:r>
            <a:endParaRPr lang="fr-F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5" name="Foliennummernplatzhalter 5"/>
          <p:cNvSpPr>
            <a:spLocks noGrp="1"/>
          </p:cNvSpPr>
          <p:nvPr>
            <p:ph type="sldNum" sz="quarter" idx="10"/>
          </p:nvPr>
        </p:nvSpPr>
        <p:spPr>
          <a:xfrm>
            <a:off x="8980488" y="6565900"/>
            <a:ext cx="0" cy="185738"/>
          </a:xfrm>
        </p:spPr>
        <p:txBody>
          <a:bodyPr/>
          <a:lstStyle>
            <a:lvl1pPr algn="r">
              <a:defRPr sz="1200" b="1"/>
            </a:lvl1pPr>
          </a:lstStyle>
          <a:p>
            <a:pPr>
              <a:defRPr/>
            </a:pPr>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grpSp>
        <p:nvGrpSpPr>
          <p:cNvPr id="8" name="Group 18"/>
          <p:cNvGrpSpPr>
            <a:grpSpLocks noChangeAspect="1"/>
          </p:cNvGrpSpPr>
          <p:nvPr userDrawn="1"/>
        </p:nvGrpSpPr>
        <p:grpSpPr bwMode="auto">
          <a:xfrm>
            <a:off x="150813" y="150813"/>
            <a:ext cx="522287" cy="468312"/>
            <a:chOff x="1352" y="681"/>
            <a:chExt cx="3519" cy="3153"/>
          </a:xfrm>
        </p:grpSpPr>
        <p:sp>
          <p:nvSpPr>
            <p:cNvPr id="9"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4"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1FE5CA4D-1E54-4A6F-9D5E-373C00E8223E}" type="slidenum">
              <a:rPr/>
              <a:pPr fontAlgn="auto">
                <a:spcBef>
                  <a:spcPts val="0"/>
                </a:spcBef>
                <a:spcAft>
                  <a:spcPts val="0"/>
                </a:spcAft>
                <a:defRPr/>
              </a:pPr>
              <a:t>‹N°›</a:t>
            </a:fld>
            <a:endParaRPr dirty="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42" name="Foliennummernplatzhalter 5"/>
          <p:cNvSpPr>
            <a:spLocks noGrp="1"/>
          </p:cNvSpPr>
          <p:nvPr>
            <p:ph type="sldNum" sz="quarter" idx="10"/>
          </p:nvPr>
        </p:nvSpPr>
        <p:spPr>
          <a:xfrm>
            <a:off x="8980423" y="6566972"/>
            <a:ext cx="65" cy="184666"/>
          </a:xfrm>
        </p:spPr>
        <p:txBody>
          <a:bodyPr/>
          <a:lstStyle>
            <a:lvl1pPr algn="r">
              <a:defRPr sz="1200" b="1"/>
            </a:lvl1pPr>
          </a:lstStyle>
          <a:p>
            <a:pPr>
              <a:defRPr/>
            </a:pPr>
            <a:endParaRPr lang="de-D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sults and Topics">
    <p:spTree>
      <p:nvGrpSpPr>
        <p:cNvPr id="1" name=""/>
        <p:cNvGrpSpPr/>
        <p:nvPr/>
      </p:nvGrpSpPr>
      <p:grpSpPr>
        <a:xfrm>
          <a:off x="0" y="0"/>
          <a:ext cx="0" cy="0"/>
          <a:chOff x="0" y="0"/>
          <a:chExt cx="0" cy="0"/>
        </a:xfrm>
      </p:grpSpPr>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fontAlgn="auto">
              <a:spcBef>
                <a:spcPts val="0"/>
              </a:spcBef>
              <a:spcAft>
                <a:spcPts val="0"/>
              </a:spcAft>
              <a:defRPr/>
            </a:pPr>
            <a:endParaRPr lang="en-US">
              <a:latin typeface="+mn-lt"/>
              <a:cs typeface="+mn-cs"/>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fontAlgn="auto">
              <a:spcBef>
                <a:spcPts val="0"/>
              </a:spcBef>
              <a:spcAft>
                <a:spcPts val="0"/>
              </a:spcAft>
              <a:defRPr/>
            </a:pPr>
            <a:endParaRPr lang="en-US">
              <a:latin typeface="+mn-lt"/>
              <a:cs typeface="+mn-cs"/>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fontAlgn="auto">
              <a:spcBef>
                <a:spcPts val="0"/>
              </a:spcBef>
              <a:spcAft>
                <a:spcPts val="0"/>
              </a:spcAft>
              <a:defRPr/>
            </a:pPr>
            <a:endParaRPr lang="en-US">
              <a:latin typeface="+mn-lt"/>
              <a:cs typeface="+mn-cs"/>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5"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7BBF32F4-9987-4999-A0DD-FE883B76CA46}" type="slidenum">
              <a:rPr/>
              <a:pPr fontAlgn="auto">
                <a:spcBef>
                  <a:spcPts val="0"/>
                </a:spcBef>
                <a:spcAft>
                  <a:spcPts val="0"/>
                </a:spcAft>
                <a:defRPr/>
              </a:pPr>
              <a:t>‹N°›</a:t>
            </a:fld>
            <a:endParaRPr dirty="0"/>
          </a:p>
        </p:txBody>
      </p:sp>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43" name="Foliennummernplatzhalter 5"/>
          <p:cNvSpPr>
            <a:spLocks noGrp="1"/>
          </p:cNvSpPr>
          <p:nvPr>
            <p:ph type="sldNum" sz="quarter" idx="10"/>
          </p:nvPr>
        </p:nvSpPr>
        <p:spPr>
          <a:xfrm>
            <a:off x="8715375" y="6569075"/>
            <a:ext cx="265113" cy="182563"/>
          </a:xfrm>
        </p:spPr>
        <p:txBody>
          <a:bodyPr/>
          <a:lstStyle>
            <a:lvl1pPr algn="r">
              <a:defRPr sz="1200" b="1"/>
            </a:lvl1pPr>
          </a:lstStyle>
          <a:p>
            <a:pPr>
              <a:defRPr/>
            </a:pPr>
            <a:fld id="{98575EE4-C94F-451E-8F84-D156FAA68034}" type="slidenum">
              <a:rPr lang="de-DE"/>
              <a:pPr>
                <a:defRPr/>
              </a:pPr>
              <a:t>‹N°›</a:t>
            </a:fld>
            <a:endParaRPr lang="de-DE" dirty="0"/>
          </a:p>
        </p:txBody>
      </p:sp>
      <p:sp>
        <p:nvSpPr>
          <p:cNvPr id="44" name="Fußzeilenplatzhalter 4"/>
          <p:cNvSpPr>
            <a:spLocks noGrp="1"/>
          </p:cNvSpPr>
          <p:nvPr>
            <p:ph type="ftr" sz="quarter" idx="11"/>
          </p:nvPr>
        </p:nvSpPr>
        <p:spPr>
          <a:xfrm>
            <a:off x="2592388" y="6597650"/>
            <a:ext cx="65" cy="153888"/>
          </a:xfrm>
        </p:spPr>
        <p:txBody>
          <a:bodyPr/>
          <a:lstStyle>
            <a:lvl1pPr>
              <a:defRPr sz="1000" baseline="0">
                <a:solidFill>
                  <a:schemeClr val="bg1">
                    <a:lumMod val="50000"/>
                  </a:schemeClr>
                </a:solidFill>
              </a:defRPr>
            </a:lvl1pPr>
          </a:lstStyle>
          <a:p>
            <a:pPr>
              <a:defRPr/>
            </a:pPr>
            <a:r>
              <a:rPr lang="fr-FR" dirty="0" smtClean="0"/>
              <a:t>Ipsos pour l'</a:t>
            </a:r>
            <a:r>
              <a:rPr lang="fr-FR" dirty="0" err="1" smtClean="0"/>
              <a:t>Andra</a:t>
            </a:r>
            <a:r>
              <a:rPr lang="fr-FR" dirty="0" smtClean="0"/>
              <a:t> - Enquêtes locales - Rapport Synthétique CMHM - Novembre 2012</a:t>
            </a:r>
            <a:endParaRPr lang="fr-FR" dirty="0"/>
          </a:p>
        </p:txBody>
      </p:sp>
      <p:grpSp>
        <p:nvGrpSpPr>
          <p:cNvPr id="45" name="Group 18"/>
          <p:cNvGrpSpPr>
            <a:grpSpLocks noChangeAspect="1"/>
          </p:cNvGrpSpPr>
          <p:nvPr userDrawn="1"/>
        </p:nvGrpSpPr>
        <p:grpSpPr bwMode="auto">
          <a:xfrm>
            <a:off x="76200" y="6351588"/>
            <a:ext cx="522288" cy="468312"/>
            <a:chOff x="1352" y="681"/>
            <a:chExt cx="3519" cy="3153"/>
          </a:xfrm>
        </p:grpSpPr>
        <p:sp>
          <p:nvSpPr>
            <p:cNvPr id="4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4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4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4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5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5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5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5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5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5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5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61" name="Picture 4" descr="http://geosystemes.univ-lille1.fr/sgn/logo/logo_andra1.jpg"/>
          <p:cNvPicPr>
            <a:picLocks noChangeAspect="1" noChangeArrowheads="1"/>
          </p:cNvPicPr>
          <p:nvPr userDrawn="1"/>
        </p:nvPicPr>
        <p:blipFill>
          <a:blip r:embed="rId2" cstate="print"/>
          <a:srcRect/>
          <a:stretch>
            <a:fillRect/>
          </a:stretch>
        </p:blipFill>
        <p:spPr bwMode="auto">
          <a:xfrm>
            <a:off x="78700" y="92856"/>
            <a:ext cx="671011" cy="497453"/>
          </a:xfrm>
          <a:prstGeom prst="rect">
            <a:avLst/>
          </a:prstGeom>
          <a:noFill/>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Results and Topics">
    <p:spTree>
      <p:nvGrpSpPr>
        <p:cNvPr id="1" name=""/>
        <p:cNvGrpSpPr/>
        <p:nvPr/>
      </p:nvGrpSpPr>
      <p:grpSpPr>
        <a:xfrm>
          <a:off x="0" y="0"/>
          <a:ext cx="0" cy="0"/>
          <a:chOff x="0" y="0"/>
          <a:chExt cx="0" cy="0"/>
        </a:xfrm>
      </p:grpSpPr>
      <p:sp>
        <p:nvSpPr>
          <p:cNvPr id="4"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5"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6"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8"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p:nvGrpSpPr>
        <p:grpSpPr bwMode="auto">
          <a:xfrm>
            <a:off x="76200" y="6351588"/>
            <a:ext cx="522288"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5"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26"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27"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8"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29"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31" name="Foliennummernplatzhalter 5"/>
          <p:cNvSpPr>
            <a:spLocks/>
          </p:cNvSpPr>
          <p:nvPr/>
        </p:nvSpPr>
        <p:spPr bwMode="auto">
          <a:xfrm>
            <a:off x="8769350" y="6653213"/>
            <a:ext cx="204788" cy="136525"/>
          </a:xfrm>
          <a:prstGeom prst="rect">
            <a:avLst/>
          </a:prstGeom>
          <a:noFill/>
          <a:ln w="9525">
            <a:noFill/>
            <a:miter lim="800000"/>
            <a:headEnd/>
            <a:tailEnd/>
          </a:ln>
        </p:spPr>
        <p:txBody>
          <a:bodyPr wrap="none" lIns="0" tIns="0" rIns="0" bIns="0" anchor="b">
            <a:spAutoFit/>
          </a:bodyPr>
          <a:lstStyle>
            <a:lvl1pPr algn="r" fontAlgn="auto">
              <a:spcBef>
                <a:spcPts val="0"/>
              </a:spcBef>
              <a:spcAft>
                <a:spcPts val="0"/>
              </a:spcAft>
              <a:defRPr lang="fr-FR" sz="900" kern="1200" baseline="0" smtClean="0">
                <a:solidFill>
                  <a:schemeClr val="bg1">
                    <a:lumMod val="50000"/>
                  </a:schemeClr>
                </a:solidFill>
                <a:latin typeface="+mn-lt"/>
                <a:ea typeface="+mn-ea"/>
                <a:cs typeface="+mn-cs"/>
              </a:defRPr>
            </a:lvl1pPr>
          </a:lstStyle>
          <a:p>
            <a:pPr>
              <a:defRPr/>
            </a:pPr>
            <a:fld id="{D23009C1-F5C5-4618-8CBA-75FE8CEB51F7}" type="slidenum">
              <a:rPr/>
              <a:pPr>
                <a:defRPr/>
              </a:pPr>
              <a:t>‹N°›</a:t>
            </a:fld>
            <a:endParaRPr dirty="0"/>
          </a:p>
        </p:txBody>
      </p:sp>
      <p:sp>
        <p:nvSpPr>
          <p:cNvPr id="2" name="Titel 1"/>
          <p:cNvSpPr>
            <a:spLocks noGrp="1"/>
          </p:cNvSpPr>
          <p:nvPr>
            <p:ph type="title"/>
          </p:nvPr>
        </p:nvSpPr>
        <p:spPr>
          <a:xfrm>
            <a:off x="838800" y="257299"/>
            <a:ext cx="8162325" cy="276999"/>
          </a:xfrm>
          <a:prstGeom prst="rect">
            <a:avLst/>
          </a:prstGeom>
        </p:spPr>
        <p:txBody>
          <a:bodyPr wrap="square" lIns="0" tIns="0" rIns="0" bIns="0" anchor="ctr" anchorCtr="0">
            <a:spAutoFit/>
          </a:bodyPr>
          <a:lstStyle>
            <a:lvl1pPr algn="l">
              <a:lnSpc>
                <a:spcPct val="90000"/>
              </a:lnSpc>
              <a:defRPr sz="2000" b="1">
                <a:solidFill>
                  <a:schemeClr val="tx1">
                    <a:lumMod val="75000"/>
                  </a:schemeClr>
                </a:solidFill>
                <a:latin typeface="Arial" pitchFamily="34" charset="0"/>
                <a:cs typeface="Arial" pitchFamily="34" charset="0"/>
              </a:defRPr>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100000"/>
              </a:lnSpc>
              <a:spcBef>
                <a:spcPts val="0"/>
              </a:spcBef>
              <a:buFont typeface="Wingdings" pitchFamily="2" charset="2"/>
              <a:buChar char="§"/>
              <a:defRPr sz="1600">
                <a:solidFill>
                  <a:schemeClr val="accent6"/>
                </a:solidFill>
              </a:defRPr>
            </a:lvl1pPr>
            <a:lvl2pPr marL="539750" indent="-274638">
              <a:lnSpc>
                <a:spcPct val="100000"/>
              </a:lnSpc>
              <a:spcBef>
                <a:spcPts val="0"/>
              </a:spcBef>
              <a:buClr>
                <a:schemeClr val="tx1"/>
              </a:buClr>
              <a:buFont typeface="Wingdings" pitchFamily="2" charset="2"/>
              <a:buChar char="ð"/>
              <a:defRPr sz="1600">
                <a:solidFill>
                  <a:schemeClr val="accent6"/>
                </a:solidFill>
              </a:defRPr>
            </a:lvl2pPr>
            <a:lvl3pPr marL="804863" indent="-174625">
              <a:lnSpc>
                <a:spcPct val="100000"/>
              </a:lnSpc>
              <a:spcBef>
                <a:spcPts val="0"/>
              </a:spcBef>
              <a:buClr>
                <a:schemeClr val="tx1"/>
              </a:buClr>
              <a:buFont typeface="Calibri" pitchFamily="34" charset="0"/>
              <a:buChar char="─"/>
              <a:defRPr sz="1400">
                <a:solidFill>
                  <a:schemeClr val="accent6"/>
                </a:solidFill>
              </a:defRPr>
            </a:lvl3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p:txBody>
      </p:sp>
      <p:pic>
        <p:nvPicPr>
          <p:cNvPr id="32" name="Picture 4" descr="http://geosystemes.univ-lille1.fr/sgn/logo/logo_andra1.jpg"/>
          <p:cNvPicPr>
            <a:picLocks noChangeAspect="1" noChangeArrowheads="1"/>
          </p:cNvPicPr>
          <p:nvPr userDrawn="1"/>
        </p:nvPicPr>
        <p:blipFill>
          <a:blip r:embed="rId2" cstate="print"/>
          <a:srcRect/>
          <a:stretch>
            <a:fillRect/>
          </a:stretch>
        </p:blipFill>
        <p:spPr bwMode="auto">
          <a:xfrm>
            <a:off x="78700" y="92856"/>
            <a:ext cx="671011" cy="497453"/>
          </a:xfrm>
          <a:prstGeom prst="rect">
            <a:avLst/>
          </a:prstGeom>
          <a:noFill/>
        </p:spPr>
      </p:pic>
      <p:sp>
        <p:nvSpPr>
          <p:cNvPr id="34" name="Fußzeilenplatzhalter 4"/>
          <p:cNvSpPr>
            <a:spLocks noGrp="1"/>
          </p:cNvSpPr>
          <p:nvPr>
            <p:ph type="ftr" sz="quarter" idx="10"/>
          </p:nvPr>
        </p:nvSpPr>
        <p:spPr>
          <a:xfrm>
            <a:off x="2592388" y="6650881"/>
            <a:ext cx="4865316" cy="15388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sz="1000" baseline="0">
                <a:solidFill>
                  <a:schemeClr val="bg1">
                    <a:lumMod val="50000"/>
                  </a:schemeClr>
                </a:solidFill>
                <a:latin typeface="+mn-lt"/>
                <a:cs typeface="+mn-cs"/>
              </a:defRPr>
            </a:lvl1pPr>
          </a:lstStyle>
          <a:p>
            <a:pPr>
              <a:defRPr/>
            </a:pPr>
            <a:r>
              <a:rPr lang="fr-FR" dirty="0" smtClean="0">
                <a:solidFill>
                  <a:srgbClr val="FFFFFF">
                    <a:lumMod val="50000"/>
                  </a:srgbClr>
                </a:solidFill>
                <a:latin typeface="Calibri"/>
              </a:rPr>
              <a:t>Ipsos pour l’</a:t>
            </a:r>
            <a:r>
              <a:rPr lang="fr-FR" dirty="0" err="1" smtClean="0">
                <a:solidFill>
                  <a:srgbClr val="FFFFFF">
                    <a:lumMod val="50000"/>
                  </a:srgbClr>
                </a:solidFill>
                <a:latin typeface="Calibri"/>
              </a:rPr>
              <a:t>Andra</a:t>
            </a:r>
            <a:r>
              <a:rPr lang="fr-FR" dirty="0" smtClean="0">
                <a:solidFill>
                  <a:srgbClr val="FFFFFF">
                    <a:lumMod val="50000"/>
                  </a:srgbClr>
                </a:solidFill>
                <a:latin typeface="Calibri"/>
              </a:rPr>
              <a:t> – Enquête auprès des riverains – Résultats CMHM – Novembre 2012</a:t>
            </a:r>
            <a:endParaRPr lang="fr-FR" dirty="0">
              <a:solidFill>
                <a:srgbClr val="FFFFFF">
                  <a:lumMod val="50000"/>
                </a:srgb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Cliquez pour modifier le style des sous-titres du masque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47" name="Foliennummernplatzhalter 5"/>
          <p:cNvSpPr>
            <a:spLocks noGrp="1"/>
          </p:cNvSpPr>
          <p:nvPr>
            <p:ph type="sldNum" sz="quarter" idx="10"/>
          </p:nvPr>
        </p:nvSpPr>
        <p:spPr>
          <a:xfrm>
            <a:off x="8775700" y="6615113"/>
            <a:ext cx="204788" cy="136525"/>
          </a:xfrm>
          <a:prstGeom prst="rect">
            <a:avLst/>
          </a:prstGeom>
        </p:spPr>
        <p:txBody>
          <a:bodyPr wrap="none" lIns="0" tIns="0" rIns="0" bIns="0" anchor="b" anchorCtr="0">
            <a:spAutoFit/>
          </a:bodyPr>
          <a:lstStyle>
            <a:lvl1pPr marL="0" algn="r" defTabSz="914400" rtl="0" eaLnBrk="1" fontAlgn="auto" latinLnBrk="0" hangingPunct="1">
              <a:spcBef>
                <a:spcPts val="0"/>
              </a:spcBef>
              <a:spcAft>
                <a:spcPts val="0"/>
              </a:spcAft>
              <a:defRPr lang="fr-FR" sz="900" kern="1200" baseline="0">
                <a:solidFill>
                  <a:schemeClr val="bg1">
                    <a:lumMod val="50000"/>
                  </a:schemeClr>
                </a:solidFill>
                <a:latin typeface="+mn-lt"/>
                <a:ea typeface="+mn-ea"/>
                <a:cs typeface="+mn-cs"/>
              </a:defRPr>
            </a:lvl1pPr>
          </a:lstStyle>
          <a:p>
            <a:pPr>
              <a:defRPr/>
            </a:pPr>
            <a:fld id="{95F01BE1-E9F0-4D94-A026-AF8EDE614798}" type="slidenum">
              <a:rPr/>
              <a:pPr>
                <a:defRPr/>
              </a:pPr>
              <a:t>‹N°›</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5"/>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9525">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5" name="Foliennummernplatzhalter 5"/>
          <p:cNvSpPr>
            <a:spLocks noGrp="1"/>
          </p:cNvSpPr>
          <p:nvPr>
            <p:ph type="sldNum" sz="quarter" idx="10"/>
          </p:nvPr>
        </p:nvSpPr>
        <p:spPr>
          <a:xfrm>
            <a:off x="8715375" y="6569075"/>
            <a:ext cx="265113"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cs typeface="+mn-cs"/>
              </a:defRPr>
            </a:lvl1pPr>
          </a:lstStyle>
          <a:p>
            <a:pPr>
              <a:defRPr/>
            </a:pPr>
            <a:fld id="{375CB785-576A-4074-9279-413D1CA3EC20}" type="slidenum">
              <a:rPr lang="de-DE"/>
              <a:pPr>
                <a:defRPr/>
              </a:pPr>
              <a:t>‹N°›</a:t>
            </a:fld>
            <a:endParaRPr lang="de-D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5"/>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26" name="Foliennummernplatzhalter 5"/>
          <p:cNvSpPr>
            <a:spLocks noGrp="1"/>
          </p:cNvSpPr>
          <p:nvPr>
            <p:ph type="sldNum" sz="quarter" idx="10"/>
          </p:nvPr>
        </p:nvSpPr>
        <p:spPr>
          <a:xfrm>
            <a:off x="8715375" y="6569075"/>
            <a:ext cx="265113"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cs typeface="+mn-cs"/>
              </a:defRPr>
            </a:lvl1pPr>
          </a:lstStyle>
          <a:p>
            <a:pPr>
              <a:defRPr/>
            </a:pPr>
            <a:fld id="{888931DE-4880-4F8F-BC2F-B69C860AE989}" type="slidenum">
              <a:rPr lang="de-DE"/>
              <a:pPr>
                <a:defRPr/>
              </a:pPr>
              <a:t>‹N°›</a:t>
            </a:fld>
            <a:endParaRPr lang="de-D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5"/>
          </a:solidFill>
          <a:ln>
            <a:noFill/>
          </a:ln>
        </p:spPr>
        <p:txBody>
          <a:bodyPr/>
          <a:lstStyle/>
          <a:p>
            <a:pPr fontAlgn="auto">
              <a:spcBef>
                <a:spcPts val="0"/>
              </a:spcBef>
              <a:spcAft>
                <a:spcPts val="0"/>
              </a:spcAft>
              <a:defRPr/>
            </a:pPr>
            <a:endParaRPr lang="en-US">
              <a:latin typeface="+mn-lt"/>
              <a:cs typeface="+mn-cs"/>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5"/>
          </a:solidFill>
          <a:ln>
            <a:noFill/>
          </a:ln>
        </p:spPr>
        <p:txBody>
          <a:bodyPr/>
          <a:lstStyle/>
          <a:p>
            <a:pPr fontAlgn="auto">
              <a:spcBef>
                <a:spcPts val="0"/>
              </a:spcBef>
              <a:spcAft>
                <a:spcPts val="0"/>
              </a:spcAft>
              <a:defRPr/>
            </a:pPr>
            <a:endParaRPr lang="en-US">
              <a:latin typeface="+mn-lt"/>
              <a:cs typeface="+mn-cs"/>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1C46B">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5"/>
          </a:solidFill>
          <a:ln>
            <a:noFill/>
          </a:ln>
        </p:spPr>
        <p:txBody>
          <a:bodyPr/>
          <a:lstStyle/>
          <a:p>
            <a:pPr fontAlgn="auto">
              <a:spcBef>
                <a:spcPts val="0"/>
              </a:spcBef>
              <a:spcAft>
                <a:spcPts val="0"/>
              </a:spcAft>
              <a:defRPr/>
            </a:pPr>
            <a:endParaRPr lang="en-US">
              <a:latin typeface="+mn-lt"/>
              <a:cs typeface="+mn-cs"/>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1C46B">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cs typeface="+mn-cs"/>
              </a:defRPr>
            </a:lvl1pPr>
          </a:lstStyle>
          <a:p>
            <a:pPr>
              <a:defRPr/>
            </a:pPr>
            <a:r>
              <a:rPr lang="fr-FR" smtClean="0"/>
              <a:t>Ipsos pour l'Andra - Enquêtes locales - Rapport Synthétique CMHM - Novembre 2012</a:t>
            </a:r>
            <a:endParaRPr lang="de-DE"/>
          </a:p>
        </p:txBody>
      </p:sp>
      <p:sp>
        <p:nvSpPr>
          <p:cNvPr id="27" name="Foliennummernplatzhalter 5"/>
          <p:cNvSpPr>
            <a:spLocks noGrp="1"/>
          </p:cNvSpPr>
          <p:nvPr>
            <p:ph type="sldNum" sz="quarter" idx="11"/>
          </p:nvPr>
        </p:nvSpPr>
        <p:spPr>
          <a:xfrm>
            <a:off x="8715375" y="6569075"/>
            <a:ext cx="265113"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cs typeface="+mn-cs"/>
              </a:defRPr>
            </a:lvl1pPr>
          </a:lstStyle>
          <a:p>
            <a:pPr>
              <a:defRPr/>
            </a:pPr>
            <a:fld id="{80078ACF-B914-4CA5-A05B-6E65ED5F0B9C}" type="slidenum">
              <a:rPr lang="de-DE"/>
              <a:pPr>
                <a:defRPr/>
              </a:pPr>
              <a:t>‹N°›</a:t>
            </a:fld>
            <a:endParaRPr lang="de-D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5"/>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6"/>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5" name="Foliennummernplatzhalter 5"/>
          <p:cNvSpPr>
            <a:spLocks noGrp="1"/>
          </p:cNvSpPr>
          <p:nvPr>
            <p:ph type="sldNum" sz="quarter" idx="10"/>
          </p:nvPr>
        </p:nvSpPr>
        <p:spPr>
          <a:xfrm>
            <a:off x="8715375" y="6569075"/>
            <a:ext cx="265113"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cs typeface="+mn-cs"/>
              </a:defRPr>
            </a:lvl1pPr>
          </a:lstStyle>
          <a:p>
            <a:pPr>
              <a:defRPr/>
            </a:pPr>
            <a:fld id="{53A9EBC1-3CC7-43B2-885B-3F205AEEAC0B}" type="slidenum">
              <a:rPr lang="de-DE"/>
              <a:pPr>
                <a:defRPr/>
              </a:pPr>
              <a:t>‹N°›</a:t>
            </a:fld>
            <a:endParaRPr lang="de-D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6"/>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3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3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25" name="Picture 2" descr="Public Affairs_white"/>
          <p:cNvPicPr>
            <a:picLocks noChangeAspect="1" noChangeArrowheads="1"/>
          </p:cNvPicPr>
          <p:nvPr userDrawn="1"/>
        </p:nvPicPr>
        <p:blipFill>
          <a:blip r:embed="rId2" cstate="print"/>
          <a:srcRect/>
          <a:stretch>
            <a:fillRect/>
          </a:stretch>
        </p:blipFill>
        <p:spPr bwMode="auto">
          <a:xfrm>
            <a:off x="6537325" y="6562725"/>
            <a:ext cx="1900238" cy="215900"/>
          </a:xfrm>
          <a:prstGeom prst="rect">
            <a:avLst/>
          </a:prstGeom>
          <a:noFill/>
          <a:ln w="9525">
            <a:noFill/>
            <a:miter lim="800000"/>
            <a:headEnd/>
            <a:tailEnd/>
          </a:ln>
        </p:spPr>
      </p:pic>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26" name="Foliennummernplatzhalter 5"/>
          <p:cNvSpPr>
            <a:spLocks noGrp="1"/>
          </p:cNvSpPr>
          <p:nvPr>
            <p:ph type="sldNum" sz="quarter" idx="10"/>
          </p:nvPr>
        </p:nvSpPr>
        <p:spPr>
          <a:xfrm>
            <a:off x="8715375" y="6569075"/>
            <a:ext cx="265113" cy="182563"/>
          </a:xfrm>
          <a:prstGeom prst="rect">
            <a:avLst/>
          </a:prstGeom>
        </p:spPr>
        <p:txBody>
          <a:bodyPr wrap="none" lIns="0" tIns="0" rIns="0" bIns="0" anchor="b" anchorCtr="0">
            <a:spAutoFit/>
          </a:bodyPr>
          <a:lstStyle>
            <a:lvl1pPr algn="r" fontAlgn="auto">
              <a:spcBef>
                <a:spcPts val="0"/>
              </a:spcBef>
              <a:spcAft>
                <a:spcPts val="0"/>
              </a:spcAft>
              <a:defRPr sz="1200" b="1">
                <a:solidFill>
                  <a:schemeClr val="bg1"/>
                </a:solidFill>
                <a:latin typeface="+mn-lt"/>
                <a:cs typeface="+mn-cs"/>
              </a:defRPr>
            </a:lvl1pPr>
          </a:lstStyle>
          <a:p>
            <a:pPr>
              <a:defRPr/>
            </a:pPr>
            <a:fld id="{DC13915F-EC99-4F8D-A5E6-B9F70968A1DF}" type="slidenum">
              <a:rPr lang="de-DE"/>
              <a:pPr>
                <a:defRPr/>
              </a:pPr>
              <a:t>‹N°›</a:t>
            </a:fld>
            <a:endParaRPr lang="de-D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6"/>
          </a:solidFill>
          <a:ln>
            <a:noFill/>
          </a:ln>
        </p:spPr>
        <p:txBody>
          <a:bodyPr/>
          <a:lstStyle/>
          <a:p>
            <a:pPr fontAlgn="auto">
              <a:spcBef>
                <a:spcPts val="0"/>
              </a:spcBef>
              <a:spcAft>
                <a:spcPts val="0"/>
              </a:spcAft>
              <a:defRPr/>
            </a:pPr>
            <a:endParaRPr lang="en-US">
              <a:latin typeface="+mn-lt"/>
              <a:cs typeface="+mn-cs"/>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6"/>
          </a:solidFill>
          <a:ln>
            <a:noFill/>
          </a:ln>
        </p:spPr>
        <p:txBody>
          <a:bodyPr/>
          <a:lstStyle/>
          <a:p>
            <a:pPr fontAlgn="auto">
              <a:spcBef>
                <a:spcPts val="0"/>
              </a:spcBef>
              <a:spcAft>
                <a:spcPts val="0"/>
              </a:spcAft>
              <a:defRPr/>
            </a:pPr>
            <a:endParaRPr lang="en-US">
              <a:latin typeface="+mn-lt"/>
              <a:cs typeface="+mn-cs"/>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281051">
                <a:alpha val="20000"/>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6"/>
          </a:solidFill>
          <a:ln>
            <a:noFill/>
          </a:ln>
        </p:spPr>
        <p:txBody>
          <a:bodyPr/>
          <a:lstStyle/>
          <a:p>
            <a:pPr fontAlgn="auto">
              <a:spcBef>
                <a:spcPts val="0"/>
              </a:spcBef>
              <a:spcAft>
                <a:spcPts val="0"/>
              </a:spcAft>
              <a:defRPr/>
            </a:pPr>
            <a:endParaRPr lang="en-US">
              <a:latin typeface="+mn-lt"/>
              <a:cs typeface="+mn-cs"/>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281051">
                <a:alpha val="20000"/>
              </a:srgbClr>
            </a:solidFill>
            <a:round/>
            <a:headEnd/>
            <a:tailEnd/>
          </a:ln>
          <a:effectLst/>
          <a:extLst/>
        </p:spPr>
        <p:txBody>
          <a:bodyPr/>
          <a:lstStyle/>
          <a:p>
            <a:pPr fontAlgn="auto">
              <a:spcBef>
                <a:spcPts val="0"/>
              </a:spcBef>
              <a:spcAft>
                <a:spcPts val="0"/>
              </a:spcAft>
              <a:defRPr/>
            </a:pPr>
            <a:endParaRPr lang="en-US">
              <a:latin typeface="+mn-lt"/>
              <a:cs typeface="+mn-cs"/>
            </a:endParaRPr>
          </a:p>
        </p:txBody>
      </p:sp>
      <p:pic>
        <p:nvPicPr>
          <p:cNvPr id="25" name="Picture 2" descr="Public Affairs"/>
          <p:cNvPicPr>
            <a:picLocks noChangeAspect="1" noChangeArrowheads="1"/>
          </p:cNvPicPr>
          <p:nvPr userDrawn="1"/>
        </p:nvPicPr>
        <p:blipFill>
          <a:blip r:embed="rId2" cstate="print"/>
          <a:srcRect/>
          <a:stretch>
            <a:fillRect/>
          </a:stretch>
        </p:blipFill>
        <p:spPr bwMode="auto">
          <a:xfrm>
            <a:off x="6535738" y="6562725"/>
            <a:ext cx="1900237" cy="215900"/>
          </a:xfrm>
          <a:prstGeom prst="rect">
            <a:avLst/>
          </a:prstGeom>
          <a:noFill/>
          <a:ln w="9525">
            <a:noFill/>
            <a:miter lim="800000"/>
            <a:headEnd/>
            <a:tailEnd/>
          </a:ln>
        </p:spPr>
      </p:pic>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6" name="Fußzeilenplatzhalter 4"/>
          <p:cNvSpPr>
            <a:spLocks noGrp="1"/>
          </p:cNvSpPr>
          <p:nvPr>
            <p:ph type="ftr" sz="quarter" idx="10"/>
          </p:nvPr>
        </p:nvSpPr>
        <p:spPr>
          <a:xfrm>
            <a:off x="2328863" y="6565900"/>
            <a:ext cx="1282700" cy="185738"/>
          </a:xfrm>
          <a:prstGeom prst="rect">
            <a:avLst/>
          </a:prstGeom>
        </p:spPr>
        <p:txBody>
          <a:bodyPr wrap="none" lIns="0" tIns="0" rIns="0" bIns="0">
            <a:spAutoFit/>
          </a:bodyPr>
          <a:lstStyle>
            <a:lvl1pPr fontAlgn="auto">
              <a:spcBef>
                <a:spcPts val="0"/>
              </a:spcBef>
              <a:spcAft>
                <a:spcPts val="0"/>
              </a:spcAft>
              <a:defRPr sz="1200">
                <a:solidFill>
                  <a:schemeClr val="tx1"/>
                </a:solidFill>
                <a:latin typeface="+mn-lt"/>
                <a:cs typeface="+mn-cs"/>
              </a:defRPr>
            </a:lvl1pPr>
          </a:lstStyle>
          <a:p>
            <a:pPr>
              <a:defRPr/>
            </a:pPr>
            <a:r>
              <a:rPr lang="fr-FR" smtClean="0"/>
              <a:t>Ipsos pour l'Andra - Enquêtes locales - Rapport Synthétique CMHM - Novembre 2012</a:t>
            </a:r>
            <a:endParaRPr lang="de-DE"/>
          </a:p>
        </p:txBody>
      </p:sp>
      <p:sp>
        <p:nvSpPr>
          <p:cNvPr id="27" name="Foliennummernplatzhalter 5"/>
          <p:cNvSpPr>
            <a:spLocks noGrp="1"/>
          </p:cNvSpPr>
          <p:nvPr>
            <p:ph type="sldNum" sz="quarter" idx="11"/>
          </p:nvPr>
        </p:nvSpPr>
        <p:spPr>
          <a:xfrm>
            <a:off x="8715375" y="6569075"/>
            <a:ext cx="265113" cy="182563"/>
          </a:xfrm>
          <a:prstGeom prst="rect">
            <a:avLst/>
          </a:prstGeom>
        </p:spPr>
        <p:txBody>
          <a:bodyPr wrap="none" lIns="0" tIns="0" rIns="0" bIns="0" anchor="b" anchorCtr="0">
            <a:spAutoFit/>
          </a:bodyPr>
          <a:lstStyle>
            <a:lvl1pPr algn="r" fontAlgn="auto">
              <a:spcBef>
                <a:spcPts val="0"/>
              </a:spcBef>
              <a:spcAft>
                <a:spcPts val="0"/>
              </a:spcAft>
              <a:defRPr sz="1200" b="1">
                <a:latin typeface="+mn-lt"/>
                <a:cs typeface="+mn-cs"/>
              </a:defRPr>
            </a:lvl1pPr>
          </a:lstStyle>
          <a:p>
            <a:pPr>
              <a:defRPr/>
            </a:pPr>
            <a:fld id="{17643402-6FCB-45A7-BDEB-BA5AF1C81524}" type="slidenum">
              <a:rPr lang="de-DE"/>
              <a:pPr>
                <a:defRPr/>
              </a:pPr>
              <a:t>‹N°›</a:t>
            </a:fld>
            <a:endParaRPr lang="de-D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6"/>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4"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5"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6"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7"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8"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p:nvGrpSpPr>
        <p:grpSpPr bwMode="auto">
          <a:xfrm>
            <a:off x="76200" y="6351588"/>
            <a:ext cx="522288"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5"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26"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27"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8"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29"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31" name="Foliennummernplatzhalter 5"/>
          <p:cNvSpPr>
            <a:spLocks/>
          </p:cNvSpPr>
          <p:nvPr/>
        </p:nvSpPr>
        <p:spPr bwMode="auto">
          <a:xfrm>
            <a:off x="8769350" y="6653213"/>
            <a:ext cx="204788" cy="136525"/>
          </a:xfrm>
          <a:prstGeom prst="rect">
            <a:avLst/>
          </a:prstGeom>
          <a:noFill/>
          <a:ln w="9525">
            <a:noFill/>
            <a:miter lim="800000"/>
            <a:headEnd/>
            <a:tailEnd/>
          </a:ln>
        </p:spPr>
        <p:txBody>
          <a:bodyPr wrap="none" lIns="0" tIns="0" rIns="0" bIns="0" anchor="b">
            <a:spAutoFit/>
          </a:bodyPr>
          <a:lstStyle>
            <a:lvl1pPr algn="r" fontAlgn="auto">
              <a:spcBef>
                <a:spcPts val="0"/>
              </a:spcBef>
              <a:spcAft>
                <a:spcPts val="0"/>
              </a:spcAft>
              <a:defRPr lang="fr-FR" sz="900" kern="1200" baseline="0" smtClean="0">
                <a:solidFill>
                  <a:schemeClr val="bg1">
                    <a:lumMod val="50000"/>
                  </a:schemeClr>
                </a:solidFill>
                <a:latin typeface="+mn-lt"/>
                <a:ea typeface="+mn-ea"/>
                <a:cs typeface="+mn-cs"/>
              </a:defRPr>
            </a:lvl1pPr>
          </a:lstStyle>
          <a:p>
            <a:pPr>
              <a:defRPr/>
            </a:pPr>
            <a:fld id="{D23009C1-F5C5-4618-8CBA-75FE8CEB51F7}" type="slidenum">
              <a:rPr/>
              <a:pPr>
                <a:defRPr/>
              </a:pPr>
              <a:t>‹N°›</a:t>
            </a:fld>
            <a:endParaRPr dirty="0"/>
          </a:p>
        </p:txBody>
      </p:sp>
      <p:sp>
        <p:nvSpPr>
          <p:cNvPr id="2" name="Titel 1"/>
          <p:cNvSpPr>
            <a:spLocks noGrp="1"/>
          </p:cNvSpPr>
          <p:nvPr>
            <p:ph type="title"/>
          </p:nvPr>
        </p:nvSpPr>
        <p:spPr>
          <a:xfrm>
            <a:off x="838800" y="257299"/>
            <a:ext cx="8162325" cy="276999"/>
          </a:xfrm>
          <a:prstGeom prst="rect">
            <a:avLst/>
          </a:prstGeom>
        </p:spPr>
        <p:txBody>
          <a:bodyPr wrap="square" lIns="0" tIns="0" rIns="0" bIns="0" anchor="ctr" anchorCtr="0">
            <a:spAutoFit/>
          </a:bodyPr>
          <a:lstStyle>
            <a:lvl1pPr algn="l">
              <a:lnSpc>
                <a:spcPct val="90000"/>
              </a:lnSpc>
              <a:defRPr sz="2000" b="1">
                <a:solidFill>
                  <a:schemeClr val="tx1">
                    <a:lumMod val="75000"/>
                  </a:schemeClr>
                </a:solidFill>
                <a:latin typeface="Arial" pitchFamily="34" charset="0"/>
                <a:cs typeface="Arial" pitchFamily="34" charset="0"/>
              </a:defRPr>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100000"/>
              </a:lnSpc>
              <a:spcBef>
                <a:spcPts val="0"/>
              </a:spcBef>
              <a:buFont typeface="Wingdings" pitchFamily="2" charset="2"/>
              <a:buChar char="§"/>
              <a:defRPr sz="1600">
                <a:solidFill>
                  <a:schemeClr val="accent6"/>
                </a:solidFill>
              </a:defRPr>
            </a:lvl1pPr>
            <a:lvl2pPr marL="539750" indent="-274638">
              <a:lnSpc>
                <a:spcPct val="100000"/>
              </a:lnSpc>
              <a:spcBef>
                <a:spcPts val="0"/>
              </a:spcBef>
              <a:buClr>
                <a:schemeClr val="tx1"/>
              </a:buClr>
              <a:buFont typeface="Wingdings" pitchFamily="2" charset="2"/>
              <a:buChar char="ð"/>
              <a:defRPr sz="1600">
                <a:solidFill>
                  <a:schemeClr val="accent6"/>
                </a:solidFill>
              </a:defRPr>
            </a:lvl2pPr>
            <a:lvl3pPr marL="804863" indent="-174625">
              <a:lnSpc>
                <a:spcPct val="100000"/>
              </a:lnSpc>
              <a:spcBef>
                <a:spcPts val="0"/>
              </a:spcBef>
              <a:buClr>
                <a:schemeClr val="tx1"/>
              </a:buClr>
              <a:buFont typeface="Calibri" pitchFamily="34" charset="0"/>
              <a:buChar char="─"/>
              <a:defRPr sz="1400">
                <a:solidFill>
                  <a:schemeClr val="accent6"/>
                </a:solidFill>
              </a:defRPr>
            </a:lvl3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p:txBody>
      </p:sp>
      <p:pic>
        <p:nvPicPr>
          <p:cNvPr id="32" name="Picture 4" descr="http://geosystemes.univ-lille1.fr/sgn/logo/logo_andra1.jpg"/>
          <p:cNvPicPr>
            <a:picLocks noChangeAspect="1" noChangeArrowheads="1"/>
          </p:cNvPicPr>
          <p:nvPr userDrawn="1"/>
        </p:nvPicPr>
        <p:blipFill>
          <a:blip r:embed="rId2" cstate="print"/>
          <a:srcRect/>
          <a:stretch>
            <a:fillRect/>
          </a:stretch>
        </p:blipFill>
        <p:spPr bwMode="auto">
          <a:xfrm>
            <a:off x="78700" y="92856"/>
            <a:ext cx="671011" cy="497453"/>
          </a:xfrm>
          <a:prstGeom prst="rect">
            <a:avLst/>
          </a:prstGeom>
          <a:noFill/>
        </p:spPr>
      </p:pic>
      <p:sp>
        <p:nvSpPr>
          <p:cNvPr id="34" name="Fußzeilenplatzhalter 4"/>
          <p:cNvSpPr>
            <a:spLocks noGrp="1"/>
          </p:cNvSpPr>
          <p:nvPr>
            <p:ph type="ftr" sz="quarter" idx="10"/>
          </p:nvPr>
        </p:nvSpPr>
        <p:spPr>
          <a:xfrm>
            <a:off x="2592388" y="6650881"/>
            <a:ext cx="4865316" cy="153888"/>
          </a:xfrm>
          <a:prstGeom prst="rect">
            <a:avLst/>
          </a:prstGeom>
        </p:spPr>
        <p:txBody>
          <a:bodyPr wrap="square" lIns="0" tIns="0" rIns="0" bIns="0">
            <a:spAutoFit/>
          </a:bodyPr>
          <a:lstStyle>
            <a:lvl1pPr marL="0" marR="0" indent="0" algn="l" defTabSz="914400" rtl="0" eaLnBrk="1" fontAlgn="auto" latinLnBrk="0" hangingPunct="1">
              <a:lnSpc>
                <a:spcPct val="100000"/>
              </a:lnSpc>
              <a:spcBef>
                <a:spcPts val="0"/>
              </a:spcBef>
              <a:spcAft>
                <a:spcPts val="0"/>
              </a:spcAft>
              <a:buClrTx/>
              <a:buSzTx/>
              <a:buFontTx/>
              <a:buNone/>
              <a:tabLst/>
              <a:defRPr sz="1000" baseline="0">
                <a:solidFill>
                  <a:schemeClr val="bg1">
                    <a:lumMod val="50000"/>
                  </a:schemeClr>
                </a:solidFill>
                <a:latin typeface="+mn-lt"/>
                <a:cs typeface="+mn-cs"/>
              </a:defRPr>
            </a:lvl1pPr>
          </a:lstStyle>
          <a:p>
            <a:pPr>
              <a:defRPr/>
            </a:pPr>
            <a:r>
              <a:rPr lang="fr-FR" dirty="0" smtClean="0">
                <a:solidFill>
                  <a:srgbClr val="FFFFFF">
                    <a:lumMod val="50000"/>
                  </a:srgbClr>
                </a:solidFill>
                <a:latin typeface="Calibri"/>
              </a:rPr>
              <a:t>Ipsos pour l'</a:t>
            </a:r>
            <a:r>
              <a:rPr lang="fr-FR" dirty="0" err="1" smtClean="0">
                <a:solidFill>
                  <a:srgbClr val="FFFFFF">
                    <a:lumMod val="50000"/>
                  </a:srgbClr>
                </a:solidFill>
                <a:latin typeface="Calibri"/>
              </a:rPr>
              <a:t>Andra</a:t>
            </a:r>
            <a:r>
              <a:rPr lang="fr-FR" dirty="0" smtClean="0">
                <a:solidFill>
                  <a:srgbClr val="FFFFFF">
                    <a:lumMod val="50000"/>
                  </a:srgbClr>
                </a:solidFill>
                <a:latin typeface="Calibri"/>
              </a:rPr>
              <a:t> - Enquêtes locales - Rapport Synthétique CMHM - Novembre 2012</a:t>
            </a:r>
            <a:endParaRPr lang="fr-FR" dirty="0">
              <a:solidFill>
                <a:srgbClr val="FFFFFF">
                  <a:lumMod val="50000"/>
                </a:srgbClr>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14350" y="1546225"/>
            <a:ext cx="4010025"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76775" y="1546225"/>
            <a:ext cx="4010025"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188913"/>
            <a:ext cx="2076450" cy="5738812"/>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14350" y="188913"/>
            <a:ext cx="6076950" cy="57388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latin typeface="+mn-lt"/>
              <a:cs typeface="+mn-cs"/>
            </a:endParaRPr>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latin typeface="+mn-lt"/>
              <a:cs typeface="+mn-cs"/>
            </a:endParaRPr>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1"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42BCCA59-5CBB-4A0E-9454-EC123C9C95FE}" type="slidenum">
              <a:rPr>
                <a:solidFill>
                  <a:srgbClr val="FFFFFF">
                    <a:lumMod val="50000"/>
                  </a:srgbClr>
                </a:solidFill>
              </a:rPr>
              <a:pPr fontAlgn="auto">
                <a:spcBef>
                  <a:spcPts val="0"/>
                </a:spcBef>
                <a:spcAft>
                  <a:spcPts val="0"/>
                </a:spcAft>
                <a:defRPr/>
              </a:pPr>
              <a:t>‹N°›</a:t>
            </a:fld>
            <a:endParaRPr dirty="0">
              <a:solidFill>
                <a:srgbClr val="FFFFFF">
                  <a:lumMod val="50000"/>
                </a:srgbClr>
              </a:solidFill>
            </a:endParaRPr>
          </a:p>
        </p:txBody>
      </p:sp>
      <p:grpSp>
        <p:nvGrpSpPr>
          <p:cNvPr id="22" name="Group 18"/>
          <p:cNvGrpSpPr>
            <a:grpSpLocks noChangeAspect="1"/>
          </p:cNvGrpSpPr>
          <p:nvPr userDrawn="1"/>
        </p:nvGrpSpPr>
        <p:grpSpPr bwMode="auto">
          <a:xfrm>
            <a:off x="76200" y="6351588"/>
            <a:ext cx="522288" cy="468312"/>
            <a:chOff x="1352" y="681"/>
            <a:chExt cx="3519" cy="3153"/>
          </a:xfrm>
        </p:grpSpPr>
        <p:sp>
          <p:nvSpPr>
            <p:cNvPr id="2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4"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5"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6"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7"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
        <p:nvSpPr>
          <p:cNvPr id="41"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D0ECBC08-A60B-4CDF-9377-812F172BEC70}" type="slidenum">
              <a:rPr/>
              <a:pPr>
                <a:defRPr/>
              </a:pPr>
              <a:t>‹N°›</a:t>
            </a:fld>
            <a:endParaRPr dirty="0"/>
          </a:p>
        </p:txBody>
      </p:sp>
      <p:sp>
        <p:nvSpPr>
          <p:cNvPr id="42" name="Fußzeilenplatzhalter 4"/>
          <p:cNvSpPr>
            <a:spLocks noGrp="1"/>
          </p:cNvSpPr>
          <p:nvPr>
            <p:ph type="ftr" sz="quarter" idx="11"/>
          </p:nvPr>
        </p:nvSpPr>
        <p:spPr/>
        <p:txBody>
          <a:bodyPr/>
          <a:lstStyle>
            <a:lvl1pPr>
              <a:defRPr sz="1000" baseline="0">
                <a:solidFill>
                  <a:srgbClr val="FFFFFF">
                    <a:lumMod val="50000"/>
                  </a:srgbClr>
                </a:solidFill>
              </a:defRPr>
            </a:lvl1pPr>
          </a:lstStyle>
          <a:p>
            <a:pPr>
              <a:defRPr/>
            </a:pPr>
            <a:r>
              <a:rPr lang="fr-FR" smtClean="0"/>
              <a:t>Ipsos pour l'Andra - Enquêtes locales - Rapport Synthétique CMHM - Novembre 2012</a:t>
            </a:r>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5"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7467D935-2420-4FB2-806C-AE5E8949864D}" type="slidenum">
              <a:rPr/>
              <a:pPr>
                <a:defRPr/>
              </a:pPr>
              <a:t>‹N°›</a:t>
            </a:fld>
            <a:endParaRPr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25"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4FF1CD38-AF21-4850-A926-79FCA34DAF37}" type="slidenum">
              <a:rPr/>
              <a:pPr>
                <a:defRPr/>
              </a:pPr>
              <a:t>‹N°›</a:t>
            </a:fld>
            <a:endParaRPr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fontAlgn="auto">
              <a:spcBef>
                <a:spcPts val="0"/>
              </a:spcBef>
              <a:spcAft>
                <a:spcPts val="0"/>
              </a:spcAft>
              <a:defRPr/>
            </a:pPr>
            <a:endParaRPr lang="en-US">
              <a:solidFill>
                <a:srgbClr val="1F497D"/>
              </a:solidFill>
              <a:latin typeface="+mn-lt"/>
              <a:cs typeface="+mn-cs"/>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fontAlgn="auto">
              <a:spcBef>
                <a:spcPts val="0"/>
              </a:spcBef>
              <a:spcAft>
                <a:spcPts val="0"/>
              </a:spcAft>
              <a:defRPr/>
            </a:pPr>
            <a:endParaRPr lang="en-US">
              <a:solidFill>
                <a:srgbClr val="1F497D"/>
              </a:solidFill>
              <a:latin typeface="+mn-lt"/>
              <a:cs typeface="+mn-cs"/>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fontAlgn="auto">
              <a:spcBef>
                <a:spcPts val="0"/>
              </a:spcBef>
              <a:spcAft>
                <a:spcPts val="0"/>
              </a:spcAft>
              <a:defRPr/>
            </a:pPr>
            <a:endParaRPr lang="en-US">
              <a:solidFill>
                <a:srgbClr val="1F497D"/>
              </a:solidFill>
              <a:latin typeface="+mn-lt"/>
              <a:cs typeface="+mn-cs"/>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5"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77B59F13-CA4F-4460-A672-9EA92EAC4029}" type="slidenum">
              <a:rPr>
                <a:solidFill>
                  <a:srgbClr val="FFFFFF">
                    <a:lumMod val="50000"/>
                  </a:srgbClr>
                </a:solidFill>
              </a:rPr>
              <a:pPr fontAlgn="auto">
                <a:spcBef>
                  <a:spcPts val="0"/>
                </a:spcBef>
                <a:spcAft>
                  <a:spcPts val="0"/>
                </a:spcAft>
                <a:defRPr/>
              </a:pPr>
              <a:t>‹N°›</a:t>
            </a:fld>
            <a:endParaRPr dirty="0">
              <a:solidFill>
                <a:srgbClr val="FFFFFF">
                  <a:lumMod val="50000"/>
                </a:srgbClr>
              </a:solidFill>
            </a:endParaRPr>
          </a:p>
        </p:txBody>
      </p:sp>
      <p:grpSp>
        <p:nvGrpSpPr>
          <p:cNvPr id="26" name="Group 18"/>
          <p:cNvGrpSpPr>
            <a:grpSpLocks noChangeAspect="1"/>
          </p:cNvGrpSpPr>
          <p:nvPr userDrawn="1"/>
        </p:nvGrpSpPr>
        <p:grpSpPr bwMode="auto">
          <a:xfrm>
            <a:off x="76200" y="6351588"/>
            <a:ext cx="522288" cy="468312"/>
            <a:chOff x="1352" y="681"/>
            <a:chExt cx="3519" cy="3153"/>
          </a:xfrm>
        </p:grpSpPr>
        <p:sp>
          <p:nvSpPr>
            <p:cNvPr id="2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4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4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43"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291AEB9B-7735-434F-A5F8-C4394719AD56}" type="slidenum">
              <a:rPr/>
              <a:pPr>
                <a:defRPr/>
              </a:pPr>
              <a:t>‹N°›</a:t>
            </a:fld>
            <a:endParaRPr dirty="0"/>
          </a:p>
        </p:txBody>
      </p:sp>
      <p:sp>
        <p:nvSpPr>
          <p:cNvPr id="44" name="Fußzeilenplatzhalter 4"/>
          <p:cNvSpPr>
            <a:spLocks noGrp="1"/>
          </p:cNvSpPr>
          <p:nvPr>
            <p:ph type="ftr" sz="quarter" idx="11"/>
          </p:nvPr>
        </p:nvSpPr>
        <p:spPr/>
        <p:txBody>
          <a:bodyPr/>
          <a:lstStyle>
            <a:lvl1pPr>
              <a:defRPr sz="1000" baseline="0">
                <a:solidFill>
                  <a:srgbClr val="FFFFFF">
                    <a:lumMod val="50000"/>
                  </a:srgbClr>
                </a:solidFill>
              </a:defRPr>
            </a:lvl1pPr>
          </a:lstStyle>
          <a:p>
            <a:pPr>
              <a:defRPr/>
            </a:pPr>
            <a:r>
              <a:rPr lang="fr-FR" smtClean="0"/>
              <a:t>Ipsos pour l'Andra - Enquêtes locales - Rapport Synthétique CMHM - Novembre 2012</a:t>
            </a:r>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2"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DB5BD8D0-B48F-4A2A-8C8D-B7813188CFF0}" type="slidenum">
              <a:rPr/>
              <a:pPr>
                <a:defRPr/>
              </a:pPr>
              <a:t>‹N°›</a:t>
            </a:fld>
            <a:endParaRPr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1"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CD3F7AA6-7FCC-4C79-9281-A4DDB83C80EF}" type="slidenum">
              <a:rPr>
                <a:solidFill>
                  <a:srgbClr val="FFFFFF">
                    <a:lumMod val="50000"/>
                  </a:srgbClr>
                </a:solidFill>
              </a:rPr>
              <a:pPr fontAlgn="auto">
                <a:spcBef>
                  <a:spcPts val="0"/>
                </a:spcBef>
                <a:spcAft>
                  <a:spcPts val="0"/>
                </a:spcAft>
                <a:defRPr/>
              </a:pPr>
              <a:t>‹N°›</a:t>
            </a:fld>
            <a:endParaRPr dirty="0">
              <a:solidFill>
                <a:srgbClr val="FFFFFF">
                  <a:lumMod val="50000"/>
                </a:srgbClr>
              </a:solidFill>
            </a:endParaRPr>
          </a:p>
        </p:txBody>
      </p:sp>
      <p:grpSp>
        <p:nvGrpSpPr>
          <p:cNvPr id="22" name="Group 18"/>
          <p:cNvGrpSpPr>
            <a:grpSpLocks noChangeAspect="1"/>
          </p:cNvGrpSpPr>
          <p:nvPr userDrawn="1"/>
        </p:nvGrpSpPr>
        <p:grpSpPr bwMode="auto">
          <a:xfrm>
            <a:off x="76200" y="6351588"/>
            <a:ext cx="522288" cy="468312"/>
            <a:chOff x="1352" y="681"/>
            <a:chExt cx="3519" cy="3153"/>
          </a:xfrm>
        </p:grpSpPr>
        <p:sp>
          <p:nvSpPr>
            <p:cNvPr id="23"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4"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5"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6"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7"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
        <p:nvSpPr>
          <p:cNvPr id="41"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8C662F72-0F93-4253-8074-2840E32382FB}" type="slidenum">
              <a:rPr/>
              <a:pPr>
                <a:defRPr/>
              </a:pPr>
              <a:t>‹N°›</a:t>
            </a:fld>
            <a:endParaRPr dirty="0"/>
          </a:p>
        </p:txBody>
      </p:sp>
      <p:sp>
        <p:nvSpPr>
          <p:cNvPr id="42" name="Fußzeilenplatzhalter 4"/>
          <p:cNvSpPr>
            <a:spLocks noGrp="1"/>
          </p:cNvSpPr>
          <p:nvPr>
            <p:ph type="ftr" sz="quarter" idx="11"/>
          </p:nvPr>
        </p:nvSpPr>
        <p:spPr/>
        <p:txBody>
          <a:bodyPr/>
          <a:lstStyle>
            <a:lvl1pPr>
              <a:defRPr sz="1000" baseline="0">
                <a:solidFill>
                  <a:srgbClr val="FFFFFF">
                    <a:lumMod val="50000"/>
                  </a:srgbClr>
                </a:solidFill>
              </a:defRPr>
            </a:lvl1pPr>
          </a:lstStyle>
          <a:p>
            <a:pPr>
              <a:defRPr/>
            </a:pPr>
            <a:r>
              <a:rPr lang="fr-FR" smtClean="0"/>
              <a:t>Ipsos pour l'Andra - Enquêtes locales - Rapport Synthétique CMHM - Novembre 2012</a:t>
            </a:r>
            <a:endParaRPr lang="fr-F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2"/>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5"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4C8B5FD0-70E1-49E4-897B-9FD63C6C0685}" type="slidenum">
              <a:rPr/>
              <a:pPr>
                <a:defRPr/>
              </a:pPr>
              <a:t>‹N°›</a:t>
            </a:fld>
            <a:endParaRPr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2"/>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6"/>
          <p:cNvSpPr>
            <a:spLocks/>
          </p:cNvSpPr>
          <p:nvPr userDrawn="1"/>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25"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6B6A3257-4417-412C-8EA1-5F6F5437683F}" type="slidenum">
              <a:rPr/>
              <a:pPr>
                <a:defRPr/>
              </a:pPr>
              <a:t>‹N°›</a:t>
            </a:fld>
            <a:endParaRPr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2"/>
          </a:solidFill>
          <a:ln>
            <a:noFill/>
          </a:ln>
        </p:spPr>
        <p:txBody>
          <a:bodyPr/>
          <a:lstStyle/>
          <a:p>
            <a:pPr fontAlgn="auto">
              <a:spcBef>
                <a:spcPts val="0"/>
              </a:spcBef>
              <a:spcAft>
                <a:spcPts val="0"/>
              </a:spcAft>
              <a:defRPr/>
            </a:pPr>
            <a:endParaRPr lang="en-US">
              <a:solidFill>
                <a:srgbClr val="1F497D"/>
              </a:solidFill>
              <a:latin typeface="+mn-lt"/>
              <a:cs typeface="+mn-cs"/>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2"/>
          </a:solidFill>
          <a:ln>
            <a:noFill/>
          </a:ln>
        </p:spPr>
        <p:txBody>
          <a:bodyPr/>
          <a:lstStyle/>
          <a:p>
            <a:pPr fontAlgn="auto">
              <a:spcBef>
                <a:spcPts val="0"/>
              </a:spcBef>
              <a:spcAft>
                <a:spcPts val="0"/>
              </a:spcAft>
              <a:defRPr/>
            </a:pPr>
            <a:endParaRPr lang="en-US">
              <a:solidFill>
                <a:srgbClr val="1F497D"/>
              </a:solidFill>
              <a:latin typeface="+mn-lt"/>
              <a:cs typeface="+mn-cs"/>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FBB04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2"/>
          </a:solidFill>
          <a:ln>
            <a:noFill/>
          </a:ln>
        </p:spPr>
        <p:txBody>
          <a:bodyPr/>
          <a:lstStyle/>
          <a:p>
            <a:pPr fontAlgn="auto">
              <a:spcBef>
                <a:spcPts val="0"/>
              </a:spcBef>
              <a:spcAft>
                <a:spcPts val="0"/>
              </a:spcAft>
              <a:defRPr/>
            </a:pPr>
            <a:endParaRPr lang="en-US">
              <a:solidFill>
                <a:srgbClr val="1F497D"/>
              </a:solidFill>
              <a:latin typeface="+mn-lt"/>
              <a:cs typeface="+mn-cs"/>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FBB04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5"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4206B1AF-5BF2-493A-A31A-69FCDAB2E938}" type="slidenum">
              <a:rPr>
                <a:solidFill>
                  <a:srgbClr val="FFFFFF">
                    <a:lumMod val="50000"/>
                  </a:srgbClr>
                </a:solidFill>
              </a:rPr>
              <a:pPr fontAlgn="auto">
                <a:spcBef>
                  <a:spcPts val="0"/>
                </a:spcBef>
                <a:spcAft>
                  <a:spcPts val="0"/>
                </a:spcAft>
                <a:defRPr/>
              </a:pPr>
              <a:t>‹N°›</a:t>
            </a:fld>
            <a:endParaRPr dirty="0">
              <a:solidFill>
                <a:srgbClr val="FFFFFF">
                  <a:lumMod val="50000"/>
                </a:srgbClr>
              </a:solidFill>
            </a:endParaRPr>
          </a:p>
        </p:txBody>
      </p:sp>
      <p:grpSp>
        <p:nvGrpSpPr>
          <p:cNvPr id="26" name="Group 18"/>
          <p:cNvGrpSpPr>
            <a:grpSpLocks noChangeAspect="1"/>
          </p:cNvGrpSpPr>
          <p:nvPr userDrawn="1"/>
        </p:nvGrpSpPr>
        <p:grpSpPr bwMode="auto">
          <a:xfrm>
            <a:off x="76200" y="6351588"/>
            <a:ext cx="522288" cy="468312"/>
            <a:chOff x="1352" y="681"/>
            <a:chExt cx="3519" cy="3153"/>
          </a:xfrm>
        </p:grpSpPr>
        <p:sp>
          <p:nvSpPr>
            <p:cNvPr id="27"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8"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9"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0"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1"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2"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3"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4"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5"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6"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7"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8"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39"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40"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41"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43"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7BD75273-2A12-4FA8-A03B-4B25189710EB}" type="slidenum">
              <a:rPr/>
              <a:pPr>
                <a:defRPr/>
              </a:pPr>
              <a:t>‹N°›</a:t>
            </a:fld>
            <a:endParaRPr dirty="0"/>
          </a:p>
        </p:txBody>
      </p:sp>
      <p:sp>
        <p:nvSpPr>
          <p:cNvPr id="44" name="Fußzeilenplatzhalter 4"/>
          <p:cNvSpPr>
            <a:spLocks noGrp="1"/>
          </p:cNvSpPr>
          <p:nvPr>
            <p:ph type="ftr" sz="quarter" idx="11"/>
          </p:nvPr>
        </p:nvSpPr>
        <p:spPr/>
        <p:txBody>
          <a:bodyPr/>
          <a:lstStyle>
            <a:lvl1pPr>
              <a:defRPr sz="1000" baseline="0">
                <a:solidFill>
                  <a:srgbClr val="FFFFFF">
                    <a:lumMod val="50000"/>
                  </a:srgbClr>
                </a:solidFill>
              </a:defRPr>
            </a:lvl1pPr>
          </a:lstStyle>
          <a:p>
            <a:pPr>
              <a:defRPr/>
            </a:pPr>
            <a:r>
              <a:rPr lang="fr-FR" smtClean="0"/>
              <a:t>Ipsos pour l'Andra - Enquêtes locales - Rapport Synthétique CMHM - Novembre 2012</a:t>
            </a:r>
            <a:endParaRPr lang="fr-F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2" name="Foliennummernplatzhalter 5"/>
          <p:cNvSpPr>
            <a:spLocks noGrp="1"/>
          </p:cNvSpPr>
          <p:nvPr>
            <p:ph type="sldNum" sz="quarter" idx="10"/>
          </p:nvPr>
        </p:nvSpPr>
        <p:spPr/>
        <p:txBody>
          <a:bodyPr/>
          <a:lstStyle>
            <a:lvl1pPr algn="r">
              <a:defRPr lang="fr-FR" sz="900" kern="1200" baseline="0">
                <a:solidFill>
                  <a:srgbClr val="FFFFFF">
                    <a:lumMod val="50000"/>
                  </a:srgbClr>
                </a:solidFill>
                <a:latin typeface="+mn-lt"/>
                <a:ea typeface="+mn-ea"/>
                <a:cs typeface="+mn-cs"/>
              </a:defRPr>
            </a:lvl1pPr>
          </a:lstStyle>
          <a:p>
            <a:pPr>
              <a:defRPr/>
            </a:pPr>
            <a:fld id="{633113DE-A6F8-4865-9ACE-226A6715D260}" type="slidenum">
              <a:rPr/>
              <a:pPr>
                <a:defRPr/>
              </a:pPr>
              <a:t>‹N°›</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grpSp>
        <p:nvGrpSpPr>
          <p:cNvPr id="20" name="Group 2"/>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6"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grpSp>
        <p:nvGrpSpPr>
          <p:cNvPr id="26"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46" name="Foliennummernplatzhalter 5"/>
          <p:cNvSpPr>
            <a:spLocks noGrp="1"/>
          </p:cNvSpPr>
          <p:nvPr>
            <p:ph type="sldNum" sz="quarter" idx="10"/>
          </p:nvPr>
        </p:nvSpPr>
        <p:spPr>
          <a:xfrm>
            <a:off x="8775700" y="6615113"/>
            <a:ext cx="204788" cy="136525"/>
          </a:xfrm>
          <a:prstGeom prst="rect">
            <a:avLst/>
          </a:prstGeom>
        </p:spPr>
        <p:txBody>
          <a:bodyPr wrap="none" lIns="0" tIns="0" rIns="0" bIns="0" anchor="b" anchorCtr="0">
            <a:spAutoFit/>
          </a:bodyPr>
          <a:lstStyle>
            <a:lvl1pPr marL="0" algn="r" defTabSz="914400" rtl="0" eaLnBrk="1" fontAlgn="auto" latinLnBrk="0" hangingPunct="1">
              <a:spcBef>
                <a:spcPts val="0"/>
              </a:spcBef>
              <a:spcAft>
                <a:spcPts val="0"/>
              </a:spcAft>
              <a:defRPr lang="fr-FR" sz="900" kern="1200" baseline="0">
                <a:solidFill>
                  <a:srgbClr val="FFFFFF">
                    <a:lumMod val="50000"/>
                  </a:srgbClr>
                </a:solidFill>
                <a:latin typeface="+mn-lt"/>
                <a:ea typeface="+mn-ea"/>
                <a:cs typeface="+mn-cs"/>
              </a:defRPr>
            </a:lvl1pPr>
          </a:lstStyle>
          <a:p>
            <a:pPr>
              <a:defRPr/>
            </a:pPr>
            <a:fld id="{26391BE6-5A8C-4758-8BE4-CEFCE9EF5EC9}" type="slidenum">
              <a:rPr/>
              <a:pPr>
                <a:defRPr/>
              </a:pPr>
              <a:t>‹N°›</a:t>
            </a:fld>
            <a:endParaRPr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Cliquez pour modifier le style des sous-titres du masque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47" name="Foliennummernplatzhalter 5"/>
          <p:cNvSpPr>
            <a:spLocks noGrp="1"/>
          </p:cNvSpPr>
          <p:nvPr>
            <p:ph type="sldNum" sz="quarter" idx="10"/>
          </p:nvPr>
        </p:nvSpPr>
        <p:spPr>
          <a:xfrm>
            <a:off x="8775700" y="6615113"/>
            <a:ext cx="204788" cy="136525"/>
          </a:xfrm>
          <a:prstGeom prst="rect">
            <a:avLst/>
          </a:prstGeom>
        </p:spPr>
        <p:txBody>
          <a:bodyPr wrap="none" lIns="0" tIns="0" rIns="0" bIns="0" anchor="b" anchorCtr="0">
            <a:spAutoFit/>
          </a:bodyPr>
          <a:lstStyle>
            <a:lvl1pPr marL="0" algn="r" defTabSz="914400" rtl="0" eaLnBrk="1" fontAlgn="auto" latinLnBrk="0" hangingPunct="1">
              <a:spcBef>
                <a:spcPts val="0"/>
              </a:spcBef>
              <a:spcAft>
                <a:spcPts val="0"/>
              </a:spcAft>
              <a:defRPr lang="fr-FR" sz="900" kern="1200" baseline="0">
                <a:solidFill>
                  <a:srgbClr val="FFFFFF">
                    <a:lumMod val="50000"/>
                  </a:srgbClr>
                </a:solidFill>
                <a:latin typeface="+mn-lt"/>
                <a:ea typeface="+mn-ea"/>
                <a:cs typeface="+mn-cs"/>
              </a:defRPr>
            </a:lvl1pPr>
          </a:lstStyle>
          <a:p>
            <a:pPr>
              <a:defRPr/>
            </a:pPr>
            <a:fld id="{C24266B5-C328-4321-8A27-F273DF8FBE1D}" type="slidenum">
              <a:rPr/>
              <a:pPr>
                <a:defRPr/>
              </a:pPr>
              <a:t>‹N°›</a:t>
            </a:fld>
            <a:endParaRPr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4"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5"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6"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7"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8"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grpSp>
        <p:nvGrpSpPr>
          <p:cNvPr id="9" name="Group 18"/>
          <p:cNvGrpSpPr>
            <a:grpSpLocks noChangeAspect="1"/>
          </p:cNvGrpSpPr>
          <p:nvPr/>
        </p:nvGrpSpPr>
        <p:grpSpPr bwMode="auto">
          <a:xfrm>
            <a:off x="76200" y="6351588"/>
            <a:ext cx="522288"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25"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6"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7"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8"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9"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rgbClr val="AF75A7"/>
                </a:solidFill>
                <a:latin typeface="Arial" pitchFamily="34" charset="0"/>
                <a:cs typeface="Arial" pitchFamily="34" charset="0"/>
              </a:defRPr>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0"/>
              </a:spcBef>
              <a:buFont typeface="Wingdings" pitchFamily="2" charset="2"/>
              <a:buChar char="§"/>
              <a:defRPr sz="1600">
                <a:solidFill>
                  <a:schemeClr val="accent6"/>
                </a:solidFill>
              </a:defRPr>
            </a:lvl1pPr>
            <a:lvl2pPr marL="539750" indent="-274638">
              <a:lnSpc>
                <a:spcPct val="90000"/>
              </a:lnSpc>
              <a:spcBef>
                <a:spcPts val="0"/>
              </a:spcBef>
              <a:buClr>
                <a:schemeClr val="tx1"/>
              </a:buClr>
              <a:buFont typeface="Wingdings" pitchFamily="2" charset="2"/>
              <a:buChar char="ð"/>
              <a:defRPr sz="1600">
                <a:solidFill>
                  <a:schemeClr val="accent6"/>
                </a:solidFill>
              </a:defRPr>
            </a:lvl2pPr>
            <a:lvl3pPr marL="804863" indent="-174625">
              <a:lnSpc>
                <a:spcPct val="90000"/>
              </a:lnSpc>
              <a:spcBef>
                <a:spcPts val="0"/>
              </a:spcBef>
              <a:buClr>
                <a:schemeClr val="tx1"/>
              </a:buClr>
              <a:buFont typeface="Calibri" pitchFamily="34" charset="0"/>
              <a:buChar char="─"/>
              <a:defRPr sz="1400">
                <a:solidFill>
                  <a:schemeClr val="accent6"/>
                </a:solidFill>
              </a:defRPr>
            </a:lvl3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p:txBody>
      </p:sp>
      <p:sp>
        <p:nvSpPr>
          <p:cNvPr id="31" name="Fußzeilenplatzhalter 4"/>
          <p:cNvSpPr>
            <a:spLocks noGrp="1"/>
          </p:cNvSpPr>
          <p:nvPr>
            <p:ph type="ftr" sz="quarter" idx="10"/>
          </p:nvPr>
        </p:nvSpPr>
        <p:spPr>
          <a:xfrm>
            <a:off x="2592388" y="6597650"/>
            <a:ext cx="3634008" cy="153888"/>
          </a:xfrm>
          <a:prstGeom prst="rect">
            <a:avLst/>
          </a:prstGeom>
        </p:spPr>
        <p:txBody>
          <a:bodyPr wrap="none" lIns="0" tIns="0" rIns="0" bIns="0">
            <a:spAutoFit/>
          </a:bodyPr>
          <a:lstStyle>
            <a:lvl1pPr fontAlgn="auto">
              <a:spcBef>
                <a:spcPts val="0"/>
              </a:spcBef>
              <a:spcAft>
                <a:spcPts val="0"/>
              </a:spcAft>
              <a:defRPr sz="1000" baseline="0">
                <a:solidFill>
                  <a:srgbClr val="FFFFFF">
                    <a:lumMod val="50000"/>
                  </a:srgbClr>
                </a:solidFill>
                <a:latin typeface="+mn-lt"/>
                <a:cs typeface="+mn-cs"/>
              </a:defRPr>
            </a:lvl1p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32" name="Foliennummernplatzhalter 5"/>
          <p:cNvSpPr>
            <a:spLocks noGrp="1"/>
          </p:cNvSpPr>
          <p:nvPr>
            <p:ph type="sldNum" sz="quarter" idx="11"/>
          </p:nvPr>
        </p:nvSpPr>
        <p:spPr>
          <a:xfrm>
            <a:off x="8775700" y="6615113"/>
            <a:ext cx="204788"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rgbClr val="FFFFFF">
                    <a:lumMod val="50000"/>
                  </a:srgbClr>
                </a:solidFill>
                <a:latin typeface="+mn-lt"/>
                <a:ea typeface="+mn-ea"/>
                <a:cs typeface="+mn-cs"/>
              </a:defRPr>
            </a:lvl1pPr>
          </a:lstStyle>
          <a:p>
            <a:pPr>
              <a:defRPr/>
            </a:pPr>
            <a:fld id="{8E54A1B8-F47F-4D64-8340-9B75E51F6DC3}" type="slidenum">
              <a:rPr/>
              <a:pPr>
                <a:defRPr/>
              </a:pPr>
              <a:t>‹N°›</a:t>
            </a:fld>
            <a:endParaRPr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4"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grpSp>
        <p:nvGrpSpPr>
          <p:cNvPr id="25"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4"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F575DD96-0E7E-4B6C-AD2A-C330996A2E06}" type="slidenum">
              <a:rPr>
                <a:solidFill>
                  <a:srgbClr val="FFFFFF">
                    <a:lumMod val="50000"/>
                  </a:srgbClr>
                </a:solidFill>
              </a:rPr>
              <a:pPr fontAlgn="auto">
                <a:spcBef>
                  <a:spcPts val="0"/>
                </a:spcBef>
                <a:spcAft>
                  <a:spcPts val="0"/>
                </a:spcAft>
                <a:defRPr/>
              </a:pPr>
              <a:t>‹N°›</a:t>
            </a:fld>
            <a:endParaRPr dirty="0">
              <a:solidFill>
                <a:srgbClr val="FFFFFF">
                  <a:lumMod val="50000"/>
                </a:srgbClr>
              </a:solidFill>
            </a:endParaRPr>
          </a:p>
        </p:txBody>
      </p:sp>
      <p:grpSp>
        <p:nvGrpSpPr>
          <p:cNvPr id="5" name="Group 18"/>
          <p:cNvGrpSpPr>
            <a:grpSpLocks noChangeAspect="1"/>
          </p:cNvGrpSpPr>
          <p:nvPr userDrawn="1"/>
        </p:nvGrpSpPr>
        <p:grpSpPr bwMode="auto">
          <a:xfrm>
            <a:off x="76200" y="6351588"/>
            <a:ext cx="522288" cy="468312"/>
            <a:chOff x="1352" y="681"/>
            <a:chExt cx="3519" cy="3153"/>
          </a:xfrm>
        </p:grpSpPr>
        <p:sp>
          <p:nvSpPr>
            <p:cNvPr id="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2" name="Titre 1"/>
          <p:cNvSpPr>
            <a:spLocks noGrp="1"/>
          </p:cNvSpPr>
          <p:nvPr>
            <p:ph type="title"/>
          </p:nvPr>
        </p:nvSpPr>
        <p:spPr>
          <a:xfrm>
            <a:off x="1219200" y="228600"/>
            <a:ext cx="7543800" cy="409575"/>
          </a:xfrm>
          <a:prstGeom prst="rect">
            <a:avLst/>
          </a:prstGeom>
        </p:spPr>
        <p:txBody>
          <a:bodyPr lIns="80696" tIns="40348" rIns="80696" bIns="40348"/>
          <a:lstStyle/>
          <a:p>
            <a:r>
              <a:rPr lang="fr-FR" dirty="0" smtClean="0"/>
              <a:t>Cliquez pour modifier le style du titre</a:t>
            </a:r>
            <a:endParaRPr lang="fr-FR" dirty="0"/>
          </a:p>
        </p:txBody>
      </p:sp>
      <p:sp>
        <p:nvSpPr>
          <p:cNvPr id="3" name="Espace réservé du graphique 2"/>
          <p:cNvSpPr>
            <a:spLocks noGrp="1"/>
          </p:cNvSpPr>
          <p:nvPr>
            <p:ph type="chart" idx="1"/>
          </p:nvPr>
        </p:nvSpPr>
        <p:spPr>
          <a:xfrm>
            <a:off x="228600" y="990601"/>
            <a:ext cx="8534400" cy="5334000"/>
          </a:xfrm>
          <a:prstGeom prst="rect">
            <a:avLst/>
          </a:prstGeom>
        </p:spPr>
        <p:txBody>
          <a:bodyPr lIns="80696" tIns="40348" rIns="80696" bIns="40348"/>
          <a:lstStyle/>
          <a:p>
            <a:pPr lvl="0"/>
            <a:endParaRPr lang="fr-FR" noProof="0" smtClean="0"/>
          </a:p>
        </p:txBody>
      </p:sp>
      <p:sp>
        <p:nvSpPr>
          <p:cNvPr id="22" name="Foliennummernplatzhalter 5"/>
          <p:cNvSpPr>
            <a:spLocks noGrp="1"/>
          </p:cNvSpPr>
          <p:nvPr>
            <p:ph type="sldNum" sz="quarter" idx="10"/>
          </p:nvPr>
        </p:nvSpPr>
        <p:spPr>
          <a:xfrm>
            <a:off x="8775700" y="6615113"/>
            <a:ext cx="204788"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rgbClr val="FFFFFF">
                    <a:lumMod val="50000"/>
                  </a:srgbClr>
                </a:solidFill>
                <a:latin typeface="+mn-lt"/>
                <a:ea typeface="+mn-ea"/>
                <a:cs typeface="+mn-cs"/>
              </a:defRPr>
            </a:lvl1pPr>
          </a:lstStyle>
          <a:p>
            <a:pPr>
              <a:defRPr/>
            </a:pPr>
            <a:fld id="{DA22E96A-2308-402A-A967-A4DBE4A0AD21}" type="slidenum">
              <a:rPr/>
              <a:pPr>
                <a:defRPr/>
              </a:pPr>
              <a:t>‹N°›</a:t>
            </a:fld>
            <a:endParaRPr dirty="0"/>
          </a:p>
        </p:txBody>
      </p:sp>
      <p:sp>
        <p:nvSpPr>
          <p:cNvPr id="23" name="Fußzeilenplatzhalter 4"/>
          <p:cNvSpPr>
            <a:spLocks noGrp="1"/>
          </p:cNvSpPr>
          <p:nvPr>
            <p:ph type="ftr" sz="quarter" idx="11"/>
          </p:nvPr>
        </p:nvSpPr>
        <p:spPr>
          <a:xfrm>
            <a:off x="2592388" y="6597650"/>
            <a:ext cx="3634008" cy="153888"/>
          </a:xfrm>
          <a:prstGeom prst="rect">
            <a:avLst/>
          </a:prstGeom>
        </p:spPr>
        <p:txBody>
          <a:bodyPr wrap="none" lIns="0" tIns="0" rIns="0" bIns="0">
            <a:spAutoFit/>
          </a:bodyPr>
          <a:lstStyle>
            <a:lvl1pPr fontAlgn="auto">
              <a:spcBef>
                <a:spcPts val="0"/>
              </a:spcBef>
              <a:spcAft>
                <a:spcPts val="0"/>
              </a:spcAft>
              <a:defRPr sz="1000" baseline="0">
                <a:solidFill>
                  <a:srgbClr val="FFFFFF">
                    <a:lumMod val="50000"/>
                  </a:srgbClr>
                </a:solidFill>
                <a:latin typeface="+mn-lt"/>
                <a:cs typeface="+mn-cs"/>
              </a:defRPr>
            </a:lvl1p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320"/>
            <a:ext cx="8229600" cy="5852160"/>
          </a:xfrm>
          <a:prstGeom prst="rect">
            <a:avLst/>
          </a:prstGeom>
        </p:spPr>
        <p:txBody>
          <a:bodyPr lIns="81711" tIns="40855" rIns="81711" bIns="40855"/>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numéro de diapositive 2"/>
          <p:cNvSpPr>
            <a:spLocks noGrp="1"/>
          </p:cNvSpPr>
          <p:nvPr>
            <p:ph type="sldNum" sz="quarter" idx="10"/>
          </p:nvPr>
        </p:nvSpPr>
        <p:spPr>
          <a:xfrm>
            <a:off x="8551863" y="6523038"/>
            <a:ext cx="484187" cy="271462"/>
          </a:xfrm>
          <a:prstGeom prst="rect">
            <a:avLst/>
          </a:prstGeom>
        </p:spPr>
        <p:txBody>
          <a:bodyPr lIns="81711" tIns="40855" rIns="81711" bIns="40855"/>
          <a:lstStyle>
            <a:lvl1pPr fontAlgn="auto">
              <a:spcBef>
                <a:spcPts val="0"/>
              </a:spcBef>
              <a:spcAft>
                <a:spcPts val="0"/>
              </a:spcAft>
              <a:defRPr>
                <a:solidFill>
                  <a:srgbClr val="1F497D"/>
                </a:solidFill>
                <a:latin typeface="+mn-lt"/>
                <a:cs typeface="+mn-cs"/>
              </a:defRPr>
            </a:lvl1pPr>
          </a:lstStyle>
          <a:p>
            <a:pPr>
              <a:defRPr/>
            </a:pPr>
            <a:fld id="{BD6106AD-8B47-4418-A75F-229B499B9635}" type="slidenum">
              <a:rPr lang="en-US"/>
              <a:pPr>
                <a:defRPr/>
              </a:pPr>
              <a:t>‹N°›</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
        <p:nvSpPr>
          <p:cNvPr id="4" name="Foliennummernplatzhalter 5"/>
          <p:cNvSpPr>
            <a:spLocks noGrp="1"/>
          </p:cNvSpPr>
          <p:nvPr>
            <p:ph type="sldNum" sz="quarter" idx="10"/>
          </p:nvPr>
        </p:nvSpPr>
        <p:spPr/>
        <p:txBody>
          <a:bodyPr/>
          <a:lstStyle>
            <a:lvl1pPr>
              <a:defRPr/>
            </a:lvl1pPr>
          </a:lstStyle>
          <a:p>
            <a:pPr>
              <a:defRPr/>
            </a:pPr>
            <a:fld id="{66124731-C60F-414D-9553-2A50E5219DB0}" type="slidenum">
              <a:rPr/>
              <a:pPr>
                <a:defRPr/>
              </a:pPr>
              <a:t>‹N°›</a:t>
            </a:fld>
            <a:endParaRPr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Foliennummernplatzhalter 5"/>
          <p:cNvSpPr>
            <a:spLocks noGrp="1"/>
          </p:cNvSpPr>
          <p:nvPr>
            <p:ph type="sldNum" sz="quarter" idx="10"/>
          </p:nvPr>
        </p:nvSpPr>
        <p:spPr/>
        <p:txBody>
          <a:bodyPr/>
          <a:lstStyle>
            <a:lvl1pPr>
              <a:defRPr/>
            </a:lvl1pPr>
          </a:lstStyle>
          <a:p>
            <a:pPr>
              <a:defRPr/>
            </a:pPr>
            <a:fld id="{936CA19C-5F3A-4FEB-B7F6-A1ED5D0B5605}" type="slidenum">
              <a:rPr/>
              <a:pPr>
                <a:defRPr/>
              </a:pPr>
              <a:t>‹N°›</a:t>
            </a:fld>
            <a:endParaRPr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liennummernplatzhalter 5"/>
          <p:cNvSpPr>
            <a:spLocks noGrp="1"/>
          </p:cNvSpPr>
          <p:nvPr>
            <p:ph type="sldNum" sz="quarter" idx="10"/>
          </p:nvPr>
        </p:nvSpPr>
        <p:spPr/>
        <p:txBody>
          <a:bodyPr/>
          <a:lstStyle>
            <a:lvl1pPr>
              <a:defRPr/>
            </a:lvl1pPr>
          </a:lstStyle>
          <a:p>
            <a:pPr>
              <a:defRPr/>
            </a:pPr>
            <a:fld id="{A930E950-90A1-4E07-B0EB-C1201D43EA61}" type="slidenum">
              <a:rPr/>
              <a:pPr>
                <a:defRPr/>
              </a:pPr>
              <a:t>‹N°›</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Results and Topics">
    <p:spTree>
      <p:nvGrpSpPr>
        <p:cNvPr id="1" name=""/>
        <p:cNvGrpSpPr/>
        <p:nvPr/>
      </p:nvGrpSpPr>
      <p:grpSpPr>
        <a:xfrm>
          <a:off x="0" y="0"/>
          <a:ext cx="0" cy="0"/>
          <a:chOff x="0" y="0"/>
          <a:chExt cx="0" cy="0"/>
        </a:xfrm>
      </p:grpSpPr>
      <p:sp>
        <p:nvSpPr>
          <p:cNvPr id="4" name="Foliennummernplatzhalter 5"/>
          <p:cNvSpPr txBox="1">
            <a:spLocks/>
          </p:cNvSpPr>
          <p:nvPr/>
        </p:nvSpPr>
        <p:spPr>
          <a:xfrm>
            <a:off x="8785225" y="6615113"/>
            <a:ext cx="195263" cy="136525"/>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FA3AD8D4-148F-446D-9AA4-915F563FB1A1}" type="slidenum">
              <a:rPr/>
              <a:pPr fontAlgn="auto">
                <a:spcBef>
                  <a:spcPts val="0"/>
                </a:spcBef>
                <a:spcAft>
                  <a:spcPts val="0"/>
                </a:spcAft>
                <a:defRPr/>
              </a:pPr>
              <a:t>‹N°›</a:t>
            </a:fld>
            <a:endParaRPr dirty="0"/>
          </a:p>
        </p:txBody>
      </p:sp>
      <p:grpSp>
        <p:nvGrpSpPr>
          <p:cNvPr id="5" name="Group 18"/>
          <p:cNvGrpSpPr>
            <a:grpSpLocks noChangeAspect="1"/>
          </p:cNvGrpSpPr>
          <p:nvPr/>
        </p:nvGrpSpPr>
        <p:grpSpPr bwMode="auto">
          <a:xfrm>
            <a:off x="76200" y="6351588"/>
            <a:ext cx="522288" cy="468312"/>
            <a:chOff x="1352" y="681"/>
            <a:chExt cx="3519" cy="3153"/>
          </a:xfrm>
        </p:grpSpPr>
        <p:sp>
          <p:nvSpPr>
            <p:cNvPr id="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2"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fontAlgn="auto">
              <a:spcBef>
                <a:spcPts val="0"/>
              </a:spcBef>
              <a:spcAft>
                <a:spcPts val="0"/>
              </a:spcAft>
              <a:defRPr/>
            </a:pPr>
            <a:endParaRPr lang="en-US">
              <a:latin typeface="+mn-lt"/>
              <a:cs typeface="+mn-cs"/>
            </a:endParaRPr>
          </a:p>
        </p:txBody>
      </p:sp>
      <p:sp>
        <p:nvSpPr>
          <p:cNvPr id="23"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fontAlgn="auto">
              <a:spcBef>
                <a:spcPts val="0"/>
              </a:spcBef>
              <a:spcAft>
                <a:spcPts val="0"/>
              </a:spcAft>
              <a:defRPr/>
            </a:pPr>
            <a:endParaRPr lang="en-US">
              <a:latin typeface="+mn-lt"/>
              <a:cs typeface="+mn-cs"/>
            </a:endParaRPr>
          </a:p>
        </p:txBody>
      </p:sp>
      <p:sp>
        <p:nvSpPr>
          <p:cNvPr id="24"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5"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fontAlgn="auto">
              <a:spcBef>
                <a:spcPts val="0"/>
              </a:spcBef>
              <a:spcAft>
                <a:spcPts val="0"/>
              </a:spcAft>
              <a:defRPr/>
            </a:pPr>
            <a:endParaRPr lang="en-US">
              <a:latin typeface="+mn-lt"/>
              <a:cs typeface="+mn-cs"/>
            </a:endParaRPr>
          </a:p>
        </p:txBody>
      </p:sp>
      <p:sp>
        <p:nvSpPr>
          <p:cNvPr id="26"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2" name="Titel 1"/>
          <p:cNvSpPr>
            <a:spLocks noGrp="1"/>
          </p:cNvSpPr>
          <p:nvPr>
            <p:ph type="title"/>
          </p:nvPr>
        </p:nvSpPr>
        <p:spPr>
          <a:xfrm>
            <a:off x="838800" y="91100"/>
            <a:ext cx="8162325" cy="609398"/>
          </a:xfrm>
          <a:prstGeom prst="rect">
            <a:avLst/>
          </a:prstGeom>
        </p:spPr>
        <p:txBody>
          <a:bodyPr wrap="square" lIns="0" tIns="0" rIns="0" bIns="0" anchor="ctr" anchorCtr="0">
            <a:spAutoFit/>
          </a:bodyPr>
          <a:lstStyle>
            <a:lvl1pPr algn="l">
              <a:lnSpc>
                <a:spcPct val="90000"/>
              </a:lnSpc>
              <a:defRPr sz="2200" b="1">
                <a:solidFill>
                  <a:srgbClr val="AF75A7"/>
                </a:solidFill>
                <a:latin typeface="Arial" pitchFamily="34" charset="0"/>
                <a:cs typeface="Arial" pitchFamily="34" charset="0"/>
              </a:defRPr>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7"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258578B0-A861-4685-A6FB-444083850AA6}" type="slidenum">
              <a:rPr/>
              <a:pPr>
                <a:defRPr/>
              </a:pPr>
              <a:t>‹N°›</a:t>
            </a:fld>
            <a:endParaRPr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Foliennummernplatzhalter 5"/>
          <p:cNvSpPr>
            <a:spLocks noGrp="1"/>
          </p:cNvSpPr>
          <p:nvPr>
            <p:ph type="sldNum" sz="quarter" idx="10"/>
          </p:nvPr>
        </p:nvSpPr>
        <p:spPr/>
        <p:txBody>
          <a:bodyPr/>
          <a:lstStyle>
            <a:lvl1pPr>
              <a:defRPr/>
            </a:lvl1pPr>
          </a:lstStyle>
          <a:p>
            <a:pPr>
              <a:defRPr/>
            </a:pPr>
            <a:fld id="{42BDB54D-4BCC-4100-829B-3A5121EA6472}" type="slidenum">
              <a:rPr/>
              <a:pPr>
                <a:defRPr/>
              </a:pPr>
              <a:t>‹N°›</a:t>
            </a:fld>
            <a:endParaRPr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Foliennummernplatzhalter 5"/>
          <p:cNvSpPr>
            <a:spLocks noGrp="1"/>
          </p:cNvSpPr>
          <p:nvPr>
            <p:ph type="sldNum" sz="quarter" idx="10"/>
          </p:nvPr>
        </p:nvSpPr>
        <p:spPr/>
        <p:txBody>
          <a:bodyPr/>
          <a:lstStyle>
            <a:lvl1pPr>
              <a:defRPr/>
            </a:lvl1pPr>
          </a:lstStyle>
          <a:p>
            <a:pPr>
              <a:defRPr/>
            </a:pPr>
            <a:fld id="{51022536-9CBC-49CE-992F-180FFD8C0FCA}" type="slidenum">
              <a:rPr/>
              <a:pPr>
                <a:defRPr/>
              </a:pPr>
              <a:t>‹N°›</a:t>
            </a:fld>
            <a:endParaRPr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Foliennummernplatzhalter 5"/>
          <p:cNvSpPr>
            <a:spLocks noGrp="1"/>
          </p:cNvSpPr>
          <p:nvPr>
            <p:ph type="sldNum" sz="quarter" idx="10"/>
          </p:nvPr>
        </p:nvSpPr>
        <p:spPr/>
        <p:txBody>
          <a:bodyPr/>
          <a:lstStyle>
            <a:lvl1pPr>
              <a:defRPr/>
            </a:lvl1pPr>
          </a:lstStyle>
          <a:p>
            <a:pPr>
              <a:defRPr/>
            </a:pPr>
            <a:fld id="{8E93ED20-00E3-445B-B1AE-D0DA37B66416}" type="slidenum">
              <a:rPr/>
              <a:pPr>
                <a:defRPr/>
              </a:pPr>
              <a:t>‹N°›</a:t>
            </a:fld>
            <a:endParaRPr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a:defRPr/>
            </a:lvl1pPr>
          </a:lstStyle>
          <a:p>
            <a:pPr>
              <a:defRPr/>
            </a:pPr>
            <a:fld id="{EF3E6D20-4914-4344-ABC6-831B1077F453}" type="slidenum">
              <a:rPr/>
              <a:pPr>
                <a:defRPr/>
              </a:pPr>
              <a:t>‹N°›</a:t>
            </a:fld>
            <a:endParaRPr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C9D8DFBE-7C4F-456F-89F2-1FCAEB34E43C}" type="slidenum">
              <a:rPr/>
              <a:pPr>
                <a:defRPr/>
              </a:pPr>
              <a:t>‹N°›</a:t>
            </a:fld>
            <a:endParaRPr dirty="0"/>
          </a:p>
        </p:txBody>
      </p:sp>
      <p:sp>
        <p:nvSpPr>
          <p:cNvPr id="6" name="Rectangle 5"/>
          <p:cNvSpPr/>
          <p:nvPr userDrawn="1"/>
        </p:nvSpPr>
        <p:spPr>
          <a:xfrm>
            <a:off x="2924828" y="6400180"/>
            <a:ext cx="4572000" cy="246221"/>
          </a:xfrm>
          <a:prstGeom prst="rect">
            <a:avLst/>
          </a:prstGeom>
        </p:spPr>
        <p:txBody>
          <a:bodyPr>
            <a:spAutoFit/>
          </a:bodyPr>
          <a:lstStyle/>
          <a:p>
            <a:pPr>
              <a:defRPr/>
            </a:pPr>
            <a:r>
              <a:rPr lang="fr-FR" sz="1000" dirty="0" smtClean="0">
                <a:solidFill>
                  <a:srgbClr val="FFFFFF">
                    <a:lumMod val="50000"/>
                  </a:srgbClr>
                </a:solidFill>
                <a:latin typeface="Calibri"/>
              </a:rPr>
              <a:t>Ipsos pour l'</a:t>
            </a:r>
            <a:r>
              <a:rPr lang="fr-FR" sz="1000" dirty="0" err="1" smtClean="0">
                <a:solidFill>
                  <a:srgbClr val="FFFFFF">
                    <a:lumMod val="50000"/>
                  </a:srgbClr>
                </a:solidFill>
                <a:latin typeface="Calibri"/>
              </a:rPr>
              <a:t>Andra</a:t>
            </a:r>
            <a:r>
              <a:rPr lang="fr-FR" sz="1000" dirty="0" smtClean="0">
                <a:solidFill>
                  <a:srgbClr val="FFFFFF">
                    <a:lumMod val="50000"/>
                  </a:srgbClr>
                </a:solidFill>
                <a:latin typeface="Calibri"/>
              </a:rPr>
              <a:t> - Enquêtes locales - Rapport CMHM - Octobre 2012</a:t>
            </a:r>
            <a:endParaRPr lang="fr-FR" sz="1000" dirty="0">
              <a:solidFill>
                <a:srgbClr val="FFFFFF">
                  <a:lumMod val="50000"/>
                </a:srgbClr>
              </a:solidFill>
              <a:latin typeface="Calibri"/>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liennummernplatzhalter 5"/>
          <p:cNvSpPr>
            <a:spLocks noGrp="1"/>
          </p:cNvSpPr>
          <p:nvPr>
            <p:ph type="sldNum" sz="quarter" idx="10"/>
          </p:nvPr>
        </p:nvSpPr>
        <p:spPr/>
        <p:txBody>
          <a:bodyPr/>
          <a:lstStyle>
            <a:lvl1pPr>
              <a:defRPr/>
            </a:lvl1pPr>
          </a:lstStyle>
          <a:p>
            <a:pPr>
              <a:defRPr/>
            </a:pPr>
            <a:fld id="{9FE458B0-27A0-4D26-BCE6-62ECDD189A03}" type="slidenum">
              <a:rPr/>
              <a:pPr>
                <a:defRPr/>
              </a:pPr>
              <a:t>‹N°›</a:t>
            </a:fld>
            <a:endParaRPr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Foliennummernplatzhalter 5"/>
          <p:cNvSpPr>
            <a:spLocks noGrp="1"/>
          </p:cNvSpPr>
          <p:nvPr>
            <p:ph type="sldNum" sz="quarter" idx="10"/>
          </p:nvPr>
        </p:nvSpPr>
        <p:spPr/>
        <p:txBody>
          <a:bodyPr/>
          <a:lstStyle>
            <a:lvl1pPr>
              <a:defRPr/>
            </a:lvl1pPr>
          </a:lstStyle>
          <a:p>
            <a:pPr>
              <a:defRPr/>
            </a:pPr>
            <a:fld id="{D71886C7-1ABE-4336-90EA-35DA866C9D0B}" type="slidenum">
              <a:rPr/>
              <a:pPr>
                <a:defRPr/>
              </a:pPr>
              <a:t>‹N°›</a:t>
            </a:fld>
            <a:endParaRPr dirty="0"/>
          </a:p>
        </p:txBody>
      </p:sp>
      <p:sp>
        <p:nvSpPr>
          <p:cNvPr id="6" name="Fußzeilenplatzhalter 4"/>
          <p:cNvSpPr>
            <a:spLocks noGrp="1"/>
          </p:cNvSpPr>
          <p:nvPr>
            <p:ph type="ftr" sz="quarter" idx="11"/>
          </p:nvPr>
        </p:nvSpPr>
        <p:spPr>
          <a:xfrm>
            <a:off x="2504706" y="6509967"/>
            <a:ext cx="5061015" cy="187715"/>
          </a:xfrm>
          <a:prstGeom prst="rect">
            <a:avLst/>
          </a:prstGeom>
        </p:spPr>
        <p:txBody>
          <a:bodyPr/>
          <a:lstStyle>
            <a:lvl1pPr>
              <a:defRPr sz="1000">
                <a:solidFill>
                  <a:schemeClr val="bg1">
                    <a:lumMod val="50000"/>
                  </a:schemeClr>
                </a:solidFill>
              </a:defRPr>
            </a:lvl1p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Foliennummernplatzhalter 5"/>
          <p:cNvSpPr>
            <a:spLocks noGrp="1"/>
          </p:cNvSpPr>
          <p:nvPr>
            <p:ph type="sldNum" sz="quarter" idx="10"/>
          </p:nvPr>
        </p:nvSpPr>
        <p:spPr/>
        <p:txBody>
          <a:bodyPr/>
          <a:lstStyle>
            <a:lvl1pPr>
              <a:defRPr/>
            </a:lvl1pPr>
          </a:lstStyle>
          <a:p>
            <a:pPr>
              <a:defRPr/>
            </a:pPr>
            <a:fld id="{90023264-CC7B-4E2B-ABE0-7A50C91A123F}" type="slidenum">
              <a:rPr/>
              <a:pPr>
                <a:defRPr/>
              </a:pPr>
              <a:t>‹N°›</a:t>
            </a:fld>
            <a:endParaRPr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sp>
        <p:nvSpPr>
          <p:cNvPr id="21"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2423A659-F902-4E30-A6A5-24C8F8A4AE5B}" type="slidenum">
              <a:rPr>
                <a:solidFill>
                  <a:srgbClr val="FFFFFF">
                    <a:lumMod val="50000"/>
                  </a:srgbClr>
                </a:solidFill>
              </a:rPr>
              <a:pPr fontAlgn="auto">
                <a:spcBef>
                  <a:spcPts val="0"/>
                </a:spcBef>
                <a:spcAft>
                  <a:spcPts val="0"/>
                </a:spcAft>
                <a:defRPr/>
              </a:pPr>
              <a:t>‹N°›</a:t>
            </a:fld>
            <a:endParaRPr dirty="0">
              <a:solidFill>
                <a:srgbClr val="FFFFFF">
                  <a:lumMod val="50000"/>
                </a:srgbClr>
              </a:solidFill>
            </a:endParaRPr>
          </a:p>
        </p:txBody>
      </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
        <p:nvSpPr>
          <p:cNvPr id="41" name="Foliennummernplatzhalter 5"/>
          <p:cNvSpPr>
            <a:spLocks noGrp="1"/>
          </p:cNvSpPr>
          <p:nvPr>
            <p:ph type="sldNum" sz="quarter" idx="10"/>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BB4570B1-0DA7-4334-BA69-2014B26D43EE}" type="slidenum">
              <a:rPr>
                <a:solidFill>
                  <a:srgbClr val="FFFFFF">
                    <a:lumMod val="50000"/>
                  </a:srgbClr>
                </a:solidFill>
              </a:rPr>
              <a:pPr>
                <a:defRPr/>
              </a:pPr>
              <a:t>‹N°›</a:t>
            </a:fld>
            <a:endParaRPr dirty="0">
              <a:solidFill>
                <a:srgbClr val="FFFFFF">
                  <a:lumMod val="50000"/>
                </a:srgbClr>
              </a:solidFill>
            </a:endParaRPr>
          </a:p>
        </p:txBody>
      </p:sp>
      <p:sp>
        <p:nvSpPr>
          <p:cNvPr id="42" name="Fußzeilenplatzhalter 4"/>
          <p:cNvSpPr>
            <a:spLocks noGrp="1"/>
          </p:cNvSpPr>
          <p:nvPr>
            <p:ph type="ftr" sz="quarter" idx="11"/>
          </p:nvPr>
        </p:nvSpPr>
        <p:spPr>
          <a:xfrm>
            <a:off x="2592388" y="6597650"/>
            <a:ext cx="3634008" cy="153888"/>
          </a:xfrm>
        </p:spPr>
        <p:txBody>
          <a:bodyPr/>
          <a:lstStyle>
            <a:lvl1pPr>
              <a:defRPr sz="1000" baseline="0">
                <a:solidFill>
                  <a:schemeClr val="bg1">
                    <a:lumMod val="50000"/>
                  </a:schemeClr>
                </a:solidFill>
              </a:defRPr>
            </a:lvl1pPr>
          </a:lstStyle>
          <a:p>
            <a:pPr>
              <a:defRPr/>
            </a:pPr>
            <a:r>
              <a:rPr lang="fr-FR" smtClean="0">
                <a:solidFill>
                  <a:srgbClr val="FFFFFF">
                    <a:lumMod val="50000"/>
                  </a:srgbClr>
                </a:solidFill>
                <a:latin typeface="+mn-lt"/>
              </a:rPr>
              <a:t>Ipsos pour l'Andra - Enquêtes locales - Rapport Synthétique CMHM - Novembre 2012</a:t>
            </a:r>
            <a:endParaRPr lang="fr-FR" dirty="0">
              <a:solidFill>
                <a:srgbClr val="FFFFFF">
                  <a:lumMod val="50000"/>
                </a:srgbClr>
              </a:solidFill>
              <a:latin typeface="+mn-lt"/>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4"/>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solidFill>
                <a:srgbClr val="1F497D"/>
              </a:solidFill>
              <a:latin typeface="Calibri"/>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grpSp>
        <p:nvGrpSpPr>
          <p:cNvPr id="2"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tx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tx1"/>
                </a:solidFill>
              </a:defRPr>
            </a:lvl1pPr>
            <a:lvl2pPr marL="539750" indent="-274638">
              <a:lnSpc>
                <a:spcPct val="90000"/>
              </a:lnSpc>
              <a:spcBef>
                <a:spcPts val="800"/>
              </a:spcBef>
              <a:buClr>
                <a:schemeClr val="tx1"/>
              </a:buClr>
              <a:buFont typeface="Wingdings" pitchFamily="2" charset="2"/>
              <a:buChar char="ð"/>
              <a:defRPr sz="1600">
                <a:solidFill>
                  <a:schemeClr val="tx1"/>
                </a:solidFill>
              </a:defRPr>
            </a:lvl2pPr>
            <a:lvl3pPr marL="804863" indent="-174625">
              <a:lnSpc>
                <a:spcPct val="90000"/>
              </a:lnSpc>
              <a:spcBef>
                <a:spcPts val="800"/>
              </a:spcBef>
              <a:buClr>
                <a:schemeClr val="tx1"/>
              </a:buClr>
              <a:buFont typeface="Calibri" pitchFamily="34" charset="0"/>
              <a:buChar char="─"/>
              <a:defRPr sz="1400">
                <a:solidFill>
                  <a:schemeClr val="tx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25" name="Foliennummernplatzhalter 5"/>
          <p:cNvSpPr>
            <a:spLocks noGrp="1"/>
          </p:cNvSpPr>
          <p:nvPr>
            <p:ph type="sldNum" sz="quarter" idx="10"/>
          </p:nvPr>
        </p:nvSpPr>
        <p:spPr>
          <a:xfrm>
            <a:off x="8980488" y="6565900"/>
            <a:ext cx="0" cy="185738"/>
          </a:xfrm>
        </p:spPr>
        <p:txBody>
          <a:bodyPr/>
          <a:lstStyle>
            <a:lvl1pPr algn="r">
              <a:defRPr sz="1200" b="1"/>
            </a:lvl1pPr>
          </a:lstStyle>
          <a:p>
            <a:pPr>
              <a:defRPr/>
            </a:pPr>
            <a:endParaRPr lang="de-DE">
              <a:solidFill>
                <a:srgbClr val="FFFFFF">
                  <a:lumMod val="5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grpSp>
        <p:nvGrpSpPr>
          <p:cNvPr id="4" name="Group 2"/>
          <p:cNvGrpSpPr>
            <a:grpSpLocks noChangeAspect="1"/>
          </p:cNvGrpSpPr>
          <p:nvPr userDrawn="1"/>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pic>
        <p:nvPicPr>
          <p:cNvPr id="20" name="Picture 2" descr="Ipsos Public Affairs"/>
          <p:cNvPicPr>
            <a:picLocks noChangeAspect="1" noChangeArrowheads="1"/>
          </p:cNvPicPr>
          <p:nvPr userDrawn="1"/>
        </p:nvPicPr>
        <p:blipFill>
          <a:blip r:embed="rId2" cstate="print"/>
          <a:srcRect/>
          <a:stretch>
            <a:fillRect/>
          </a:stretch>
        </p:blipFill>
        <p:spPr bwMode="auto">
          <a:xfrm>
            <a:off x="4284663" y="377825"/>
            <a:ext cx="4725987" cy="539750"/>
          </a:xfrm>
          <a:prstGeom prst="rect">
            <a:avLst/>
          </a:prstGeom>
          <a:noFill/>
          <a:ln w="9525">
            <a:noFill/>
            <a:miter lim="800000"/>
            <a:headEnd/>
            <a:tailEnd/>
          </a:ln>
        </p:spPr>
      </p:pic>
      <p:grpSp>
        <p:nvGrpSpPr>
          <p:cNvPr id="21" name="Group 18"/>
          <p:cNvGrpSpPr>
            <a:grpSpLocks noChangeAspect="1"/>
          </p:cNvGrpSpPr>
          <p:nvPr userDrawn="1"/>
        </p:nvGrpSpPr>
        <p:grpSpPr bwMode="auto">
          <a:xfrm>
            <a:off x="76200" y="6351588"/>
            <a:ext cx="522288" cy="468312"/>
            <a:chOff x="1352" y="681"/>
            <a:chExt cx="3519" cy="3153"/>
          </a:xfrm>
        </p:grpSpPr>
        <p:sp>
          <p:nvSpPr>
            <p:cNvPr id="22"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5"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6"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
        <p:nvSpPr>
          <p:cNvPr id="40" name="Fußzeilenplatzhalter 4"/>
          <p:cNvSpPr>
            <a:spLocks noGrp="1"/>
          </p:cNvSpPr>
          <p:nvPr>
            <p:ph type="ftr" sz="quarter" idx="10"/>
          </p:nvPr>
        </p:nvSpPr>
        <p:spPr>
          <a:xfrm>
            <a:off x="2592388" y="6597650"/>
            <a:ext cx="2968625" cy="153988"/>
          </a:xfrm>
          <a:prstGeom prst="rect">
            <a:avLst/>
          </a:prstGeom>
        </p:spPr>
        <p:txBody>
          <a:bodyPr wrap="none" lIns="0" tIns="0" rIns="0" bIns="0">
            <a:spAutoFit/>
          </a:bodyPr>
          <a:lstStyle>
            <a:lvl1pPr fontAlgn="auto">
              <a:spcBef>
                <a:spcPts val="0"/>
              </a:spcBef>
              <a:spcAft>
                <a:spcPts val="0"/>
              </a:spcAft>
              <a:defRPr sz="1000" baseline="0">
                <a:solidFill>
                  <a:schemeClr val="bg1">
                    <a:lumMod val="50000"/>
                  </a:schemeClr>
                </a:solidFill>
                <a:latin typeface="+mn-lt"/>
                <a:cs typeface="+mn-cs"/>
              </a:defRPr>
            </a:lvl1pPr>
          </a:lstStyle>
          <a:p>
            <a:pPr>
              <a:defRPr/>
            </a:pPr>
            <a:r>
              <a:rPr lang="fr-FR" smtClean="0"/>
              <a:t>Ipsos pour l'Andra - Enquêtes locales - Rapport Synthétique CMHM - Novembre 2012</a:t>
            </a:r>
            <a:endParaRPr lang="fr-FR" dirty="0"/>
          </a:p>
        </p:txBody>
      </p:sp>
      <p:sp>
        <p:nvSpPr>
          <p:cNvPr id="41" name="Foliennummernplatzhalter 5"/>
          <p:cNvSpPr>
            <a:spLocks noGrp="1"/>
          </p:cNvSpPr>
          <p:nvPr>
            <p:ph type="sldNum" sz="quarter" idx="11"/>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2CFF5992-DAF7-45A7-AF54-07D3D9D06DF3}" type="slidenum">
              <a:rPr/>
              <a:pPr>
                <a:defRPr/>
              </a:pPr>
              <a:t>‹N°›</a:t>
            </a:fld>
            <a:endParaRPr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accent4"/>
        </a:solidFill>
        <a:effectLst/>
      </p:bgPr>
    </p:bg>
    <p:spTree>
      <p:nvGrpSpPr>
        <p:cNvPr id="1" name=""/>
        <p:cNvGrpSpPr/>
        <p:nvPr/>
      </p:nvGrpSpPr>
      <p:grpSpPr>
        <a:xfrm>
          <a:off x="0" y="0"/>
          <a:ext cx="0" cy="0"/>
          <a:chOff x="0" y="0"/>
          <a:chExt cx="0" cy="0"/>
        </a:xfrm>
      </p:grpSpPr>
      <p:sp>
        <p:nvSpPr>
          <p:cNvPr id="4" name="Freeform 2"/>
          <p:cNvSpPr>
            <a:spLocks/>
          </p:cNvSpPr>
          <p:nvPr userDrawn="1"/>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5" name="Freeform 3"/>
          <p:cNvSpPr>
            <a:spLocks/>
          </p:cNvSpPr>
          <p:nvPr userDrawn="1"/>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6" name="Line 4"/>
          <p:cNvSpPr>
            <a:spLocks noChangeShapeType="1"/>
          </p:cNvSpPr>
          <p:nvPr userDrawn="1"/>
        </p:nvSpPr>
        <p:spPr bwMode="auto">
          <a:xfrm flipH="1">
            <a:off x="4718050" y="2803525"/>
            <a:ext cx="2717800" cy="249238"/>
          </a:xfrm>
          <a:prstGeom prst="line">
            <a:avLst/>
          </a:pr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solidFill>
                <a:srgbClr val="1F497D"/>
              </a:solidFill>
              <a:latin typeface="Calibri"/>
            </a:endParaRPr>
          </a:p>
        </p:txBody>
      </p:sp>
      <p:sp>
        <p:nvSpPr>
          <p:cNvPr id="7" name="Freeform 5"/>
          <p:cNvSpPr>
            <a:spLocks/>
          </p:cNvSpPr>
          <p:nvPr userDrawn="1"/>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29804"/>
              </a:srgbClr>
            </a:solidFill>
            <a:round/>
            <a:headEnd/>
            <a:tailEnd/>
          </a:ln>
          <a:effectLst/>
          <a:extLst/>
        </p:spPr>
        <p:txBody>
          <a:bodyPr/>
          <a:lstStyle/>
          <a:p>
            <a:pPr fontAlgn="auto">
              <a:spcBef>
                <a:spcPts val="0"/>
              </a:spcBef>
              <a:spcAft>
                <a:spcPts val="0"/>
              </a:spcAft>
              <a:defRPr/>
            </a:pPr>
            <a:endParaRPr lang="en-US">
              <a:solidFill>
                <a:srgbClr val="1F497D"/>
              </a:solidFill>
              <a:latin typeface="Calibri"/>
            </a:endParaRPr>
          </a:p>
        </p:txBody>
      </p:sp>
      <p:grpSp>
        <p:nvGrpSpPr>
          <p:cNvPr id="8" name="Group 18"/>
          <p:cNvGrpSpPr>
            <a:grpSpLocks noChangeAspect="1"/>
          </p:cNvGrpSpPr>
          <p:nvPr userDrawn="1"/>
        </p:nvGrpSpPr>
        <p:grpSpPr bwMode="auto">
          <a:xfrm>
            <a:off x="150813" y="150813"/>
            <a:ext cx="522287" cy="468312"/>
            <a:chOff x="1352" y="681"/>
            <a:chExt cx="3519" cy="3153"/>
          </a:xfrm>
        </p:grpSpPr>
        <p:sp>
          <p:nvSpPr>
            <p:cNvPr id="9"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0"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1"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2"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3"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4"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5"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6"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7"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8"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9"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20"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21"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22"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23"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grpSp>
      <p:sp>
        <p:nvSpPr>
          <p:cNvPr id="24"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1FE5CA4D-1E54-4A6F-9D5E-373C00E8223E}" type="slidenum">
              <a:rPr>
                <a:solidFill>
                  <a:srgbClr val="FFFFFF">
                    <a:lumMod val="50000"/>
                  </a:srgbClr>
                </a:solidFill>
              </a:rPr>
              <a:pPr fontAlgn="auto">
                <a:spcBef>
                  <a:spcPts val="0"/>
                </a:spcBef>
                <a:spcAft>
                  <a:spcPts val="0"/>
                </a:spcAft>
                <a:defRPr/>
              </a:pPr>
              <a:t>‹N°›</a:t>
            </a:fld>
            <a:endParaRPr dirty="0">
              <a:solidFill>
                <a:srgbClr val="FFFFFF">
                  <a:lumMod val="50000"/>
                </a:srgbClr>
              </a:solidFill>
            </a:endParaRPr>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dirty="0" smtClean="0"/>
          </a:p>
        </p:txBody>
      </p:sp>
      <p:sp>
        <p:nvSpPr>
          <p:cNvPr id="42" name="Foliennummernplatzhalter 5"/>
          <p:cNvSpPr>
            <a:spLocks noGrp="1"/>
          </p:cNvSpPr>
          <p:nvPr>
            <p:ph type="sldNum" sz="quarter" idx="10"/>
          </p:nvPr>
        </p:nvSpPr>
        <p:spPr>
          <a:xfrm>
            <a:off x="8715375" y="6569075"/>
            <a:ext cx="265113" cy="182563"/>
          </a:xfrm>
        </p:spPr>
        <p:txBody>
          <a:bodyPr/>
          <a:lstStyle>
            <a:lvl1pPr algn="r">
              <a:defRPr sz="1200" b="1"/>
            </a:lvl1pPr>
          </a:lstStyle>
          <a:p>
            <a:pPr>
              <a:defRPr/>
            </a:pPr>
            <a:fld id="{D46C6CD2-C9ED-4F2F-B92B-0EB3D8972308}" type="slidenum">
              <a:rPr lang="de-DE">
                <a:solidFill>
                  <a:srgbClr val="FFFFFF">
                    <a:lumMod val="50000"/>
                  </a:srgbClr>
                </a:solidFill>
              </a:rPr>
              <a:pPr>
                <a:defRPr/>
              </a:pPr>
              <a:t>‹N°›</a:t>
            </a:fld>
            <a:endParaRPr lang="de-DE" dirty="0">
              <a:solidFill>
                <a:srgbClr val="FFFFFF">
                  <a:lumMod val="50000"/>
                </a:srgb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grpSp>
        <p:nvGrpSpPr>
          <p:cNvPr id="4"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grpSp>
      <p:sp>
        <p:nvSpPr>
          <p:cNvPr id="2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accent4"/>
          </a:solidFill>
          <a:ln>
            <a:noFill/>
          </a:ln>
        </p:spPr>
        <p:txBody>
          <a:bodyPr/>
          <a:lstStyle/>
          <a:p>
            <a:pPr fontAlgn="auto">
              <a:spcBef>
                <a:spcPts val="0"/>
              </a:spcBef>
              <a:spcAft>
                <a:spcPts val="0"/>
              </a:spcAft>
              <a:defRPr/>
            </a:pPr>
            <a:endParaRPr lang="en-US">
              <a:solidFill>
                <a:srgbClr val="1F497D"/>
              </a:solidFill>
              <a:latin typeface="Calibri"/>
            </a:endParaRPr>
          </a:p>
        </p:txBody>
      </p:sp>
      <p:sp>
        <p:nvSpPr>
          <p:cNvPr id="2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accent4"/>
          </a:solidFill>
          <a:ln>
            <a:noFill/>
          </a:ln>
        </p:spPr>
        <p:txBody>
          <a:bodyPr/>
          <a:lstStyle/>
          <a:p>
            <a:pPr fontAlgn="auto">
              <a:spcBef>
                <a:spcPts val="0"/>
              </a:spcBef>
              <a:spcAft>
                <a:spcPts val="0"/>
              </a:spcAft>
              <a:defRPr/>
            </a:pPr>
            <a:endParaRPr lang="en-US">
              <a:solidFill>
                <a:srgbClr val="1F497D"/>
              </a:solidFill>
              <a:latin typeface="Calibri"/>
            </a:endParaRPr>
          </a:p>
        </p:txBody>
      </p:sp>
      <p:sp>
        <p:nvSpPr>
          <p:cNvPr id="2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A8CCDD">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Calibri"/>
            </a:endParaRPr>
          </a:p>
        </p:txBody>
      </p:sp>
      <p:sp>
        <p:nvSpPr>
          <p:cNvPr id="2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accent4"/>
          </a:solidFill>
          <a:ln>
            <a:noFill/>
          </a:ln>
        </p:spPr>
        <p:txBody>
          <a:bodyPr/>
          <a:lstStyle/>
          <a:p>
            <a:pPr fontAlgn="auto">
              <a:spcBef>
                <a:spcPts val="0"/>
              </a:spcBef>
              <a:spcAft>
                <a:spcPts val="0"/>
              </a:spcAft>
              <a:defRPr/>
            </a:pPr>
            <a:endParaRPr lang="en-US">
              <a:solidFill>
                <a:srgbClr val="1F497D"/>
              </a:solidFill>
              <a:latin typeface="Calibri"/>
            </a:endParaRPr>
          </a:p>
        </p:txBody>
      </p:sp>
      <p:sp>
        <p:nvSpPr>
          <p:cNvPr id="2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A8CCDD">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Calibri"/>
            </a:endParaRPr>
          </a:p>
        </p:txBody>
      </p:sp>
      <p:sp>
        <p:nvSpPr>
          <p:cNvPr id="25" name="Foliennummernplatzhalter 5"/>
          <p:cNvSpPr txBox="1">
            <a:spLocks/>
          </p:cNvSpPr>
          <p:nvPr userDrawn="1"/>
        </p:nvSpPr>
        <p:spPr>
          <a:xfrm>
            <a:off x="8772525" y="6611938"/>
            <a:ext cx="207963" cy="139700"/>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7BBF32F4-9987-4999-A0DD-FE883B76CA46}" type="slidenum">
              <a:rPr>
                <a:solidFill>
                  <a:srgbClr val="FFFFFF">
                    <a:lumMod val="50000"/>
                  </a:srgbClr>
                </a:solidFill>
              </a:rPr>
              <a:pPr fontAlgn="auto">
                <a:spcBef>
                  <a:spcPts val="0"/>
                </a:spcBef>
                <a:spcAft>
                  <a:spcPts val="0"/>
                </a:spcAft>
                <a:defRPr/>
              </a:pPr>
              <a:t>‹N°›</a:t>
            </a:fld>
            <a:endParaRPr dirty="0">
              <a:solidFill>
                <a:srgbClr val="FFFFFF">
                  <a:lumMod val="50000"/>
                </a:srgbClr>
              </a:solidFill>
            </a:endParaRPr>
          </a:p>
        </p:txBody>
      </p:sp>
      <p:sp>
        <p:nvSpPr>
          <p:cNvPr id="2"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p:txBody>
      </p:sp>
      <p:sp>
        <p:nvSpPr>
          <p:cNvPr id="43" name="Foliennummernplatzhalter 5"/>
          <p:cNvSpPr>
            <a:spLocks noGrp="1"/>
          </p:cNvSpPr>
          <p:nvPr>
            <p:ph type="sldNum" sz="quarter" idx="10"/>
          </p:nvPr>
        </p:nvSpPr>
        <p:spPr>
          <a:xfrm>
            <a:off x="8715375" y="6569075"/>
            <a:ext cx="265113" cy="182563"/>
          </a:xfrm>
        </p:spPr>
        <p:txBody>
          <a:bodyPr/>
          <a:lstStyle>
            <a:lvl1pPr algn="r">
              <a:defRPr sz="1200" b="1"/>
            </a:lvl1pPr>
          </a:lstStyle>
          <a:p>
            <a:pPr>
              <a:defRPr/>
            </a:pPr>
            <a:fld id="{98575EE4-C94F-451E-8F84-D156FAA68034}" type="slidenum">
              <a:rPr lang="de-DE">
                <a:solidFill>
                  <a:srgbClr val="FFFFFF">
                    <a:lumMod val="50000"/>
                  </a:srgbClr>
                </a:solidFill>
              </a:rPr>
              <a:pPr>
                <a:defRPr/>
              </a:pPr>
              <a:t>‹N°›</a:t>
            </a:fld>
            <a:endParaRPr lang="de-DE" dirty="0">
              <a:solidFill>
                <a:srgbClr val="FFFFFF">
                  <a:lumMod val="50000"/>
                </a:srgbClr>
              </a:solidFill>
            </a:endParaRPr>
          </a:p>
        </p:txBody>
      </p:sp>
      <p:sp>
        <p:nvSpPr>
          <p:cNvPr id="44" name="Fußzeilenplatzhalter 4"/>
          <p:cNvSpPr>
            <a:spLocks noGrp="1"/>
          </p:cNvSpPr>
          <p:nvPr>
            <p:ph type="ftr" sz="quarter" idx="11"/>
          </p:nvPr>
        </p:nvSpPr>
        <p:spPr>
          <a:xfrm>
            <a:off x="2592388" y="6597650"/>
            <a:ext cx="3634008" cy="153888"/>
          </a:xfrm>
        </p:spPr>
        <p:txBody>
          <a:bodyPr/>
          <a:lstStyle>
            <a:lvl1pPr>
              <a:defRPr sz="1000" baseline="0">
                <a:solidFill>
                  <a:schemeClr val="bg1">
                    <a:lumMod val="50000"/>
                  </a:schemeClr>
                </a:solidFill>
              </a:defRPr>
            </a:lvl1pPr>
          </a:lstStyle>
          <a:p>
            <a:pPr>
              <a:defRPr/>
            </a:pPr>
            <a:r>
              <a:rPr lang="fr-FR" smtClean="0">
                <a:solidFill>
                  <a:srgbClr val="FFFFFF">
                    <a:lumMod val="50000"/>
                  </a:srgbClr>
                </a:solidFill>
                <a:latin typeface="+mn-lt"/>
              </a:rPr>
              <a:t>Ipsos pour l'Andra - Enquêtes locales - Rapport Synthétique CMHM - Novembre 2012</a:t>
            </a:r>
            <a:endParaRPr lang="fr-FR" dirty="0">
              <a:solidFill>
                <a:srgbClr val="FFFFFF">
                  <a:lumMod val="50000"/>
                </a:srgbClr>
              </a:solidFill>
              <a:latin typeface="+mn-lt"/>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accent4"/>
        </a:solidFill>
        <a:effectLst/>
      </p:bgPr>
    </p:bg>
    <p:spTree>
      <p:nvGrpSpPr>
        <p:cNvPr id="1" name=""/>
        <p:cNvGrpSpPr/>
        <p:nvPr/>
      </p:nvGrpSpPr>
      <p:grpSpPr>
        <a:xfrm>
          <a:off x="0" y="0"/>
          <a:ext cx="0" cy="0"/>
          <a:chOff x="0" y="0"/>
          <a:chExt cx="0" cy="0"/>
        </a:xfrm>
      </p:grpSpPr>
      <p:grpSp>
        <p:nvGrpSpPr>
          <p:cNvPr id="2" name="Group 18"/>
          <p:cNvGrpSpPr>
            <a:grpSpLocks noChangeAspect="1"/>
          </p:cNvGrpSpPr>
          <p:nvPr userDrawn="1"/>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Calibri"/>
              </a:endParaRPr>
            </a:p>
          </p:txBody>
        </p:sp>
      </p:grpSp>
      <p:sp>
        <p:nvSpPr>
          <p:cNvPr id="20"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21"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Page">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381000" y="381000"/>
            <a:ext cx="1079500" cy="968375"/>
            <a:chOff x="1352" y="681"/>
            <a:chExt cx="3519" cy="3153"/>
          </a:xfrm>
        </p:grpSpPr>
        <p:sp>
          <p:nvSpPr>
            <p:cNvPr id="5"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6"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7"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8"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9"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0"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1"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grpSp>
        <p:nvGrpSpPr>
          <p:cNvPr id="3" name="Group 2"/>
          <p:cNvGrpSpPr>
            <a:grpSpLocks noChangeAspect="1"/>
          </p:cNvGrpSpPr>
          <p:nvPr/>
        </p:nvGrpSpPr>
        <p:grpSpPr bwMode="auto">
          <a:xfrm>
            <a:off x="381000" y="381000"/>
            <a:ext cx="1079500" cy="968375"/>
            <a:chOff x="1352" y="681"/>
            <a:chExt cx="3519" cy="3153"/>
          </a:xfrm>
        </p:grpSpPr>
        <p:sp>
          <p:nvSpPr>
            <p:cNvPr id="21" name="Freeform 3"/>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2" name="Freeform 4"/>
            <p:cNvSpPr>
              <a:spLocks noChangeAspect="1"/>
            </p:cNvSpPr>
            <p:nvPr/>
          </p:nvSpPr>
          <p:spPr bwMode="auto">
            <a:xfrm>
              <a:off x="2708" y="1844"/>
              <a:ext cx="78" cy="52"/>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5"/>
            <p:cNvSpPr>
              <a:spLocks noChangeAspect="1"/>
            </p:cNvSpPr>
            <p:nvPr/>
          </p:nvSpPr>
          <p:spPr bwMode="auto">
            <a:xfrm>
              <a:off x="2868" y="1973"/>
              <a:ext cx="67" cy="52"/>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4" name="Freeform 6"/>
            <p:cNvSpPr>
              <a:spLocks noChangeAspect="1"/>
            </p:cNvSpPr>
            <p:nvPr/>
          </p:nvSpPr>
          <p:spPr bwMode="auto">
            <a:xfrm>
              <a:off x="2620" y="1415"/>
              <a:ext cx="88" cy="72"/>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5" name="Freeform 7"/>
            <p:cNvSpPr>
              <a:spLocks noChangeAspect="1"/>
            </p:cNvSpPr>
            <p:nvPr/>
          </p:nvSpPr>
          <p:spPr bwMode="auto">
            <a:xfrm>
              <a:off x="2568" y="1565"/>
              <a:ext cx="72" cy="72"/>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6" name="Freeform 8"/>
            <p:cNvSpPr>
              <a:spLocks noChangeAspect="1"/>
            </p:cNvSpPr>
            <p:nvPr/>
          </p:nvSpPr>
          <p:spPr bwMode="auto">
            <a:xfrm>
              <a:off x="2547" y="1725"/>
              <a:ext cx="88" cy="62"/>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7" name="Freeform 9"/>
            <p:cNvSpPr>
              <a:spLocks noChangeAspect="1"/>
            </p:cNvSpPr>
            <p:nvPr/>
          </p:nvSpPr>
          <p:spPr bwMode="auto">
            <a:xfrm>
              <a:off x="2775" y="1177"/>
              <a:ext cx="83" cy="72"/>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0" name="Freeform 10"/>
            <p:cNvSpPr>
              <a:spLocks noChangeAspect="1"/>
            </p:cNvSpPr>
            <p:nvPr/>
          </p:nvSpPr>
          <p:spPr bwMode="auto">
            <a:xfrm>
              <a:off x="2956" y="1110"/>
              <a:ext cx="72" cy="88"/>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1" name="Freeform 11"/>
            <p:cNvSpPr>
              <a:spLocks noChangeAspect="1" noEditPoints="1"/>
            </p:cNvSpPr>
            <p:nvPr/>
          </p:nvSpPr>
          <p:spPr bwMode="auto">
            <a:xfrm>
              <a:off x="3148" y="929"/>
              <a:ext cx="668" cy="1680"/>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2" name="Freeform 12"/>
            <p:cNvSpPr>
              <a:spLocks noChangeAspect="1"/>
            </p:cNvSpPr>
            <p:nvPr/>
          </p:nvSpPr>
          <p:spPr bwMode="auto">
            <a:xfrm>
              <a:off x="1352" y="681"/>
              <a:ext cx="1827"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3" name="Freeform 13"/>
            <p:cNvSpPr>
              <a:spLocks noChangeAspect="1" noEditPoints="1"/>
            </p:cNvSpPr>
            <p:nvPr/>
          </p:nvSpPr>
          <p:spPr bwMode="auto">
            <a:xfrm>
              <a:off x="3236" y="2759"/>
              <a:ext cx="580" cy="569"/>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4" name="Freeform 14"/>
            <p:cNvSpPr>
              <a:spLocks noChangeAspect="1"/>
            </p:cNvSpPr>
            <p:nvPr/>
          </p:nvSpPr>
          <p:spPr bwMode="auto">
            <a:xfrm>
              <a:off x="3893" y="2759"/>
              <a:ext cx="409" cy="569"/>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5" name="Freeform 15"/>
            <p:cNvSpPr>
              <a:spLocks noChangeAspect="1"/>
            </p:cNvSpPr>
            <p:nvPr/>
          </p:nvSpPr>
          <p:spPr bwMode="auto">
            <a:xfrm>
              <a:off x="1771" y="2562"/>
              <a:ext cx="217" cy="744"/>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6" name="Freeform 16"/>
            <p:cNvSpPr>
              <a:spLocks noChangeAspect="1" noEditPoints="1"/>
            </p:cNvSpPr>
            <p:nvPr/>
          </p:nvSpPr>
          <p:spPr bwMode="auto">
            <a:xfrm>
              <a:off x="2097" y="2759"/>
              <a:ext cx="600" cy="786"/>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7" name="Freeform 17"/>
            <p:cNvSpPr>
              <a:spLocks noChangeAspect="1"/>
            </p:cNvSpPr>
            <p:nvPr/>
          </p:nvSpPr>
          <p:spPr bwMode="auto">
            <a:xfrm>
              <a:off x="2775" y="2759"/>
              <a:ext cx="393" cy="569"/>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28" name="Titel 1"/>
          <p:cNvSpPr>
            <a:spLocks noGrp="1"/>
          </p:cNvSpPr>
          <p:nvPr>
            <p:ph type="ctrTitle"/>
          </p:nvPr>
        </p:nvSpPr>
        <p:spPr>
          <a:xfrm>
            <a:off x="824400" y="1598293"/>
            <a:ext cx="8176725" cy="997196"/>
          </a:xfrm>
          <a:prstGeom prst="rect">
            <a:avLst/>
          </a:prstGeom>
        </p:spPr>
        <p:txBody>
          <a:bodyPr wrap="square" lIns="0" tIns="0" rIns="0" bIns="0" anchor="b" anchorCtr="0">
            <a:spAutoFit/>
          </a:bodyPr>
          <a:lstStyle>
            <a:lvl1pPr algn="l">
              <a:lnSpc>
                <a:spcPct val="90000"/>
              </a:lnSpc>
              <a:defRPr sz="3600" b="1"/>
            </a:lvl1pPr>
          </a:lstStyle>
          <a:p>
            <a:r>
              <a:rPr lang="fr-FR" noProof="0" smtClean="0"/>
              <a:t>Cliquez pour modifier le style du titre</a:t>
            </a:r>
            <a:endParaRPr lang="en-US" noProof="0"/>
          </a:p>
        </p:txBody>
      </p:sp>
      <p:sp>
        <p:nvSpPr>
          <p:cNvPr id="29" name="Untertitel 2"/>
          <p:cNvSpPr>
            <a:spLocks noGrp="1"/>
          </p:cNvSpPr>
          <p:nvPr>
            <p:ph type="subTitle" idx="1"/>
          </p:nvPr>
        </p:nvSpPr>
        <p:spPr>
          <a:xfrm>
            <a:off x="824400" y="2642400"/>
            <a:ext cx="8176725" cy="775597"/>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smtClean="0"/>
              <a:t>Cliquez pour modifier le style des sous-titres du masque</a:t>
            </a:r>
            <a:endParaRPr lang="en-US" noProof="0" smtClean="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and Contact">
    <p:bg>
      <p:bgPr>
        <a:solidFill>
          <a:schemeClr val="bg2"/>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0388"/>
            <a:ext cx="9148763" cy="6300787"/>
            <a:chOff x="0" y="353"/>
            <a:chExt cx="5763" cy="3969"/>
          </a:xfrm>
        </p:grpSpPr>
        <p:sp>
          <p:nvSpPr>
            <p:cNvPr id="5" name="Freeform 3"/>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6" name="Freeform 4"/>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9" name="Freeform 5"/>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grpSp>
        <p:nvGrpSpPr>
          <p:cNvPr id="3" name="Group 18"/>
          <p:cNvGrpSpPr>
            <a:grpSpLocks noChangeAspect="1"/>
          </p:cNvGrpSpPr>
          <p:nvPr/>
        </p:nvGrpSpPr>
        <p:grpSpPr bwMode="auto">
          <a:xfrm>
            <a:off x="150813" y="150813"/>
            <a:ext cx="522287" cy="468312"/>
            <a:chOff x="1352" y="681"/>
            <a:chExt cx="3519" cy="3153"/>
          </a:xfrm>
        </p:grpSpPr>
        <p:sp>
          <p:nvSpPr>
            <p:cNvPr id="1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grpSp>
        <p:nvGrpSpPr>
          <p:cNvPr id="4" name="Group 25"/>
          <p:cNvGrpSpPr>
            <a:grpSpLocks/>
          </p:cNvGrpSpPr>
          <p:nvPr/>
        </p:nvGrpSpPr>
        <p:grpSpPr bwMode="auto">
          <a:xfrm>
            <a:off x="0" y="560388"/>
            <a:ext cx="9148763" cy="6300787"/>
            <a:chOff x="0" y="353"/>
            <a:chExt cx="5763" cy="3969"/>
          </a:xfrm>
        </p:grpSpPr>
        <p:sp>
          <p:nvSpPr>
            <p:cNvPr id="27" name="Freeform 26"/>
            <p:cNvSpPr>
              <a:spLocks/>
            </p:cNvSpPr>
            <p:nvPr/>
          </p:nvSpPr>
          <p:spPr bwMode="auto">
            <a:xfrm>
              <a:off x="0" y="353"/>
              <a:ext cx="5597" cy="28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8" name="Freeform 27"/>
            <p:cNvSpPr>
              <a:spLocks/>
            </p:cNvSpPr>
            <p:nvPr/>
          </p:nvSpPr>
          <p:spPr bwMode="auto">
            <a:xfrm>
              <a:off x="2274" y="3321"/>
              <a:ext cx="2887" cy="1001"/>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9" name="Freeform 28"/>
            <p:cNvSpPr>
              <a:spLocks/>
            </p:cNvSpPr>
            <p:nvPr/>
          </p:nvSpPr>
          <p:spPr bwMode="auto">
            <a:xfrm>
              <a:off x="5384" y="3121"/>
              <a:ext cx="379" cy="862"/>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grpSp>
        <p:nvGrpSpPr>
          <p:cNvPr id="1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smtClean="0"/>
              <a:t>Click to edit Master title style</a:t>
            </a:r>
            <a:endParaRPr lang="en-US" noProof="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46" name="Foliennummernplatzhalter 5"/>
          <p:cNvSpPr>
            <a:spLocks noGrp="1"/>
          </p:cNvSpPr>
          <p:nvPr>
            <p:ph type="sldNum" sz="quarter" idx="10"/>
          </p:nvPr>
        </p:nvSpPr>
        <p:spPr>
          <a:xfrm>
            <a:off x="8775700" y="6615113"/>
            <a:ext cx="204788" cy="136525"/>
          </a:xfrm>
          <a:prstGeom prst="rect">
            <a:avLst/>
          </a:prstGeom>
        </p:spPr>
        <p:txBody>
          <a:bodyPr wrap="none" lIns="0" tIns="0" rIns="0" bIns="0" anchor="b" anchorCtr="0">
            <a:spAutoFit/>
          </a:bodyPr>
          <a:lstStyle>
            <a:lvl1pPr marL="0" algn="r" defTabSz="914400" rtl="0" eaLnBrk="1" fontAlgn="auto" latinLnBrk="0" hangingPunct="1">
              <a:spcBef>
                <a:spcPts val="0"/>
              </a:spcBef>
              <a:spcAft>
                <a:spcPts val="0"/>
              </a:spcAft>
              <a:defRPr lang="fr-FR" sz="900" kern="1200" baseline="0">
                <a:solidFill>
                  <a:schemeClr val="bg1">
                    <a:lumMod val="50000"/>
                  </a:schemeClr>
                </a:solidFill>
                <a:latin typeface="+mn-lt"/>
                <a:ea typeface="+mn-ea"/>
                <a:cs typeface="+mn-cs"/>
              </a:defRPr>
            </a:lvl1pPr>
          </a:lstStyle>
          <a:p>
            <a:pPr>
              <a:defRPr/>
            </a:pPr>
            <a:fld id="{F27D9D21-4F54-4AF8-820A-EF34A9C4E32B}" type="slidenum">
              <a:rPr>
                <a:solidFill>
                  <a:srgbClr val="FFFFFF">
                    <a:lumMod val="50000"/>
                  </a:srgbClr>
                </a:solidFill>
              </a:rPr>
              <a:pPr>
                <a:defRPr/>
              </a:pPr>
              <a:t>‹N°›</a:t>
            </a:fld>
            <a:endParaRPr dirty="0">
              <a:solidFill>
                <a:srgbClr val="FFFFFF">
                  <a:lumMod val="50000"/>
                </a:srgb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Chapter">
    <p:bg>
      <p:bgPr>
        <a:solidFill>
          <a:schemeClr val="bg2"/>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5"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6"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7"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8"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nvGrpSpPr>
          <p:cNvPr id="9" name="Group 18"/>
          <p:cNvGrpSpPr>
            <a:grpSpLocks noChangeAspect="1"/>
          </p:cNvGrpSpPr>
          <p:nvPr/>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25" name="Freeform 2"/>
          <p:cNvSpPr>
            <a:spLocks/>
          </p:cNvSpPr>
          <p:nvPr/>
        </p:nvSpPr>
        <p:spPr bwMode="auto">
          <a:xfrm>
            <a:off x="0" y="950913"/>
            <a:ext cx="4760913" cy="5003800"/>
          </a:xfrm>
          <a:custGeom>
            <a:avLst/>
            <a:gdLst>
              <a:gd name="T0" fmla="*/ 692 w 1492"/>
              <a:gd name="T1" fmla="*/ 0 h 1600"/>
              <a:gd name="T2" fmla="*/ 0 w 1492"/>
              <a:gd name="T3" fmla="*/ 399 h 1600"/>
              <a:gd name="T4" fmla="*/ 0 w 1492"/>
              <a:gd name="T5" fmla="*/ 1202 h 1600"/>
              <a:gd name="T6" fmla="*/ 692 w 1492"/>
              <a:gd name="T7" fmla="*/ 1600 h 1600"/>
              <a:gd name="T8" fmla="*/ 1492 w 1492"/>
              <a:gd name="T9" fmla="*/ 800 h 1600"/>
              <a:gd name="T10" fmla="*/ 692 w 1492"/>
              <a:gd name="T11" fmla="*/ 0 h 1600"/>
            </a:gdLst>
            <a:ahLst/>
            <a:cxnLst>
              <a:cxn ang="0">
                <a:pos x="T0" y="T1"/>
              </a:cxn>
              <a:cxn ang="0">
                <a:pos x="T2" y="T3"/>
              </a:cxn>
              <a:cxn ang="0">
                <a:pos x="T4" y="T5"/>
              </a:cxn>
              <a:cxn ang="0">
                <a:pos x="T6" y="T7"/>
              </a:cxn>
              <a:cxn ang="0">
                <a:pos x="T8" y="T9"/>
              </a:cxn>
              <a:cxn ang="0">
                <a:pos x="T10" y="T11"/>
              </a:cxn>
            </a:cxnLst>
            <a:rect l="0" t="0" r="r" b="b"/>
            <a:pathLst>
              <a:path w="1492" h="1600">
                <a:moveTo>
                  <a:pt x="692" y="0"/>
                </a:moveTo>
                <a:cubicBezTo>
                  <a:pt x="397" y="0"/>
                  <a:pt x="139" y="161"/>
                  <a:pt x="0" y="399"/>
                </a:cubicBezTo>
                <a:cubicBezTo>
                  <a:pt x="0" y="1202"/>
                  <a:pt x="0" y="1202"/>
                  <a:pt x="0" y="1202"/>
                </a:cubicBezTo>
                <a:cubicBezTo>
                  <a:pt x="139" y="1440"/>
                  <a:pt x="397" y="1600"/>
                  <a:pt x="692" y="1600"/>
                </a:cubicBezTo>
                <a:cubicBezTo>
                  <a:pt x="1134" y="1600"/>
                  <a:pt x="1492" y="1242"/>
                  <a:pt x="1492" y="800"/>
                </a:cubicBezTo>
                <a:cubicBezTo>
                  <a:pt x="1492" y="359"/>
                  <a:pt x="1134" y="0"/>
                  <a:pt x="692" y="0"/>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6" name="Freeform 3"/>
          <p:cNvSpPr>
            <a:spLocks/>
          </p:cNvSpPr>
          <p:nvPr/>
        </p:nvSpPr>
        <p:spPr bwMode="auto">
          <a:xfrm>
            <a:off x="7435850" y="1541463"/>
            <a:ext cx="1711325" cy="2360612"/>
          </a:xfrm>
          <a:custGeom>
            <a:avLst/>
            <a:gdLst>
              <a:gd name="T0" fmla="*/ 520 w 520"/>
              <a:gd name="T1" fmla="*/ 32 h 740"/>
              <a:gd name="T2" fmla="*/ 370 w 520"/>
              <a:gd name="T3" fmla="*/ 0 h 740"/>
              <a:gd name="T4" fmla="*/ 0 w 520"/>
              <a:gd name="T5" fmla="*/ 370 h 740"/>
              <a:gd name="T6" fmla="*/ 370 w 520"/>
              <a:gd name="T7" fmla="*/ 740 h 740"/>
              <a:gd name="T8" fmla="*/ 520 w 520"/>
              <a:gd name="T9" fmla="*/ 709 h 740"/>
              <a:gd name="T10" fmla="*/ 520 w 520"/>
              <a:gd name="T11" fmla="*/ 32 h 740"/>
            </a:gdLst>
            <a:ahLst/>
            <a:cxnLst>
              <a:cxn ang="0">
                <a:pos x="T0" y="T1"/>
              </a:cxn>
              <a:cxn ang="0">
                <a:pos x="T2" y="T3"/>
              </a:cxn>
              <a:cxn ang="0">
                <a:pos x="T4" y="T5"/>
              </a:cxn>
              <a:cxn ang="0">
                <a:pos x="T6" y="T7"/>
              </a:cxn>
              <a:cxn ang="0">
                <a:pos x="T8" y="T9"/>
              </a:cxn>
              <a:cxn ang="0">
                <a:pos x="T10" y="T11"/>
              </a:cxn>
            </a:cxnLst>
            <a:rect l="0" t="0" r="r" b="b"/>
            <a:pathLst>
              <a:path w="520" h="740">
                <a:moveTo>
                  <a:pt x="520" y="32"/>
                </a:moveTo>
                <a:cubicBezTo>
                  <a:pt x="474" y="12"/>
                  <a:pt x="423" y="0"/>
                  <a:pt x="370" y="0"/>
                </a:cubicBezTo>
                <a:cubicBezTo>
                  <a:pt x="166" y="0"/>
                  <a:pt x="0" y="166"/>
                  <a:pt x="0" y="370"/>
                </a:cubicBezTo>
                <a:cubicBezTo>
                  <a:pt x="0" y="575"/>
                  <a:pt x="166" y="740"/>
                  <a:pt x="370" y="740"/>
                </a:cubicBezTo>
                <a:cubicBezTo>
                  <a:pt x="423" y="740"/>
                  <a:pt x="474" y="729"/>
                  <a:pt x="520" y="709"/>
                </a:cubicBezTo>
                <a:lnTo>
                  <a:pt x="520" y="32"/>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7" name="Line 4"/>
          <p:cNvSpPr>
            <a:spLocks noChangeShapeType="1"/>
          </p:cNvSpPr>
          <p:nvPr/>
        </p:nvSpPr>
        <p:spPr bwMode="auto">
          <a:xfrm flipH="1">
            <a:off x="4718050" y="2803525"/>
            <a:ext cx="2717800" cy="249238"/>
          </a:xfrm>
          <a:prstGeom prst="line">
            <a:avLst/>
          </a:prstGeom>
          <a:noFill/>
          <a:ln w="12700">
            <a:solidFill>
              <a:srgbClr val="FFFFFF">
                <a:alpha val="4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8" name="Freeform 5"/>
          <p:cNvSpPr>
            <a:spLocks/>
          </p:cNvSpPr>
          <p:nvPr/>
        </p:nvSpPr>
        <p:spPr bwMode="auto">
          <a:xfrm>
            <a:off x="584200" y="5846763"/>
            <a:ext cx="917575" cy="746125"/>
          </a:xfrm>
          <a:custGeom>
            <a:avLst/>
            <a:gdLst>
              <a:gd name="T0" fmla="*/ 0 w 578"/>
              <a:gd name="T1" fmla="*/ 470 h 470"/>
              <a:gd name="T2" fmla="*/ 286 w 578"/>
              <a:gd name="T3" fmla="*/ 270 h 470"/>
              <a:gd name="T4" fmla="*/ 578 w 578"/>
              <a:gd name="T5" fmla="*/ 0 h 470"/>
            </a:gdLst>
            <a:ahLst/>
            <a:cxnLst>
              <a:cxn ang="0">
                <a:pos x="T0" y="T1"/>
              </a:cxn>
              <a:cxn ang="0">
                <a:pos x="T2" y="T3"/>
              </a:cxn>
              <a:cxn ang="0">
                <a:pos x="T4" y="T5"/>
              </a:cxn>
            </a:cxnLst>
            <a:rect l="0" t="0" r="r" b="b"/>
            <a:pathLst>
              <a:path w="578" h="470">
                <a:moveTo>
                  <a:pt x="0" y="470"/>
                </a:moveTo>
                <a:cubicBezTo>
                  <a:pt x="95" y="409"/>
                  <a:pt x="190" y="348"/>
                  <a:pt x="286" y="270"/>
                </a:cubicBezTo>
                <a:cubicBezTo>
                  <a:pt x="382" y="192"/>
                  <a:pt x="529" y="45"/>
                  <a:pt x="578" y="0"/>
                </a:cubicBezTo>
              </a:path>
            </a:pathLst>
          </a:custGeom>
          <a:noFill/>
          <a:ln w="12700" cmpd="sng">
            <a:solidFill>
              <a:srgbClr val="FFFFFF">
                <a:alpha val="49804"/>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9" name="Freeform 6"/>
          <p:cNvSpPr>
            <a:spLocks/>
          </p:cNvSpPr>
          <p:nvPr/>
        </p:nvSpPr>
        <p:spPr bwMode="auto">
          <a:xfrm>
            <a:off x="-3175" y="6272213"/>
            <a:ext cx="641350" cy="592137"/>
          </a:xfrm>
          <a:custGeom>
            <a:avLst/>
            <a:gdLst>
              <a:gd name="T0" fmla="*/ 189 w 191"/>
              <a:gd name="T1" fmla="*/ 183 h 183"/>
              <a:gd name="T2" fmla="*/ 191 w 191"/>
              <a:gd name="T3" fmla="*/ 160 h 183"/>
              <a:gd name="T4" fmla="*/ 31 w 191"/>
              <a:gd name="T5" fmla="*/ 0 h 183"/>
              <a:gd name="T6" fmla="*/ 0 w 191"/>
              <a:gd name="T7" fmla="*/ 3 h 183"/>
              <a:gd name="T8" fmla="*/ 0 w 191"/>
              <a:gd name="T9" fmla="*/ 183 h 183"/>
              <a:gd name="T10" fmla="*/ 189 w 191"/>
              <a:gd name="T11" fmla="*/ 183 h 183"/>
            </a:gdLst>
            <a:ahLst/>
            <a:cxnLst>
              <a:cxn ang="0">
                <a:pos x="T0" y="T1"/>
              </a:cxn>
              <a:cxn ang="0">
                <a:pos x="T2" y="T3"/>
              </a:cxn>
              <a:cxn ang="0">
                <a:pos x="T4" y="T5"/>
              </a:cxn>
              <a:cxn ang="0">
                <a:pos x="T6" y="T7"/>
              </a:cxn>
              <a:cxn ang="0">
                <a:pos x="T8" y="T9"/>
              </a:cxn>
              <a:cxn ang="0">
                <a:pos x="T10" y="T11"/>
              </a:cxn>
            </a:cxnLst>
            <a:rect l="0" t="0" r="r" b="b"/>
            <a:pathLst>
              <a:path w="191" h="183">
                <a:moveTo>
                  <a:pt x="189" y="183"/>
                </a:moveTo>
                <a:cubicBezTo>
                  <a:pt x="190" y="175"/>
                  <a:pt x="191" y="168"/>
                  <a:pt x="191" y="160"/>
                </a:cubicBezTo>
                <a:cubicBezTo>
                  <a:pt x="191" y="72"/>
                  <a:pt x="119" y="0"/>
                  <a:pt x="31" y="0"/>
                </a:cubicBezTo>
                <a:cubicBezTo>
                  <a:pt x="21" y="0"/>
                  <a:pt x="10" y="1"/>
                  <a:pt x="0" y="3"/>
                </a:cubicBezTo>
                <a:cubicBezTo>
                  <a:pt x="0" y="183"/>
                  <a:pt x="0" y="183"/>
                  <a:pt x="0" y="183"/>
                </a:cubicBezTo>
                <a:lnTo>
                  <a:pt x="189" y="183"/>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nvGrpSpPr>
          <p:cNvPr id="30" name="Group 18"/>
          <p:cNvGrpSpPr>
            <a:grpSpLocks noChangeAspect="1"/>
          </p:cNvGrpSpPr>
          <p:nvPr/>
        </p:nvGrpSpPr>
        <p:grpSpPr bwMode="auto">
          <a:xfrm>
            <a:off x="150813" y="150813"/>
            <a:ext cx="522287" cy="468312"/>
            <a:chOff x="1352" y="681"/>
            <a:chExt cx="3519" cy="3153"/>
          </a:xfrm>
        </p:grpSpPr>
        <p:sp>
          <p:nvSpPr>
            <p:cNvPr id="31"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2"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3"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4"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5"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6"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7"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8"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9"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0"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1"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2"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3"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4"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5"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3" name="Untertitel 2"/>
          <p:cNvSpPr>
            <a:spLocks noGrp="1"/>
          </p:cNvSpPr>
          <p:nvPr>
            <p:ph type="subTitle" idx="1"/>
          </p:nvPr>
        </p:nvSpPr>
        <p:spPr>
          <a:xfrm>
            <a:off x="4579200" y="4680000"/>
            <a:ext cx="4430833" cy="1163395"/>
          </a:xfrm>
          <a:prstGeom prst="rect">
            <a:avLst/>
          </a:prstGeom>
        </p:spPr>
        <p:txBody>
          <a:bodyPr wrap="square" lIns="0" tIns="0" rIns="0" bIns="0">
            <a:spAutoFit/>
          </a:bodyPr>
          <a:lstStyle>
            <a:lvl1pPr marL="0" indent="0" algn="l">
              <a:lnSpc>
                <a:spcPct val="90000"/>
              </a:lnSpc>
              <a:spcBef>
                <a:spcPts val="1000"/>
              </a:spcBef>
              <a:buNone/>
              <a:defRPr sz="28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noProof="0" dirty="0" smtClean="0"/>
              <a:t>Cliquez pour modifier le style des sous-titres du masque</a:t>
            </a:r>
            <a:endParaRPr lang="en-US" noProof="0" dirty="0" smtClean="0"/>
          </a:p>
        </p:txBody>
      </p:sp>
      <p:sp>
        <p:nvSpPr>
          <p:cNvPr id="2" name="Titel 1"/>
          <p:cNvSpPr>
            <a:spLocks noGrp="1"/>
          </p:cNvSpPr>
          <p:nvPr>
            <p:ph type="ctrTitle"/>
          </p:nvPr>
        </p:nvSpPr>
        <p:spPr>
          <a:xfrm>
            <a:off x="144000" y="2685899"/>
            <a:ext cx="4416425" cy="1495794"/>
          </a:xfrm>
          <a:prstGeom prst="rect">
            <a:avLst/>
          </a:prstGeom>
        </p:spPr>
        <p:txBody>
          <a:bodyPr wrap="square" lIns="0" tIns="0" rIns="0" bIns="0" anchor="ctr" anchorCtr="0">
            <a:spAutoFit/>
          </a:bodyPr>
          <a:lstStyle>
            <a:lvl1pPr>
              <a:lnSpc>
                <a:spcPct val="90000"/>
              </a:lnSpc>
              <a:defRPr sz="3600" b="1"/>
            </a:lvl1pPr>
          </a:lstStyle>
          <a:p>
            <a:r>
              <a:rPr lang="fr-FR" noProof="0" smtClean="0"/>
              <a:t>Cliquez pour modifier le style du titre</a:t>
            </a:r>
            <a:endParaRPr lang="en-US" noProof="0" dirty="0"/>
          </a:p>
        </p:txBody>
      </p:sp>
      <p:sp>
        <p:nvSpPr>
          <p:cNvPr id="47" name="Foliennummernplatzhalter 5"/>
          <p:cNvSpPr>
            <a:spLocks noGrp="1"/>
          </p:cNvSpPr>
          <p:nvPr>
            <p:ph type="sldNum" sz="quarter" idx="10"/>
          </p:nvPr>
        </p:nvSpPr>
        <p:spPr>
          <a:xfrm>
            <a:off x="8775700" y="6615113"/>
            <a:ext cx="204788" cy="136525"/>
          </a:xfrm>
          <a:prstGeom prst="rect">
            <a:avLst/>
          </a:prstGeom>
        </p:spPr>
        <p:txBody>
          <a:bodyPr wrap="none" lIns="0" tIns="0" rIns="0" bIns="0" anchor="b" anchorCtr="0">
            <a:spAutoFit/>
          </a:bodyPr>
          <a:lstStyle>
            <a:lvl1pPr marL="0" algn="r" defTabSz="914400" rtl="0" eaLnBrk="1" fontAlgn="auto" latinLnBrk="0" hangingPunct="1">
              <a:spcBef>
                <a:spcPts val="0"/>
              </a:spcBef>
              <a:spcAft>
                <a:spcPts val="0"/>
              </a:spcAft>
              <a:defRPr lang="fr-FR" sz="900" kern="1200" baseline="0">
                <a:solidFill>
                  <a:schemeClr val="bg1">
                    <a:lumMod val="50000"/>
                  </a:schemeClr>
                </a:solidFill>
                <a:latin typeface="+mn-lt"/>
                <a:ea typeface="+mn-ea"/>
                <a:cs typeface="+mn-cs"/>
              </a:defRPr>
            </a:lvl1pPr>
          </a:lstStyle>
          <a:p>
            <a:pPr>
              <a:defRPr/>
            </a:pPr>
            <a:fld id="{95F01BE1-E9F0-4D94-A026-AF8EDE614798}" type="slidenum">
              <a:rPr>
                <a:solidFill>
                  <a:srgbClr val="FFFFFF">
                    <a:lumMod val="50000"/>
                  </a:srgbClr>
                </a:solidFill>
              </a:rPr>
              <a:pPr>
                <a:defRPr/>
              </a:pPr>
              <a:t>‹N°›</a:t>
            </a:fld>
            <a:endParaRPr dirty="0">
              <a:solidFill>
                <a:srgbClr val="FFFFFF">
                  <a:lumMod val="50000"/>
                </a:srgb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Results and Topics">
    <p:spTree>
      <p:nvGrpSpPr>
        <p:cNvPr id="1" name=""/>
        <p:cNvGrpSpPr/>
        <p:nvPr/>
      </p:nvGrpSpPr>
      <p:grpSpPr>
        <a:xfrm>
          <a:off x="0" y="0"/>
          <a:ext cx="0" cy="0"/>
          <a:chOff x="0" y="0"/>
          <a:chExt cx="0" cy="0"/>
        </a:xfrm>
      </p:grpSpPr>
      <p:sp>
        <p:nvSpPr>
          <p:cNvPr id="4"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5"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6"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7"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8"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grpSp>
        <p:nvGrpSpPr>
          <p:cNvPr id="9" name="Group 18"/>
          <p:cNvGrpSpPr>
            <a:grpSpLocks noChangeAspect="1"/>
          </p:cNvGrpSpPr>
          <p:nvPr/>
        </p:nvGrpSpPr>
        <p:grpSpPr bwMode="auto">
          <a:xfrm>
            <a:off x="76200" y="6351588"/>
            <a:ext cx="522288"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25"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6"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7"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8"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9"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BCBEC0">
                <a:alpha val="50196"/>
              </a:srgb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31" name="Foliennummernplatzhalter 5"/>
          <p:cNvSpPr>
            <a:spLocks/>
          </p:cNvSpPr>
          <p:nvPr/>
        </p:nvSpPr>
        <p:spPr bwMode="auto">
          <a:xfrm>
            <a:off x="8769350" y="6653213"/>
            <a:ext cx="204788" cy="136525"/>
          </a:xfrm>
          <a:prstGeom prst="rect">
            <a:avLst/>
          </a:prstGeom>
          <a:noFill/>
          <a:ln w="9525">
            <a:noFill/>
            <a:miter lim="800000"/>
            <a:headEnd/>
            <a:tailEnd/>
          </a:ln>
        </p:spPr>
        <p:txBody>
          <a:bodyPr wrap="none" lIns="0" tIns="0" rIns="0" bIns="0" anchor="b">
            <a:spAutoFit/>
          </a:bodyPr>
          <a:lstStyle>
            <a:lvl1pPr algn="r" fontAlgn="auto">
              <a:spcBef>
                <a:spcPts val="0"/>
              </a:spcBef>
              <a:spcAft>
                <a:spcPts val="0"/>
              </a:spcAft>
              <a:defRPr lang="fr-FR" sz="900" kern="1200" baseline="0" smtClean="0">
                <a:solidFill>
                  <a:schemeClr val="bg1">
                    <a:lumMod val="50000"/>
                  </a:schemeClr>
                </a:solidFill>
                <a:latin typeface="+mn-lt"/>
                <a:ea typeface="+mn-ea"/>
                <a:cs typeface="+mn-cs"/>
              </a:defRPr>
            </a:lvl1pPr>
          </a:lstStyle>
          <a:p>
            <a:pPr>
              <a:defRPr/>
            </a:pPr>
            <a:fld id="{D23009C1-F5C5-4618-8CBA-75FE8CEB51F7}" type="slidenum">
              <a:rPr>
                <a:solidFill>
                  <a:srgbClr val="FFFFFF">
                    <a:lumMod val="50000"/>
                  </a:srgbClr>
                </a:solidFill>
              </a:rPr>
              <a:pPr>
                <a:defRPr/>
              </a:pPr>
              <a:t>‹N°›</a:t>
            </a:fld>
            <a:endParaRPr dirty="0">
              <a:solidFill>
                <a:srgbClr val="FFFFFF">
                  <a:lumMod val="50000"/>
                </a:srgbClr>
              </a:solidFill>
            </a:endParaRPr>
          </a:p>
        </p:txBody>
      </p:sp>
      <p:sp>
        <p:nvSpPr>
          <p:cNvPr id="2" name="Titel 1"/>
          <p:cNvSpPr>
            <a:spLocks noGrp="1"/>
          </p:cNvSpPr>
          <p:nvPr>
            <p:ph type="title"/>
          </p:nvPr>
        </p:nvSpPr>
        <p:spPr>
          <a:xfrm>
            <a:off x="838800" y="257299"/>
            <a:ext cx="8162325" cy="276999"/>
          </a:xfrm>
          <a:prstGeom prst="rect">
            <a:avLst/>
          </a:prstGeom>
        </p:spPr>
        <p:txBody>
          <a:bodyPr wrap="square" lIns="0" tIns="0" rIns="0" bIns="0" anchor="ctr" anchorCtr="0">
            <a:spAutoFit/>
          </a:bodyPr>
          <a:lstStyle>
            <a:lvl1pPr algn="l">
              <a:lnSpc>
                <a:spcPct val="90000"/>
              </a:lnSpc>
              <a:defRPr sz="2000" b="1">
                <a:solidFill>
                  <a:schemeClr val="tx1"/>
                </a:solidFill>
                <a:latin typeface="Arial" pitchFamily="34" charset="0"/>
                <a:cs typeface="Arial" pitchFamily="34" charset="0"/>
              </a:defRPr>
            </a:lvl1pPr>
          </a:lstStyle>
          <a:p>
            <a:r>
              <a:rPr lang="en-US" noProof="0" dirty="0" err="1" smtClean="0"/>
              <a:t>Click to edit Master title style</a:t>
            </a:r>
            <a:endParaRPr lang="en-US" noProof="0" dirty="0"/>
          </a:p>
        </p:txBody>
      </p:sp>
      <p:sp>
        <p:nvSpPr>
          <p:cNvPr id="3"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100000"/>
              </a:lnSpc>
              <a:spcBef>
                <a:spcPts val="0"/>
              </a:spcBef>
              <a:buFont typeface="Wingdings" pitchFamily="2" charset="2"/>
              <a:buChar char="§"/>
              <a:defRPr sz="1600">
                <a:solidFill>
                  <a:schemeClr val="tx1"/>
                </a:solidFill>
              </a:defRPr>
            </a:lvl1pPr>
            <a:lvl2pPr marL="539750" indent="-274638">
              <a:lnSpc>
                <a:spcPct val="100000"/>
              </a:lnSpc>
              <a:spcBef>
                <a:spcPts val="0"/>
              </a:spcBef>
              <a:buClr>
                <a:schemeClr val="tx1"/>
              </a:buClr>
              <a:buFont typeface="Wingdings" pitchFamily="2" charset="2"/>
              <a:buChar char="ð"/>
              <a:defRPr sz="1600">
                <a:solidFill>
                  <a:schemeClr val="tx1"/>
                </a:solidFill>
              </a:defRPr>
            </a:lvl2pPr>
            <a:lvl3pPr marL="804863" indent="-174625">
              <a:lnSpc>
                <a:spcPct val="100000"/>
              </a:lnSpc>
              <a:spcBef>
                <a:spcPts val="0"/>
              </a:spcBef>
              <a:buClr>
                <a:schemeClr val="tx1"/>
              </a:buClr>
              <a:buFont typeface="Calibri" pitchFamily="34" charset="0"/>
              <a:buChar char="─"/>
              <a:defRPr sz="1400">
                <a:solidFill>
                  <a:schemeClr val="tx1"/>
                </a:solidFill>
              </a:defRPr>
            </a:lvl3p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p:txBody>
      </p:sp>
      <p:sp>
        <p:nvSpPr>
          <p:cNvPr id="33" name="Rectangle 32"/>
          <p:cNvSpPr/>
          <p:nvPr userDrawn="1"/>
        </p:nvSpPr>
        <p:spPr>
          <a:xfrm>
            <a:off x="2384386" y="6577609"/>
            <a:ext cx="5266481" cy="246221"/>
          </a:xfrm>
          <a:prstGeom prst="rect">
            <a:avLst/>
          </a:prstGeom>
        </p:spPr>
        <p:txBody>
          <a:bodyPr wrap="square">
            <a:spAutoFit/>
          </a:bodyPr>
          <a:lstStyle/>
          <a:p>
            <a:pPr>
              <a:defRPr/>
            </a:pPr>
            <a:r>
              <a:rPr lang="fr-FR" sz="1000" dirty="0" smtClean="0">
                <a:solidFill>
                  <a:srgbClr val="FFFFFF">
                    <a:lumMod val="50000"/>
                  </a:srgbClr>
                </a:solidFill>
                <a:latin typeface="Calibri"/>
              </a:rPr>
              <a:t>Ipsos pour l'</a:t>
            </a:r>
            <a:r>
              <a:rPr lang="fr-FR" sz="1000" dirty="0" err="1" smtClean="0">
                <a:solidFill>
                  <a:srgbClr val="FFFFFF">
                    <a:lumMod val="50000"/>
                  </a:srgbClr>
                </a:solidFill>
                <a:latin typeface="Calibri"/>
              </a:rPr>
              <a:t>Andra</a:t>
            </a:r>
            <a:r>
              <a:rPr lang="fr-FR" sz="1000" dirty="0" smtClean="0">
                <a:solidFill>
                  <a:srgbClr val="FFFFFF">
                    <a:lumMod val="50000"/>
                  </a:srgbClr>
                </a:solidFill>
                <a:latin typeface="Calibri"/>
              </a:rPr>
              <a:t> - Enquêtes locales - Rapport CMHM - Octobre 2012</a:t>
            </a:r>
            <a:endParaRPr lang="fr-FR" sz="1000" dirty="0">
              <a:solidFill>
                <a:srgbClr val="FFFFFF">
                  <a:lumMod val="50000"/>
                </a:srgbClr>
              </a:solidFill>
              <a:latin typeface="Calibri"/>
            </a:endParaRPr>
          </a:p>
        </p:txBody>
      </p:sp>
      <p:pic>
        <p:nvPicPr>
          <p:cNvPr id="34" name="Picture 4" descr="http://geosystemes.univ-lille1.fr/sgn/logo/logo_andra1.jpg"/>
          <p:cNvPicPr>
            <a:picLocks noChangeAspect="1" noChangeArrowheads="1"/>
          </p:cNvPicPr>
          <p:nvPr userDrawn="1"/>
        </p:nvPicPr>
        <p:blipFill>
          <a:blip r:embed="rId2" cstate="print"/>
          <a:srcRect/>
          <a:stretch>
            <a:fillRect/>
          </a:stretch>
        </p:blipFill>
        <p:spPr bwMode="auto">
          <a:xfrm>
            <a:off x="138129" y="149110"/>
            <a:ext cx="640348" cy="474721"/>
          </a:xfrm>
          <a:prstGeom prst="rect">
            <a:avLst/>
          </a:prstGeom>
          <a:noFill/>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Image">
    <p:bg>
      <p:bgPr>
        <a:solidFill>
          <a:schemeClr val="bg2"/>
        </a:solidFill>
        <a:effectLst/>
      </p:bgPr>
    </p:bg>
    <p:spTree>
      <p:nvGrpSpPr>
        <p:cNvPr id="1" name=""/>
        <p:cNvGrpSpPr/>
        <p:nvPr/>
      </p:nvGrpSpPr>
      <p:grpSpPr>
        <a:xfrm>
          <a:off x="0" y="0"/>
          <a:ext cx="0" cy="0"/>
          <a:chOff x="0" y="0"/>
          <a:chExt cx="0" cy="0"/>
        </a:xfrm>
      </p:grpSpPr>
      <p:grpSp>
        <p:nvGrpSpPr>
          <p:cNvPr id="2" name="Group 18"/>
          <p:cNvGrpSpPr>
            <a:grpSpLocks noChangeAspect="1"/>
          </p:cNvGrpSpPr>
          <p:nvPr/>
        </p:nvGrpSpPr>
        <p:grpSpPr bwMode="auto">
          <a:xfrm>
            <a:off x="150813" y="150813"/>
            <a:ext cx="522287" cy="468312"/>
            <a:chOff x="1352" y="681"/>
            <a:chExt cx="3519" cy="3153"/>
          </a:xfrm>
        </p:grpSpPr>
        <p:sp>
          <p:nvSpPr>
            <p:cNvPr id="5"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6"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7"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8"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9"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0"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1"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2"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3"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4"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5"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6"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7"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8"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19"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20"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1"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2"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23"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24"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grpSp>
        <p:nvGrpSpPr>
          <p:cNvPr id="3" name="Group 18"/>
          <p:cNvGrpSpPr>
            <a:grpSpLocks noChangeAspect="1"/>
          </p:cNvGrpSpPr>
          <p:nvPr/>
        </p:nvGrpSpPr>
        <p:grpSpPr bwMode="auto">
          <a:xfrm>
            <a:off x="150813" y="150813"/>
            <a:ext cx="522287"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Arial"/>
              </a:endParaRPr>
            </a:p>
          </p:txBody>
        </p:sp>
      </p:grpSp>
      <p:sp>
        <p:nvSpPr>
          <p:cNvPr id="41" name="Freeform 34"/>
          <p:cNvSpPr>
            <a:spLocks/>
          </p:cNvSpPr>
          <p:nvPr/>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42" name="Freeform 35"/>
          <p:cNvSpPr>
            <a:spLocks/>
          </p:cNvSpPr>
          <p:nvPr/>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43" name="Freeform 36"/>
          <p:cNvSpPr>
            <a:spLocks/>
          </p:cNvSpPr>
          <p:nvPr/>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44" name="Freeform 37"/>
          <p:cNvSpPr>
            <a:spLocks/>
          </p:cNvSpPr>
          <p:nvPr/>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bg2"/>
          </a:solidFill>
          <a:ln>
            <a:noFill/>
          </a:ln>
        </p:spPr>
        <p:txBody>
          <a:bodyPr/>
          <a:lstStyle/>
          <a:p>
            <a:pPr fontAlgn="auto">
              <a:spcBef>
                <a:spcPts val="0"/>
              </a:spcBef>
              <a:spcAft>
                <a:spcPts val="0"/>
              </a:spcAft>
              <a:defRPr/>
            </a:pPr>
            <a:endParaRPr lang="en-US">
              <a:solidFill>
                <a:srgbClr val="1F497D"/>
              </a:solidFill>
              <a:latin typeface="Arial"/>
            </a:endParaRPr>
          </a:p>
        </p:txBody>
      </p:sp>
      <p:sp>
        <p:nvSpPr>
          <p:cNvPr id="47" name="Freeform 38"/>
          <p:cNvSpPr>
            <a:spLocks/>
          </p:cNvSpPr>
          <p:nvPr/>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9050" cmpd="sng">
            <a:solidFill>
              <a:schemeClr val="bg2">
                <a:alpha val="30000"/>
              </a:schemeClr>
            </a:solidFill>
            <a:round/>
            <a:headEnd/>
            <a:tailEnd/>
          </a:ln>
          <a:effectLst/>
          <a:extLst/>
        </p:spPr>
        <p:txBody>
          <a:bodyPr/>
          <a:lstStyle/>
          <a:p>
            <a:pPr fontAlgn="auto">
              <a:spcBef>
                <a:spcPts val="0"/>
              </a:spcBef>
              <a:spcAft>
                <a:spcPts val="0"/>
              </a:spcAft>
              <a:defRPr/>
            </a:pPr>
            <a:endParaRPr lang="en-US">
              <a:solidFill>
                <a:srgbClr val="1F497D"/>
              </a:solidFill>
              <a:latin typeface="Arial"/>
            </a:endParaRPr>
          </a:p>
        </p:txBody>
      </p:sp>
      <p:sp>
        <p:nvSpPr>
          <p:cNvPr id="45"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lvl1pPr>
          </a:lstStyle>
          <a:p>
            <a:r>
              <a:rPr lang="en-US" noProof="0" dirty="0" err="1" smtClean="0"/>
              <a:t>Click to edit Master title style</a:t>
            </a:r>
            <a:endParaRPr lang="en-US" noProof="0" dirty="0"/>
          </a:p>
        </p:txBody>
      </p:sp>
      <p:sp>
        <p:nvSpPr>
          <p:cNvPr id="46" name="Inhaltsplatzhalter 2"/>
          <p:cNvSpPr>
            <a:spLocks noGrp="1"/>
          </p:cNvSpPr>
          <p:nvPr>
            <p:ph idx="1"/>
          </p:nvPr>
        </p:nvSpPr>
        <p:spPr>
          <a:xfrm>
            <a:off x="352800" y="979200"/>
            <a:ext cx="7740000" cy="5490000"/>
          </a:xfrm>
          <a:prstGeom prst="rect">
            <a:avLst/>
          </a:prstGeom>
        </p:spPr>
        <p:txBody>
          <a:bodyPr lIns="0" tIns="0" rIns="0" bIns="0"/>
          <a:lstStyle>
            <a:lvl1pPr marL="182563" indent="-182563">
              <a:lnSpc>
                <a:spcPct val="90000"/>
              </a:lnSpc>
              <a:spcBef>
                <a:spcPts val="800"/>
              </a:spcBef>
              <a:buFont typeface="Wingdings" pitchFamily="2" charset="2"/>
              <a:buChar char="§"/>
              <a:defRPr sz="1800"/>
            </a:lvl1pPr>
            <a:lvl2pPr marL="539750" indent="-274638">
              <a:lnSpc>
                <a:spcPct val="90000"/>
              </a:lnSpc>
              <a:spcBef>
                <a:spcPts val="800"/>
              </a:spcBef>
              <a:buClr>
                <a:schemeClr val="tx1"/>
              </a:buClr>
              <a:buFont typeface="Wingdings" pitchFamily="2" charset="2"/>
              <a:buChar char="ð"/>
              <a:defRPr sz="1600"/>
            </a:lvl2pPr>
            <a:lvl3pPr marL="804863" indent="-174625">
              <a:lnSpc>
                <a:spcPct val="90000"/>
              </a:lnSpc>
              <a:spcBef>
                <a:spcPts val="800"/>
              </a:spcBef>
              <a:buClr>
                <a:schemeClr val="tx1"/>
              </a:buClr>
              <a:buFont typeface="Calibri" pitchFamily="34" charset="0"/>
              <a:buChar char="─"/>
              <a:defRPr sz="1400"/>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320"/>
            <a:ext cx="8229600" cy="5852160"/>
          </a:xfrm>
          <a:prstGeom prst="rect">
            <a:avLst/>
          </a:prstGeom>
        </p:spPr>
        <p:txBody>
          <a:bodyPr lIns="81711" tIns="40855" rIns="81711" bIns="40855"/>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u numéro de diapositive 2"/>
          <p:cNvSpPr>
            <a:spLocks noGrp="1"/>
          </p:cNvSpPr>
          <p:nvPr>
            <p:ph type="sldNum" sz="quarter" idx="10"/>
          </p:nvPr>
        </p:nvSpPr>
        <p:spPr>
          <a:xfrm>
            <a:off x="8551863" y="6523038"/>
            <a:ext cx="484187" cy="271462"/>
          </a:xfrm>
          <a:prstGeom prst="rect">
            <a:avLst/>
          </a:prstGeom>
        </p:spPr>
        <p:txBody>
          <a:bodyPr lIns="81711" tIns="40855" rIns="81711" bIns="40855"/>
          <a:lstStyle>
            <a:lvl1pPr fontAlgn="auto">
              <a:spcBef>
                <a:spcPts val="0"/>
              </a:spcBef>
              <a:spcAft>
                <a:spcPts val="0"/>
              </a:spcAft>
              <a:defRPr>
                <a:latin typeface="+mn-lt"/>
                <a:cs typeface="+mn-cs"/>
              </a:defRPr>
            </a:lvl1pPr>
          </a:lstStyle>
          <a:p>
            <a:pPr>
              <a:defRPr/>
            </a:pPr>
            <a:fld id="{644D8FCB-6440-4EC9-87A4-301C2798F287}" type="slidenum">
              <a:rPr lang="en-US">
                <a:solidFill>
                  <a:srgbClr val="1F497D"/>
                </a:solidFill>
              </a:rPr>
              <a:pPr>
                <a:defRPr/>
              </a:pPr>
              <a:t>‹N°›</a:t>
            </a:fld>
            <a:endParaRPr lang="en-US">
              <a:solidFill>
                <a:srgbClr val="1F497D"/>
              </a:solidFill>
            </a:endParaRPr>
          </a:p>
        </p:txBody>
      </p:sp>
      <p:sp>
        <p:nvSpPr>
          <p:cNvPr id="4" name="Rectangle 3"/>
          <p:cNvSpPr/>
          <p:nvPr userDrawn="1"/>
        </p:nvSpPr>
        <p:spPr>
          <a:xfrm>
            <a:off x="2235896" y="6362602"/>
            <a:ext cx="4572000" cy="246221"/>
          </a:xfrm>
          <a:prstGeom prst="rect">
            <a:avLst/>
          </a:prstGeom>
        </p:spPr>
        <p:txBody>
          <a:bodyPr>
            <a:spAutoFit/>
          </a:bodyPr>
          <a:lstStyle/>
          <a:p>
            <a:pPr>
              <a:defRPr/>
            </a:pPr>
            <a:r>
              <a:rPr lang="fr-FR" sz="1000" dirty="0" smtClean="0">
                <a:solidFill>
                  <a:srgbClr val="FFFFFF">
                    <a:lumMod val="50000"/>
                  </a:srgbClr>
                </a:solidFill>
                <a:latin typeface="Calibri"/>
              </a:rPr>
              <a:t>Ipsos pour l'</a:t>
            </a:r>
            <a:r>
              <a:rPr lang="fr-FR" sz="1000" dirty="0" err="1" smtClean="0">
                <a:solidFill>
                  <a:srgbClr val="FFFFFF">
                    <a:lumMod val="50000"/>
                  </a:srgbClr>
                </a:solidFill>
                <a:latin typeface="Calibri"/>
              </a:rPr>
              <a:t>Andra</a:t>
            </a:r>
            <a:r>
              <a:rPr lang="fr-FR" sz="1000" dirty="0" smtClean="0">
                <a:solidFill>
                  <a:srgbClr val="FFFFFF">
                    <a:lumMod val="50000"/>
                  </a:srgbClr>
                </a:solidFill>
                <a:latin typeface="Calibri"/>
              </a:rPr>
              <a:t> - Enquêtes locales - Rapport CMHM - Octobre 2012</a:t>
            </a:r>
            <a:endParaRPr lang="fr-FR" sz="1000" dirty="0">
              <a:solidFill>
                <a:srgbClr val="FFFFFF">
                  <a:lumMod val="50000"/>
                </a:srgbClr>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Contact">
    <p:bg>
      <p:bgPr>
        <a:solidFill>
          <a:schemeClr val="accent1"/>
        </a:solidFill>
        <a:effectLst/>
      </p:bgPr>
    </p:bg>
    <p:spTree>
      <p:nvGrpSpPr>
        <p:cNvPr id="1" name=""/>
        <p:cNvGrpSpPr/>
        <p:nvPr/>
      </p:nvGrpSpPr>
      <p:grpSpPr>
        <a:xfrm>
          <a:off x="0" y="0"/>
          <a:ext cx="0" cy="0"/>
          <a:chOff x="0" y="0"/>
          <a:chExt cx="0" cy="0"/>
        </a:xfrm>
      </p:grpSpPr>
      <p:sp>
        <p:nvSpPr>
          <p:cNvPr id="4" name="Freeform 3"/>
          <p:cNvSpPr>
            <a:spLocks/>
          </p:cNvSpPr>
          <p:nvPr/>
        </p:nvSpPr>
        <p:spPr bwMode="auto">
          <a:xfrm>
            <a:off x="0" y="560388"/>
            <a:ext cx="8885238" cy="4503737"/>
          </a:xfrm>
          <a:custGeom>
            <a:avLst/>
            <a:gdLst>
              <a:gd name="T0" fmla="*/ 0 w 5597"/>
              <a:gd name="T1" fmla="*/ 2060 h 2837"/>
              <a:gd name="T2" fmla="*/ 3918 w 5597"/>
              <a:gd name="T3" fmla="*/ 0 h 2837"/>
              <a:gd name="T4" fmla="*/ 5597 w 5597"/>
              <a:gd name="T5" fmla="*/ 2837 h 2837"/>
            </a:gdLst>
            <a:ahLst/>
            <a:cxnLst>
              <a:cxn ang="0">
                <a:pos x="T0" y="T1"/>
              </a:cxn>
              <a:cxn ang="0">
                <a:pos x="T2" y="T3"/>
              </a:cxn>
              <a:cxn ang="0">
                <a:pos x="T4" y="T5"/>
              </a:cxn>
            </a:cxnLst>
            <a:rect l="0" t="0" r="r" b="b"/>
            <a:pathLst>
              <a:path w="5597" h="2837">
                <a:moveTo>
                  <a:pt x="0" y="2060"/>
                </a:moveTo>
                <a:lnTo>
                  <a:pt x="3918" y="0"/>
                </a:lnTo>
                <a:lnTo>
                  <a:pt x="5597" y="2837"/>
                </a:lnTo>
              </a:path>
            </a:pathLst>
          </a:custGeom>
          <a:noFill/>
          <a:ln w="12700">
            <a:solidFill>
              <a:srgbClr val="FFFFFF">
                <a:alpha val="29804"/>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609975" y="5272088"/>
            <a:ext cx="4583113" cy="1589087"/>
          </a:xfrm>
          <a:custGeom>
            <a:avLst/>
            <a:gdLst>
              <a:gd name="T0" fmla="*/ 1432 w 1432"/>
              <a:gd name="T1" fmla="*/ 496 h 496"/>
              <a:gd name="T2" fmla="*/ 716 w 1432"/>
              <a:gd name="T3" fmla="*/ 0 h 496"/>
              <a:gd name="T4" fmla="*/ 0 w 1432"/>
              <a:gd name="T5" fmla="*/ 496 h 496"/>
              <a:gd name="T6" fmla="*/ 1432 w 1432"/>
              <a:gd name="T7" fmla="*/ 496 h 496"/>
            </a:gdLst>
            <a:ahLst/>
            <a:cxnLst>
              <a:cxn ang="0">
                <a:pos x="T0" y="T1"/>
              </a:cxn>
              <a:cxn ang="0">
                <a:pos x="T2" y="T3"/>
              </a:cxn>
              <a:cxn ang="0">
                <a:pos x="T4" y="T5"/>
              </a:cxn>
              <a:cxn ang="0">
                <a:pos x="T6" y="T7"/>
              </a:cxn>
            </a:cxnLst>
            <a:rect l="0" t="0" r="r" b="b"/>
            <a:pathLst>
              <a:path w="1432" h="496">
                <a:moveTo>
                  <a:pt x="1432" y="496"/>
                </a:moveTo>
                <a:cubicBezTo>
                  <a:pt x="1323" y="207"/>
                  <a:pt x="1044" y="0"/>
                  <a:pt x="716" y="0"/>
                </a:cubicBezTo>
                <a:cubicBezTo>
                  <a:pt x="388" y="0"/>
                  <a:pt x="109" y="207"/>
                  <a:pt x="0" y="496"/>
                </a:cubicBezTo>
                <a:lnTo>
                  <a:pt x="1432" y="49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8547100" y="4954588"/>
            <a:ext cx="601663" cy="1368425"/>
          </a:xfrm>
          <a:custGeom>
            <a:avLst/>
            <a:gdLst>
              <a:gd name="T0" fmla="*/ 184 w 184"/>
              <a:gd name="T1" fmla="*/ 0 h 420"/>
              <a:gd name="T2" fmla="*/ 0 w 184"/>
              <a:gd name="T3" fmla="*/ 210 h 420"/>
              <a:gd name="T4" fmla="*/ 184 w 184"/>
              <a:gd name="T5" fmla="*/ 420 h 420"/>
              <a:gd name="T6" fmla="*/ 184 w 184"/>
              <a:gd name="T7" fmla="*/ 0 h 420"/>
            </a:gdLst>
            <a:ahLst/>
            <a:cxnLst>
              <a:cxn ang="0">
                <a:pos x="T0" y="T1"/>
              </a:cxn>
              <a:cxn ang="0">
                <a:pos x="T2" y="T3"/>
              </a:cxn>
              <a:cxn ang="0">
                <a:pos x="T4" y="T5"/>
              </a:cxn>
              <a:cxn ang="0">
                <a:pos x="T6" y="T7"/>
              </a:cxn>
            </a:cxnLst>
            <a:rect l="0" t="0" r="r" b="b"/>
            <a:pathLst>
              <a:path w="184" h="420">
                <a:moveTo>
                  <a:pt x="184" y="0"/>
                </a:moveTo>
                <a:cubicBezTo>
                  <a:pt x="80" y="14"/>
                  <a:pt x="0" y="103"/>
                  <a:pt x="0" y="210"/>
                </a:cubicBezTo>
                <a:cubicBezTo>
                  <a:pt x="0" y="318"/>
                  <a:pt x="80" y="407"/>
                  <a:pt x="184" y="420"/>
                </a:cubicBezTo>
                <a:lnTo>
                  <a:pt x="184" y="0"/>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nvGrpSpPr>
          <p:cNvPr id="9" name="Group 18"/>
          <p:cNvGrpSpPr>
            <a:grpSpLocks noChangeAspect="1"/>
          </p:cNvGrpSpPr>
          <p:nvPr userDrawn="1"/>
        </p:nvGrpSpPr>
        <p:grpSpPr bwMode="auto">
          <a:xfrm>
            <a:off x="150813" y="150813"/>
            <a:ext cx="522287" cy="468312"/>
            <a:chOff x="1352" y="681"/>
            <a:chExt cx="3519" cy="3153"/>
          </a:xfrm>
        </p:grpSpPr>
        <p:sp>
          <p:nvSpPr>
            <p:cNvPr id="10"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1"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2"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3"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4"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grpSp>
        <p:nvGrpSpPr>
          <p:cNvPr id="25" name="Group 18"/>
          <p:cNvGrpSpPr>
            <a:grpSpLocks noChangeAspect="1"/>
          </p:cNvGrpSpPr>
          <p:nvPr userDrawn="1"/>
        </p:nvGrpSpPr>
        <p:grpSpPr bwMode="auto">
          <a:xfrm>
            <a:off x="76200" y="6351588"/>
            <a:ext cx="522288" cy="468312"/>
            <a:chOff x="1352" y="681"/>
            <a:chExt cx="3519" cy="3153"/>
          </a:xfrm>
        </p:grpSpPr>
        <p:sp>
          <p:nvSpPr>
            <p:cNvPr id="2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4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7" name="Titel 1"/>
          <p:cNvSpPr>
            <a:spLocks noGrp="1"/>
          </p:cNvSpPr>
          <p:nvPr>
            <p:ph type="title"/>
          </p:nvPr>
        </p:nvSpPr>
        <p:spPr>
          <a:xfrm>
            <a:off x="838800" y="118800"/>
            <a:ext cx="8162325" cy="553998"/>
          </a:xfrm>
          <a:prstGeom prst="rect">
            <a:avLst/>
          </a:prstGeom>
        </p:spPr>
        <p:txBody>
          <a:bodyPr wrap="square" lIns="0" tIns="0" rIns="0" bIns="0" anchor="ctr" anchorCtr="0">
            <a:spAutoFit/>
          </a:bodyPr>
          <a:lstStyle>
            <a:lvl1pPr algn="l">
              <a:lnSpc>
                <a:spcPct val="90000"/>
              </a:lnSpc>
              <a:defRPr sz="2000" b="1">
                <a:solidFill>
                  <a:schemeClr val="bg1"/>
                </a:solidFill>
              </a:defRPr>
            </a:lvl1pPr>
          </a:lstStyle>
          <a:p>
            <a:r>
              <a:rPr lang="en-US" noProof="0" dirty="0" err="1" smtClean="0"/>
              <a:t>Click to edit Master title style</a:t>
            </a:r>
            <a:endParaRPr lang="en-US" noProof="0" dirty="0"/>
          </a:p>
        </p:txBody>
      </p:sp>
      <p:sp>
        <p:nvSpPr>
          <p:cNvPr id="8" name="Inhaltsplatzhalter 2"/>
          <p:cNvSpPr>
            <a:spLocks noGrp="1"/>
          </p:cNvSpPr>
          <p:nvPr>
            <p:ph idx="1"/>
          </p:nvPr>
        </p:nvSpPr>
        <p:spPr>
          <a:xfrm>
            <a:off x="352800" y="979200"/>
            <a:ext cx="7740000" cy="4140000"/>
          </a:xfrm>
          <a:prstGeom prst="rect">
            <a:avLst/>
          </a:prstGeom>
        </p:spPr>
        <p:txBody>
          <a:bodyPr lIns="0" tIns="0" rIns="0" bIns="0"/>
          <a:lstStyle>
            <a:lvl1pPr marL="182563" indent="-182563">
              <a:lnSpc>
                <a:spcPct val="90000"/>
              </a:lnSpc>
              <a:spcBef>
                <a:spcPts val="800"/>
              </a:spcBef>
              <a:buFont typeface="Wingdings" pitchFamily="2" charset="2"/>
              <a:buChar char="§"/>
              <a:defRPr sz="1800">
                <a:solidFill>
                  <a:schemeClr val="bg1"/>
                </a:solidFill>
              </a:defRPr>
            </a:lvl1pPr>
            <a:lvl2pPr marL="539750" indent="-274638">
              <a:lnSpc>
                <a:spcPct val="90000"/>
              </a:lnSpc>
              <a:spcBef>
                <a:spcPts val="800"/>
              </a:spcBef>
              <a:buClr>
                <a:schemeClr val="bg1"/>
              </a:buClr>
              <a:buFont typeface="Wingdings" pitchFamily="2" charset="2"/>
              <a:buChar char="ð"/>
              <a:defRPr sz="1600">
                <a:solidFill>
                  <a:schemeClr val="bg1"/>
                </a:solidFill>
              </a:defRPr>
            </a:lvl2pPr>
            <a:lvl3pPr marL="804863" indent="-174625">
              <a:lnSpc>
                <a:spcPct val="90000"/>
              </a:lnSpc>
              <a:spcBef>
                <a:spcPts val="800"/>
              </a:spcBef>
              <a:buClr>
                <a:schemeClr val="bg1"/>
              </a:buClr>
              <a:buFont typeface="Calibri" pitchFamily="34" charset="0"/>
              <a:buChar char="─"/>
              <a:defRPr sz="1400">
                <a:solidFill>
                  <a:schemeClr val="bg1"/>
                </a:solidFill>
              </a:defRPr>
            </a:lvl3pPr>
          </a:lstStyle>
          <a:p>
            <a:pPr lvl="0"/>
            <a:r>
              <a:rPr lang="fr-FR" noProof="0" smtClean="0"/>
              <a:t>Cliquez pour modifier les styles du texte du masque</a:t>
            </a:r>
          </a:p>
          <a:p>
            <a:pPr lvl="1"/>
            <a:r>
              <a:rPr lang="fr-FR" noProof="0" smtClean="0"/>
              <a:t>Deuxième niveau</a:t>
            </a:r>
          </a:p>
          <a:p>
            <a:pPr lvl="2"/>
            <a:r>
              <a:rPr lang="fr-FR" noProof="0" smtClean="0"/>
              <a:t>Troisième niveau</a:t>
            </a:r>
          </a:p>
        </p:txBody>
      </p:sp>
      <p:sp>
        <p:nvSpPr>
          <p:cNvPr id="42" name="Fußzeilenplatzhalter 4"/>
          <p:cNvSpPr>
            <a:spLocks noGrp="1"/>
          </p:cNvSpPr>
          <p:nvPr>
            <p:ph type="ftr" sz="quarter" idx="10"/>
          </p:nvPr>
        </p:nvSpPr>
        <p:spPr>
          <a:xfrm>
            <a:off x="2592388" y="6597650"/>
            <a:ext cx="2968625" cy="153988"/>
          </a:xfrm>
          <a:prstGeom prst="rect">
            <a:avLst/>
          </a:prstGeom>
        </p:spPr>
        <p:txBody>
          <a:bodyPr wrap="none" lIns="0" tIns="0" rIns="0" bIns="0">
            <a:spAutoFit/>
          </a:bodyPr>
          <a:lstStyle>
            <a:lvl1pPr fontAlgn="auto">
              <a:spcBef>
                <a:spcPts val="0"/>
              </a:spcBef>
              <a:spcAft>
                <a:spcPts val="0"/>
              </a:spcAft>
              <a:defRPr sz="1000" baseline="0">
                <a:solidFill>
                  <a:schemeClr val="bg1">
                    <a:lumMod val="50000"/>
                  </a:schemeClr>
                </a:solidFill>
                <a:latin typeface="+mn-lt"/>
                <a:cs typeface="+mn-cs"/>
              </a:defRPr>
            </a:lvl1pPr>
          </a:lstStyle>
          <a:p>
            <a:pPr>
              <a:defRPr/>
            </a:pPr>
            <a:r>
              <a:rPr lang="fr-FR" smtClean="0"/>
              <a:t>Ipsos pour l'Andra - Enquêtes locales - Rapport Synthétique CMHM - Novembre 2012</a:t>
            </a:r>
            <a:endParaRPr lang="fr-FR"/>
          </a:p>
        </p:txBody>
      </p:sp>
      <p:sp>
        <p:nvSpPr>
          <p:cNvPr id="43" name="Foliennummernplatzhalter 5"/>
          <p:cNvSpPr>
            <a:spLocks noGrp="1"/>
          </p:cNvSpPr>
          <p:nvPr>
            <p:ph type="sldNum" sz="quarter" idx="11"/>
          </p:nvPr>
        </p:nvSpPr>
        <p:spPr/>
        <p:txBody>
          <a:bodyPr/>
          <a:lstStyle>
            <a:lvl1pPr algn="r">
              <a:defRPr lang="fr-FR" sz="900" kern="1200" baseline="0">
                <a:solidFill>
                  <a:schemeClr val="bg1">
                    <a:lumMod val="50000"/>
                  </a:schemeClr>
                </a:solidFill>
                <a:latin typeface="+mn-lt"/>
                <a:ea typeface="+mn-ea"/>
                <a:cs typeface="+mn-cs"/>
              </a:defRPr>
            </a:lvl1pPr>
          </a:lstStyle>
          <a:p>
            <a:pPr>
              <a:defRPr/>
            </a:pPr>
            <a:fld id="{7D846614-1520-45A0-8267-6ECB0F0C60BB}" type="slidenum">
              <a:rPr/>
              <a:pPr>
                <a:defRPr/>
              </a:pPr>
              <a:t>‹N°›</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theme" Target="../theme/theme10.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theme" Target="../theme/theme11.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8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14.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theme" Target="../theme/theme15.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7.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8.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5.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9.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pied de page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Ipsos pour l'Andra - Enquêtes locales - Rapport Synthétique CMHM - Novembre 2012</a:t>
            </a:r>
            <a:endParaRPr lang="fr-FR"/>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ußzeilenplatzhalter 4"/>
          <p:cNvSpPr>
            <a:spLocks noGrp="1"/>
          </p:cNvSpPr>
          <p:nvPr>
            <p:ph type="ftr" sz="quarter" idx="3"/>
          </p:nvPr>
        </p:nvSpPr>
        <p:spPr>
          <a:xfrm>
            <a:off x="2592388" y="6597650"/>
            <a:ext cx="2968625" cy="153988"/>
          </a:xfrm>
          <a:prstGeom prst="rect">
            <a:avLst/>
          </a:prstGeom>
        </p:spPr>
        <p:txBody>
          <a:bodyPr wrap="none" lIns="0" tIns="0" rIns="0" bIns="0">
            <a:spAutoFit/>
          </a:bodyPr>
          <a:lstStyle>
            <a:lvl1pPr fontAlgn="auto">
              <a:spcBef>
                <a:spcPts val="0"/>
              </a:spcBef>
              <a:spcAft>
                <a:spcPts val="0"/>
              </a:spcAft>
              <a:defRPr sz="1000" baseline="0">
                <a:solidFill>
                  <a:srgbClr val="FFFFFF">
                    <a:lumMod val="50000"/>
                  </a:srgbClr>
                </a:solidFill>
                <a:latin typeface="+mn-lt"/>
                <a:cs typeface="+mn-cs"/>
              </a:defRPr>
            </a:lvl1pPr>
          </a:lstStyle>
          <a:p>
            <a:pPr>
              <a:defRPr/>
            </a:pPr>
            <a:r>
              <a:rPr lang="fr-FR" smtClean="0"/>
              <a:t>Ipsos pour l'Andra - Enquêtes locales - Rapport Synthétique CMHM - Novembre 2012</a:t>
            </a:r>
            <a:endParaRPr lang="fr-FR"/>
          </a:p>
        </p:txBody>
      </p:sp>
      <p:sp>
        <p:nvSpPr>
          <p:cNvPr id="4" name="Foliennummernplatzhalter 5"/>
          <p:cNvSpPr>
            <a:spLocks noGrp="1"/>
          </p:cNvSpPr>
          <p:nvPr>
            <p:ph type="sldNum" sz="quarter" idx="4"/>
          </p:nvPr>
        </p:nvSpPr>
        <p:spPr>
          <a:xfrm>
            <a:off x="8785225" y="6615113"/>
            <a:ext cx="195263"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rgbClr val="FFFFFF">
                    <a:lumMod val="50000"/>
                  </a:srgbClr>
                </a:solidFill>
                <a:latin typeface="+mn-lt"/>
                <a:ea typeface="+mn-ea"/>
                <a:cs typeface="+mn-cs"/>
              </a:defRPr>
            </a:lvl1pPr>
          </a:lstStyle>
          <a:p>
            <a:pPr>
              <a:defRPr/>
            </a:pPr>
            <a:fld id="{7C91F856-8AEF-47C9-B5A1-CEC95CCC3C8E}" type="slidenum">
              <a:rPr/>
              <a:pPr>
                <a:defRPr/>
              </a:pPr>
              <a:t>‹N°›</a:t>
            </a:fld>
            <a:endParaRPr dirty="0"/>
          </a:p>
        </p:txBody>
      </p:sp>
      <p:grpSp>
        <p:nvGrpSpPr>
          <p:cNvPr id="63492" name="Group 18"/>
          <p:cNvGrpSpPr>
            <a:grpSpLocks noChangeAspect="1"/>
          </p:cNvGrpSpPr>
          <p:nvPr/>
        </p:nvGrpSpPr>
        <p:grpSpPr bwMode="auto">
          <a:xfrm>
            <a:off x="76200" y="6351588"/>
            <a:ext cx="522288" cy="468312"/>
            <a:chOff x="1352" y="681"/>
            <a:chExt cx="3519" cy="3153"/>
          </a:xfrm>
        </p:grpSpPr>
        <p:sp>
          <p:nvSpPr>
            <p:cNvPr id="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ußzeilenplatzhalter 4"/>
          <p:cNvSpPr>
            <a:spLocks noGrp="1"/>
          </p:cNvSpPr>
          <p:nvPr>
            <p:ph type="ftr" sz="quarter" idx="3"/>
          </p:nvPr>
        </p:nvSpPr>
        <p:spPr>
          <a:xfrm>
            <a:off x="2592388" y="6597650"/>
            <a:ext cx="2968625" cy="153988"/>
          </a:xfrm>
          <a:prstGeom prst="rect">
            <a:avLst/>
          </a:prstGeom>
        </p:spPr>
        <p:txBody>
          <a:bodyPr wrap="none" lIns="0" tIns="0" rIns="0" bIns="0">
            <a:spAutoFit/>
          </a:bodyPr>
          <a:lstStyle>
            <a:lvl1pPr fontAlgn="auto">
              <a:spcBef>
                <a:spcPts val="0"/>
              </a:spcBef>
              <a:spcAft>
                <a:spcPts val="0"/>
              </a:spcAft>
              <a:defRPr sz="1000" baseline="0">
                <a:solidFill>
                  <a:srgbClr val="FFFFFF">
                    <a:lumMod val="50000"/>
                  </a:srgbClr>
                </a:solidFill>
                <a:latin typeface="+mn-lt"/>
                <a:cs typeface="+mn-cs"/>
              </a:defRPr>
            </a:lvl1pPr>
          </a:lstStyle>
          <a:p>
            <a:pPr>
              <a:defRPr/>
            </a:pPr>
            <a:r>
              <a:rPr lang="fr-FR" smtClean="0"/>
              <a:t>Ipsos pour l'Andra - Enquêtes locales - Rapport Synthétique CMHM - Novembre 2012</a:t>
            </a:r>
            <a:endParaRPr lang="fr-FR"/>
          </a:p>
        </p:txBody>
      </p:sp>
      <p:sp>
        <p:nvSpPr>
          <p:cNvPr id="4" name="Foliennummernplatzhalter 5"/>
          <p:cNvSpPr>
            <a:spLocks noGrp="1"/>
          </p:cNvSpPr>
          <p:nvPr>
            <p:ph type="sldNum" sz="quarter" idx="4"/>
          </p:nvPr>
        </p:nvSpPr>
        <p:spPr>
          <a:xfrm>
            <a:off x="8785225" y="6615113"/>
            <a:ext cx="195263"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rgbClr val="FFFFFF">
                    <a:lumMod val="50000"/>
                  </a:srgbClr>
                </a:solidFill>
                <a:latin typeface="+mn-lt"/>
                <a:ea typeface="+mn-ea"/>
                <a:cs typeface="+mn-cs"/>
              </a:defRPr>
            </a:lvl1pPr>
          </a:lstStyle>
          <a:p>
            <a:pPr>
              <a:defRPr/>
            </a:pPr>
            <a:fld id="{C4C8477B-BCB5-422C-91B8-9CAA4E81E52E}" type="slidenum">
              <a:rPr/>
              <a:pPr>
                <a:defRPr/>
              </a:pPr>
              <a:t>‹N°›</a:t>
            </a:fld>
            <a:endParaRPr dirty="0"/>
          </a:p>
        </p:txBody>
      </p:sp>
      <p:grpSp>
        <p:nvGrpSpPr>
          <p:cNvPr id="69636" name="Group 18"/>
          <p:cNvGrpSpPr>
            <a:grpSpLocks noChangeAspect="1"/>
          </p:cNvGrpSpPr>
          <p:nvPr/>
        </p:nvGrpSpPr>
        <p:grpSpPr bwMode="auto">
          <a:xfrm>
            <a:off x="76200" y="6351588"/>
            <a:ext cx="522288" cy="468312"/>
            <a:chOff x="1352" y="681"/>
            <a:chExt cx="3519" cy="3153"/>
          </a:xfrm>
        </p:grpSpPr>
        <p:sp>
          <p:nvSpPr>
            <p:cNvPr id="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1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sp>
          <p:nvSpPr>
            <p:cNvPr id="2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solidFill>
                  <a:srgbClr val="1F497D"/>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Foliennummernplatzhalter 5"/>
          <p:cNvSpPr txBox="1">
            <a:spLocks/>
          </p:cNvSpPr>
          <p:nvPr userDrawn="1"/>
        </p:nvSpPr>
        <p:spPr>
          <a:xfrm>
            <a:off x="8785225" y="6615113"/>
            <a:ext cx="195263" cy="136525"/>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A96B1117-5ED6-47F4-A9D4-3D4E5F352368}" type="slidenum">
              <a:rPr/>
              <a:pPr fontAlgn="auto">
                <a:spcBef>
                  <a:spcPts val="0"/>
                </a:spcBef>
                <a:spcAft>
                  <a:spcPts val="0"/>
                </a:spcAft>
                <a:defRPr/>
              </a:pPr>
              <a:t>‹N°›</a:t>
            </a:fld>
            <a:endParaRPr dirty="0"/>
          </a:p>
        </p:txBody>
      </p:sp>
      <p:grpSp>
        <p:nvGrpSpPr>
          <p:cNvPr id="90115" name="Group 18"/>
          <p:cNvGrpSpPr>
            <a:grpSpLocks noChangeAspect="1"/>
          </p:cNvGrpSpPr>
          <p:nvPr userDrawn="1"/>
        </p:nvGrpSpPr>
        <p:grpSpPr bwMode="auto">
          <a:xfrm>
            <a:off x="76200" y="6351588"/>
            <a:ext cx="522288"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25"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6"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7"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8"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29"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0"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1"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2"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34"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5"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6"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7"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38"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
        <p:nvSpPr>
          <p:cNvPr id="40" name="Freeform 34"/>
          <p:cNvSpPr>
            <a:spLocks/>
          </p:cNvSpPr>
          <p:nvPr userDrawn="1"/>
        </p:nvSpPr>
        <p:spPr bwMode="auto">
          <a:xfrm>
            <a:off x="8193088" y="1311275"/>
            <a:ext cx="950912" cy="1949450"/>
          </a:xfrm>
          <a:custGeom>
            <a:avLst/>
            <a:gdLst>
              <a:gd name="T0" fmla="*/ 304 w 304"/>
              <a:gd name="T1" fmla="*/ 1 h 588"/>
              <a:gd name="T2" fmla="*/ 294 w 304"/>
              <a:gd name="T3" fmla="*/ 0 h 588"/>
              <a:gd name="T4" fmla="*/ 0 w 304"/>
              <a:gd name="T5" fmla="*/ 294 h 588"/>
              <a:gd name="T6" fmla="*/ 294 w 304"/>
              <a:gd name="T7" fmla="*/ 588 h 588"/>
              <a:gd name="T8" fmla="*/ 304 w 304"/>
              <a:gd name="T9" fmla="*/ 588 h 588"/>
              <a:gd name="T10" fmla="*/ 304 w 304"/>
              <a:gd name="T11" fmla="*/ 1 h 588"/>
            </a:gdLst>
            <a:ahLst/>
            <a:cxnLst>
              <a:cxn ang="0">
                <a:pos x="T0" y="T1"/>
              </a:cxn>
              <a:cxn ang="0">
                <a:pos x="T2" y="T3"/>
              </a:cxn>
              <a:cxn ang="0">
                <a:pos x="T4" y="T5"/>
              </a:cxn>
              <a:cxn ang="0">
                <a:pos x="T6" y="T7"/>
              </a:cxn>
              <a:cxn ang="0">
                <a:pos x="T8" y="T9"/>
              </a:cxn>
              <a:cxn ang="0">
                <a:pos x="T10" y="T11"/>
              </a:cxn>
            </a:cxnLst>
            <a:rect l="0" t="0" r="r" b="b"/>
            <a:pathLst>
              <a:path w="304" h="588">
                <a:moveTo>
                  <a:pt x="304" y="1"/>
                </a:moveTo>
                <a:cubicBezTo>
                  <a:pt x="301" y="1"/>
                  <a:pt x="298" y="0"/>
                  <a:pt x="294" y="0"/>
                </a:cubicBezTo>
                <a:cubicBezTo>
                  <a:pt x="132" y="0"/>
                  <a:pt x="0" y="132"/>
                  <a:pt x="0" y="294"/>
                </a:cubicBezTo>
                <a:cubicBezTo>
                  <a:pt x="0" y="457"/>
                  <a:pt x="132" y="588"/>
                  <a:pt x="294" y="588"/>
                </a:cubicBezTo>
                <a:cubicBezTo>
                  <a:pt x="298" y="588"/>
                  <a:pt x="301" y="588"/>
                  <a:pt x="304" y="588"/>
                </a:cubicBezTo>
                <a:lnTo>
                  <a:pt x="304" y="1"/>
                </a:lnTo>
                <a:close/>
              </a:path>
            </a:pathLst>
          </a:custGeom>
          <a:solidFill>
            <a:schemeClr val="tx2"/>
          </a:solidFill>
          <a:ln>
            <a:noFill/>
          </a:ln>
        </p:spPr>
        <p:txBody>
          <a:bodyPr/>
          <a:lstStyle/>
          <a:p>
            <a:pPr fontAlgn="auto">
              <a:spcBef>
                <a:spcPts val="0"/>
              </a:spcBef>
              <a:spcAft>
                <a:spcPts val="0"/>
              </a:spcAft>
              <a:defRPr/>
            </a:pPr>
            <a:endParaRPr lang="en-US">
              <a:latin typeface="+mn-lt"/>
              <a:cs typeface="+mn-cs"/>
            </a:endParaRPr>
          </a:p>
        </p:txBody>
      </p:sp>
      <p:sp>
        <p:nvSpPr>
          <p:cNvPr id="41" name="Freeform 35"/>
          <p:cNvSpPr>
            <a:spLocks/>
          </p:cNvSpPr>
          <p:nvPr userDrawn="1"/>
        </p:nvSpPr>
        <p:spPr bwMode="auto">
          <a:xfrm>
            <a:off x="8845550" y="803275"/>
            <a:ext cx="298450" cy="584200"/>
          </a:xfrm>
          <a:custGeom>
            <a:avLst/>
            <a:gdLst>
              <a:gd name="T0" fmla="*/ 104 w 104"/>
              <a:gd name="T1" fmla="*/ 0 h 193"/>
              <a:gd name="T2" fmla="*/ 0 w 104"/>
              <a:gd name="T3" fmla="*/ 144 h 193"/>
              <a:gd name="T4" fmla="*/ 8 w 104"/>
              <a:gd name="T5" fmla="*/ 193 h 193"/>
              <a:gd name="T6" fmla="*/ 94 w 104"/>
              <a:gd name="T7" fmla="*/ 180 h 193"/>
              <a:gd name="T8" fmla="*/ 104 w 104"/>
              <a:gd name="T9" fmla="*/ 181 h 193"/>
              <a:gd name="T10" fmla="*/ 104 w 104"/>
              <a:gd name="T11" fmla="*/ 0 h 193"/>
            </a:gdLst>
            <a:ahLst/>
            <a:cxnLst>
              <a:cxn ang="0">
                <a:pos x="T0" y="T1"/>
              </a:cxn>
              <a:cxn ang="0">
                <a:pos x="T2" y="T3"/>
              </a:cxn>
              <a:cxn ang="0">
                <a:pos x="T4" y="T5"/>
              </a:cxn>
              <a:cxn ang="0">
                <a:pos x="T6" y="T7"/>
              </a:cxn>
              <a:cxn ang="0">
                <a:pos x="T8" y="T9"/>
              </a:cxn>
              <a:cxn ang="0">
                <a:pos x="T10" y="T11"/>
              </a:cxn>
            </a:cxnLst>
            <a:rect l="0" t="0" r="r" b="b"/>
            <a:pathLst>
              <a:path w="104" h="193">
                <a:moveTo>
                  <a:pt x="104" y="0"/>
                </a:moveTo>
                <a:cubicBezTo>
                  <a:pt x="44" y="21"/>
                  <a:pt x="0" y="77"/>
                  <a:pt x="0" y="144"/>
                </a:cubicBezTo>
                <a:cubicBezTo>
                  <a:pt x="0" y="162"/>
                  <a:pt x="3" y="178"/>
                  <a:pt x="8" y="193"/>
                </a:cubicBezTo>
                <a:cubicBezTo>
                  <a:pt x="36" y="185"/>
                  <a:pt x="65" y="180"/>
                  <a:pt x="94" y="180"/>
                </a:cubicBezTo>
                <a:cubicBezTo>
                  <a:pt x="98" y="180"/>
                  <a:pt x="101" y="181"/>
                  <a:pt x="104" y="181"/>
                </a:cubicBezTo>
                <a:lnTo>
                  <a:pt x="104" y="0"/>
                </a:lnTo>
                <a:close/>
              </a:path>
            </a:pathLst>
          </a:custGeom>
          <a:solidFill>
            <a:schemeClr val="tx2"/>
          </a:solidFill>
          <a:ln>
            <a:noFill/>
          </a:ln>
        </p:spPr>
        <p:txBody>
          <a:bodyPr/>
          <a:lstStyle/>
          <a:p>
            <a:pPr fontAlgn="auto">
              <a:spcBef>
                <a:spcPts val="0"/>
              </a:spcBef>
              <a:spcAft>
                <a:spcPts val="0"/>
              </a:spcAft>
              <a:defRPr/>
            </a:pPr>
            <a:endParaRPr lang="en-US">
              <a:latin typeface="+mn-lt"/>
              <a:cs typeface="+mn-cs"/>
            </a:endParaRPr>
          </a:p>
        </p:txBody>
      </p:sp>
      <p:sp>
        <p:nvSpPr>
          <p:cNvPr id="42" name="Freeform 36"/>
          <p:cNvSpPr>
            <a:spLocks/>
          </p:cNvSpPr>
          <p:nvPr userDrawn="1"/>
        </p:nvSpPr>
        <p:spPr bwMode="auto">
          <a:xfrm>
            <a:off x="5637213" y="0"/>
            <a:ext cx="3216275" cy="1200150"/>
          </a:xfrm>
          <a:custGeom>
            <a:avLst/>
            <a:gdLst>
              <a:gd name="T0" fmla="*/ 2026 w 2026"/>
              <a:gd name="T1" fmla="*/ 756 h 756"/>
              <a:gd name="T2" fmla="*/ 1054 w 2026"/>
              <a:gd name="T3" fmla="*/ 272 h 756"/>
              <a:gd name="T4" fmla="*/ 0 w 2026"/>
              <a:gd name="T5" fmla="*/ 0 h 756"/>
            </a:gdLst>
            <a:ahLst/>
            <a:cxnLst>
              <a:cxn ang="0">
                <a:pos x="T0" y="T1"/>
              </a:cxn>
              <a:cxn ang="0">
                <a:pos x="T2" y="T3"/>
              </a:cxn>
              <a:cxn ang="0">
                <a:pos x="T4" y="T5"/>
              </a:cxn>
            </a:cxnLst>
            <a:rect l="0" t="0" r="r" b="b"/>
            <a:pathLst>
              <a:path w="2026" h="756">
                <a:moveTo>
                  <a:pt x="2026" y="756"/>
                </a:moveTo>
                <a:cubicBezTo>
                  <a:pt x="1709" y="577"/>
                  <a:pt x="1392" y="398"/>
                  <a:pt x="1054" y="272"/>
                </a:cubicBezTo>
                <a:cubicBezTo>
                  <a:pt x="716" y="146"/>
                  <a:pt x="358" y="73"/>
                  <a:pt x="0" y="0"/>
                </a:cubicBezTo>
              </a:path>
            </a:pathLst>
          </a:custGeom>
          <a:noFill/>
          <a:ln w="12700" cmpd="sng">
            <a:solidFill>
              <a:srgbClr val="58595B">
                <a:alpha val="20000"/>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43" name="Freeform 37"/>
          <p:cNvSpPr>
            <a:spLocks/>
          </p:cNvSpPr>
          <p:nvPr userDrawn="1"/>
        </p:nvSpPr>
        <p:spPr bwMode="auto">
          <a:xfrm>
            <a:off x="1152525" y="6553200"/>
            <a:ext cx="1198563" cy="304800"/>
          </a:xfrm>
          <a:custGeom>
            <a:avLst/>
            <a:gdLst>
              <a:gd name="T0" fmla="*/ 368 w 368"/>
              <a:gd name="T1" fmla="*/ 104 h 104"/>
              <a:gd name="T2" fmla="*/ 184 w 368"/>
              <a:gd name="T3" fmla="*/ 0 h 104"/>
              <a:gd name="T4" fmla="*/ 0 w 368"/>
              <a:gd name="T5" fmla="*/ 104 h 104"/>
              <a:gd name="T6" fmla="*/ 368 w 368"/>
              <a:gd name="T7" fmla="*/ 104 h 104"/>
            </a:gdLst>
            <a:ahLst/>
            <a:cxnLst>
              <a:cxn ang="0">
                <a:pos x="T0" y="T1"/>
              </a:cxn>
              <a:cxn ang="0">
                <a:pos x="T2" y="T3"/>
              </a:cxn>
              <a:cxn ang="0">
                <a:pos x="T4" y="T5"/>
              </a:cxn>
              <a:cxn ang="0">
                <a:pos x="T6" y="T7"/>
              </a:cxn>
            </a:cxnLst>
            <a:rect l="0" t="0" r="r" b="b"/>
            <a:pathLst>
              <a:path w="368" h="104">
                <a:moveTo>
                  <a:pt x="368" y="104"/>
                </a:moveTo>
                <a:cubicBezTo>
                  <a:pt x="330" y="42"/>
                  <a:pt x="262" y="0"/>
                  <a:pt x="184" y="0"/>
                </a:cubicBezTo>
                <a:cubicBezTo>
                  <a:pt x="106" y="0"/>
                  <a:pt x="38" y="42"/>
                  <a:pt x="0" y="104"/>
                </a:cubicBezTo>
                <a:lnTo>
                  <a:pt x="368" y="104"/>
                </a:lnTo>
                <a:close/>
              </a:path>
            </a:pathLst>
          </a:custGeom>
          <a:solidFill>
            <a:schemeClr val="tx2"/>
          </a:solidFill>
          <a:ln>
            <a:noFill/>
          </a:ln>
        </p:spPr>
        <p:txBody>
          <a:bodyPr/>
          <a:lstStyle/>
          <a:p>
            <a:pPr fontAlgn="auto">
              <a:spcBef>
                <a:spcPts val="0"/>
              </a:spcBef>
              <a:spcAft>
                <a:spcPts val="0"/>
              </a:spcAft>
              <a:defRPr/>
            </a:pPr>
            <a:endParaRPr lang="en-US">
              <a:latin typeface="+mn-lt"/>
              <a:cs typeface="+mn-cs"/>
            </a:endParaRPr>
          </a:p>
        </p:txBody>
      </p:sp>
      <p:sp>
        <p:nvSpPr>
          <p:cNvPr id="44" name="Freeform 38"/>
          <p:cNvSpPr>
            <a:spLocks/>
          </p:cNvSpPr>
          <p:nvPr userDrawn="1"/>
        </p:nvSpPr>
        <p:spPr bwMode="auto">
          <a:xfrm>
            <a:off x="0" y="4794250"/>
            <a:ext cx="1177925" cy="2019300"/>
          </a:xfrm>
          <a:custGeom>
            <a:avLst/>
            <a:gdLst>
              <a:gd name="T0" fmla="*/ 742 w 742"/>
              <a:gd name="T1" fmla="*/ 1272 h 1272"/>
              <a:gd name="T2" fmla="*/ 684 w 742"/>
              <a:gd name="T3" fmla="*/ 1220 h 1272"/>
              <a:gd name="T4" fmla="*/ 576 w 742"/>
              <a:gd name="T5" fmla="*/ 1110 h 1272"/>
              <a:gd name="T6" fmla="*/ 454 w 742"/>
              <a:gd name="T7" fmla="*/ 970 h 1272"/>
              <a:gd name="T8" fmla="*/ 356 w 742"/>
              <a:gd name="T9" fmla="*/ 826 h 1272"/>
              <a:gd name="T10" fmla="*/ 266 w 742"/>
              <a:gd name="T11" fmla="*/ 674 h 1272"/>
              <a:gd name="T12" fmla="*/ 186 w 742"/>
              <a:gd name="T13" fmla="*/ 512 h 1272"/>
              <a:gd name="T14" fmla="*/ 112 w 742"/>
              <a:gd name="T15" fmla="*/ 330 h 1272"/>
              <a:gd name="T16" fmla="*/ 0 w 742"/>
              <a:gd name="T17"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2" h="1272">
                <a:moveTo>
                  <a:pt x="742" y="1272"/>
                </a:moveTo>
                <a:cubicBezTo>
                  <a:pt x="727" y="1259"/>
                  <a:pt x="712" y="1247"/>
                  <a:pt x="684" y="1220"/>
                </a:cubicBezTo>
                <a:cubicBezTo>
                  <a:pt x="656" y="1193"/>
                  <a:pt x="614" y="1152"/>
                  <a:pt x="576" y="1110"/>
                </a:cubicBezTo>
                <a:cubicBezTo>
                  <a:pt x="538" y="1068"/>
                  <a:pt x="491" y="1017"/>
                  <a:pt x="454" y="970"/>
                </a:cubicBezTo>
                <a:cubicBezTo>
                  <a:pt x="417" y="923"/>
                  <a:pt x="387" y="875"/>
                  <a:pt x="356" y="826"/>
                </a:cubicBezTo>
                <a:cubicBezTo>
                  <a:pt x="325" y="777"/>
                  <a:pt x="294" y="726"/>
                  <a:pt x="266" y="674"/>
                </a:cubicBezTo>
                <a:cubicBezTo>
                  <a:pt x="238" y="622"/>
                  <a:pt x="212" y="569"/>
                  <a:pt x="186" y="512"/>
                </a:cubicBezTo>
                <a:cubicBezTo>
                  <a:pt x="160" y="455"/>
                  <a:pt x="143" y="415"/>
                  <a:pt x="112" y="330"/>
                </a:cubicBezTo>
                <a:cubicBezTo>
                  <a:pt x="81" y="245"/>
                  <a:pt x="19" y="55"/>
                  <a:pt x="0" y="0"/>
                </a:cubicBezTo>
              </a:path>
            </a:pathLst>
          </a:custGeom>
          <a:noFill/>
          <a:ln w="12700" cmpd="sng">
            <a:solidFill>
              <a:srgbClr val="58595B">
                <a:alpha val="20000"/>
              </a:srgbClr>
            </a:solidFill>
            <a:round/>
            <a:headEnd/>
            <a:tailEnd/>
          </a:ln>
          <a:effectLst/>
          <a:extLst/>
        </p:spPr>
        <p:txBody>
          <a:bodyPr/>
          <a:lstStyle/>
          <a:p>
            <a:pPr fontAlgn="auto">
              <a:spcBef>
                <a:spcPts val="0"/>
              </a:spcBef>
              <a:spcAft>
                <a:spcPts val="0"/>
              </a:spcAft>
              <a:defRPr/>
            </a:pPr>
            <a:endParaRPr lang="en-US">
              <a:latin typeface="+mn-lt"/>
              <a:cs typeface="+mn-cs"/>
            </a:endParaRPr>
          </a:p>
        </p:txBody>
      </p:sp>
      <p:sp>
        <p:nvSpPr>
          <p:cNvPr id="45" name="Foliennummernplatzhalter 5"/>
          <p:cNvSpPr>
            <a:spLocks noGrp="1"/>
          </p:cNvSpPr>
          <p:nvPr>
            <p:ph type="sldNum" sz="quarter" idx="4"/>
          </p:nvPr>
        </p:nvSpPr>
        <p:spPr>
          <a:xfrm>
            <a:off x="8785225" y="6615113"/>
            <a:ext cx="195263"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chemeClr val="bg1">
                    <a:lumMod val="50000"/>
                  </a:schemeClr>
                </a:solidFill>
                <a:latin typeface="+mn-lt"/>
                <a:ea typeface="+mn-ea"/>
                <a:cs typeface="+mn-cs"/>
              </a:defRPr>
            </a:lvl1pPr>
          </a:lstStyle>
          <a:p>
            <a:pPr>
              <a:defRPr/>
            </a:pPr>
            <a:fld id="{96782550-D921-45F3-9261-CC06E13425DC}" type="slidenum">
              <a:rPr/>
              <a:pPr>
                <a:defRPr/>
              </a:pPr>
              <a:t>‹N°›</a:t>
            </a:fld>
            <a:endParaRPr dirty="0"/>
          </a:p>
        </p:txBody>
      </p:sp>
    </p:spTree>
  </p:cSld>
  <p:clrMap bg1="lt1" tx1="dk1" bg2="lt2" tx2="dk2" accent1="accent1" accent2="accent2" accent3="accent3" accent4="accent4" accent5="accent5" accent6="accent6" hlink="hlink" folHlink="folHlink"/>
  <p:sldLayoutIdLst>
    <p:sldLayoutId id="2147484053" r:id="rId1"/>
    <p:sldLayoutId id="2147484052" r:id="rId2"/>
    <p:sldLayoutId id="2147484051" r:id="rId3"/>
    <p:sldLayoutId id="2147484050" r:id="rId4"/>
    <p:sldLayoutId id="2147484049" r:id="rId5"/>
    <p:sldLayoutId id="2147484048" r:id="rId6"/>
    <p:sldLayoutId id="2147484047" r:id="rId7"/>
    <p:sldLayoutId id="2147484046" r:id="rId8"/>
    <p:sldLayoutId id="2147484045" r:id="rId9"/>
    <p:sldLayoutId id="2147484044" r:id="rId10"/>
    <p:sldLayoutId id="2147484043" r:id="rId1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ußzeilenplatzhalter 4"/>
          <p:cNvSpPr>
            <a:spLocks noGrp="1"/>
          </p:cNvSpPr>
          <p:nvPr>
            <p:ph type="ftr" sz="quarter" idx="3"/>
          </p:nvPr>
        </p:nvSpPr>
        <p:spPr>
          <a:xfrm>
            <a:off x="2592388" y="6597650"/>
            <a:ext cx="3634008" cy="153888"/>
          </a:xfrm>
          <a:prstGeom prst="rect">
            <a:avLst/>
          </a:prstGeom>
        </p:spPr>
        <p:txBody>
          <a:bodyPr wrap="none" lIns="0" tIns="0" rIns="0" bIns="0">
            <a:spAutoFit/>
          </a:bodyPr>
          <a:lstStyle>
            <a:lvl1pPr fontAlgn="auto">
              <a:spcBef>
                <a:spcPts val="0"/>
              </a:spcBef>
              <a:spcAft>
                <a:spcPts val="0"/>
              </a:spcAft>
              <a:defRPr sz="1000" baseline="0">
                <a:solidFill>
                  <a:schemeClr val="bg1">
                    <a:lumMod val="50000"/>
                  </a:schemeClr>
                </a:solidFill>
                <a:latin typeface="+mn-lt"/>
                <a:cs typeface="+mn-cs"/>
              </a:defRPr>
            </a:lvl1pPr>
          </a:lstStyle>
          <a:p>
            <a:pPr>
              <a:defRPr/>
            </a:pPr>
            <a:r>
              <a:rPr lang="fr-FR" smtClean="0">
                <a:solidFill>
                  <a:srgbClr val="FFFFFF">
                    <a:lumMod val="50000"/>
                  </a:srgbClr>
                </a:solidFill>
                <a:latin typeface="+mn-lt"/>
              </a:rPr>
              <a:t>Ipsos pour l'Andra - Enquêtes locales - Rapport Synthétique CMHM - Novembre 2012</a:t>
            </a:r>
            <a:endParaRPr lang="fr-FR" dirty="0">
              <a:solidFill>
                <a:srgbClr val="FFFFFF">
                  <a:lumMod val="50000"/>
                </a:srgbClr>
              </a:solidFill>
              <a:latin typeface="+mn-lt"/>
            </a:endParaRPr>
          </a:p>
        </p:txBody>
      </p:sp>
      <p:sp>
        <p:nvSpPr>
          <p:cNvPr id="4" name="Foliennummernplatzhalter 5"/>
          <p:cNvSpPr>
            <a:spLocks noGrp="1"/>
          </p:cNvSpPr>
          <p:nvPr>
            <p:ph type="sldNum" sz="quarter" idx="4"/>
          </p:nvPr>
        </p:nvSpPr>
        <p:spPr>
          <a:xfrm>
            <a:off x="8785225" y="6615113"/>
            <a:ext cx="195263"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chemeClr val="bg1">
                    <a:lumMod val="50000"/>
                  </a:schemeClr>
                </a:solidFill>
                <a:latin typeface="+mn-lt"/>
                <a:ea typeface="+mn-ea"/>
                <a:cs typeface="+mn-cs"/>
              </a:defRPr>
            </a:lvl1pPr>
          </a:lstStyle>
          <a:p>
            <a:pPr>
              <a:defRPr/>
            </a:pPr>
            <a:fld id="{538F81BB-6FE2-4F28-B14F-934EC353886C}" type="slidenum">
              <a:rPr>
                <a:solidFill>
                  <a:srgbClr val="FFFFFF">
                    <a:lumMod val="50000"/>
                  </a:srgbClr>
                </a:solidFill>
              </a:rPr>
              <a:pPr>
                <a:defRPr/>
              </a:pPr>
              <a:t>‹N°›</a:t>
            </a:fld>
            <a:endParaRPr dirty="0">
              <a:solidFill>
                <a:srgbClr val="FFFFFF">
                  <a:lumMod val="50000"/>
                </a:srgbClr>
              </a:solidFill>
            </a:endParaRPr>
          </a:p>
        </p:txBody>
      </p:sp>
    </p:spTree>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liennummernplatzhalter 5"/>
          <p:cNvSpPr>
            <a:spLocks noGrp="1"/>
          </p:cNvSpPr>
          <p:nvPr>
            <p:ph type="sldNum" sz="quarter" idx="4"/>
          </p:nvPr>
        </p:nvSpPr>
        <p:spPr>
          <a:xfrm>
            <a:off x="8785225" y="6615113"/>
            <a:ext cx="195263"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chemeClr val="bg1">
                    <a:lumMod val="50000"/>
                  </a:schemeClr>
                </a:solidFill>
                <a:latin typeface="+mn-lt"/>
                <a:ea typeface="+mn-ea"/>
                <a:cs typeface="+mn-cs"/>
              </a:defRPr>
            </a:lvl1pPr>
          </a:lstStyle>
          <a:p>
            <a:pPr>
              <a:defRPr/>
            </a:pPr>
            <a:fld id="{467DC86C-D474-4BC3-B627-8AB860EF43A5}" type="slidenum">
              <a:rPr/>
              <a:pPr>
                <a:defRPr/>
              </a:pPr>
              <a:t>‹N°›</a:t>
            </a:fld>
            <a:endParaRPr dirty="0"/>
          </a:p>
        </p:txBody>
      </p:sp>
      <p:sp>
        <p:nvSpPr>
          <p:cNvPr id="4" name="Foliennummernplatzhalter 5"/>
          <p:cNvSpPr txBox="1">
            <a:spLocks/>
          </p:cNvSpPr>
          <p:nvPr/>
        </p:nvSpPr>
        <p:spPr>
          <a:xfrm>
            <a:off x="8785225" y="6615113"/>
            <a:ext cx="195263" cy="136525"/>
          </a:xfrm>
          <a:prstGeom prst="rect">
            <a:avLst/>
          </a:prstGeom>
        </p:spPr>
        <p:txBody>
          <a:bodyPr wrap="none" lIns="0" tIns="0" rIns="0" bIns="0" anchor="b">
            <a:spAutoFit/>
          </a:bodyPr>
          <a:lstStyle>
            <a:lvl1pPr algn="r">
              <a:defRPr lang="fr-FR" sz="900" kern="1200" baseline="0" smtClean="0">
                <a:solidFill>
                  <a:schemeClr val="bg1">
                    <a:lumMod val="50000"/>
                  </a:schemeClr>
                </a:solidFill>
                <a:latin typeface="+mn-lt"/>
                <a:ea typeface="+mn-ea"/>
                <a:cs typeface="+mn-cs"/>
              </a:defRPr>
            </a:lvl1pPr>
          </a:lstStyle>
          <a:p>
            <a:pPr fontAlgn="auto">
              <a:spcBef>
                <a:spcPts val="0"/>
              </a:spcBef>
              <a:spcAft>
                <a:spcPts val="0"/>
              </a:spcAft>
              <a:defRPr/>
            </a:pPr>
            <a:fld id="{14464847-A769-42B5-9A62-2C44FC6AD367}" type="slidenum">
              <a:rPr/>
              <a:pPr fontAlgn="auto">
                <a:spcBef>
                  <a:spcPts val="0"/>
                </a:spcBef>
                <a:spcAft>
                  <a:spcPts val="0"/>
                </a:spcAft>
                <a:defRPr/>
              </a:pPr>
              <a:t>‹N°›</a:t>
            </a:fld>
            <a:endParaRPr dirty="0"/>
          </a:p>
        </p:txBody>
      </p:sp>
      <p:grpSp>
        <p:nvGrpSpPr>
          <p:cNvPr id="9221" name="Group 18"/>
          <p:cNvGrpSpPr>
            <a:grpSpLocks noChangeAspect="1"/>
          </p:cNvGrpSpPr>
          <p:nvPr/>
        </p:nvGrpSpPr>
        <p:grpSpPr bwMode="auto">
          <a:xfrm>
            <a:off x="76200" y="6351588"/>
            <a:ext cx="522288" cy="468312"/>
            <a:chOff x="1352" y="681"/>
            <a:chExt cx="3519" cy="3153"/>
          </a:xfrm>
        </p:grpSpPr>
        <p:sp>
          <p:nvSpPr>
            <p:cNvPr id="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94" r:id="rId1"/>
    <p:sldLayoutId id="2147484097"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liennummernplatzhalter 5"/>
          <p:cNvSpPr>
            <a:spLocks noGrp="1"/>
          </p:cNvSpPr>
          <p:nvPr>
            <p:ph type="sldNum" sz="quarter" idx="4"/>
          </p:nvPr>
        </p:nvSpPr>
        <p:spPr>
          <a:xfrm>
            <a:off x="8785225" y="6615113"/>
            <a:ext cx="195263"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chemeClr val="bg1">
                    <a:lumMod val="50000"/>
                  </a:schemeClr>
                </a:solidFill>
                <a:latin typeface="+mn-lt"/>
                <a:ea typeface="+mn-ea"/>
                <a:cs typeface="+mn-cs"/>
              </a:defRPr>
            </a:lvl1pPr>
          </a:lstStyle>
          <a:p>
            <a:pPr>
              <a:defRPr/>
            </a:pPr>
            <a:fld id="{136B83B2-A163-4E7C-8BCE-B258E2FEAE33}" type="slidenum">
              <a:rPr/>
              <a:pPr>
                <a:defRPr/>
              </a:pPr>
              <a:t>‹N°›</a:t>
            </a:fld>
            <a:endParaRPr dirty="0"/>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ußzeilenplatzhalter 4"/>
          <p:cNvSpPr>
            <a:spLocks noGrp="1"/>
          </p:cNvSpPr>
          <p:nvPr>
            <p:ph type="ftr" sz="quarter" idx="3"/>
          </p:nvPr>
        </p:nvSpPr>
        <p:spPr>
          <a:xfrm>
            <a:off x="2592388" y="6597650"/>
            <a:ext cx="2968625" cy="153988"/>
          </a:xfrm>
          <a:prstGeom prst="rect">
            <a:avLst/>
          </a:prstGeom>
        </p:spPr>
        <p:txBody>
          <a:bodyPr wrap="none" lIns="0" tIns="0" rIns="0" bIns="0">
            <a:spAutoFit/>
          </a:bodyPr>
          <a:lstStyle>
            <a:lvl1pPr fontAlgn="auto">
              <a:spcBef>
                <a:spcPts val="0"/>
              </a:spcBef>
              <a:spcAft>
                <a:spcPts val="0"/>
              </a:spcAft>
              <a:defRPr sz="1000" baseline="0">
                <a:solidFill>
                  <a:schemeClr val="bg1">
                    <a:lumMod val="50000"/>
                  </a:schemeClr>
                </a:solidFill>
                <a:latin typeface="+mn-lt"/>
                <a:cs typeface="+mn-cs"/>
              </a:defRPr>
            </a:lvl1pPr>
          </a:lstStyle>
          <a:p>
            <a:pPr>
              <a:defRPr/>
            </a:pPr>
            <a:r>
              <a:rPr lang="fr-FR" smtClean="0"/>
              <a:t>Ipsos pour l'Andra - Enquêtes locales - Rapport Synthétique CMHM - Novembre 2012</a:t>
            </a:r>
            <a:endParaRPr lang="fr-FR"/>
          </a:p>
        </p:txBody>
      </p:sp>
      <p:sp>
        <p:nvSpPr>
          <p:cNvPr id="4" name="Foliennummernplatzhalter 5"/>
          <p:cNvSpPr>
            <a:spLocks noGrp="1"/>
          </p:cNvSpPr>
          <p:nvPr>
            <p:ph type="sldNum" sz="quarter" idx="4"/>
          </p:nvPr>
        </p:nvSpPr>
        <p:spPr>
          <a:xfrm>
            <a:off x="8785225" y="6615113"/>
            <a:ext cx="195263"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chemeClr val="bg1">
                    <a:lumMod val="50000"/>
                  </a:schemeClr>
                </a:solidFill>
                <a:latin typeface="+mn-lt"/>
                <a:ea typeface="+mn-ea"/>
                <a:cs typeface="+mn-cs"/>
              </a:defRPr>
            </a:lvl1pPr>
          </a:lstStyle>
          <a:p>
            <a:pPr>
              <a:defRPr/>
            </a:pPr>
            <a:fld id="{3B389AEA-342D-4B6B-93BB-7E75A41F8DE6}" type="slidenum">
              <a:rPr/>
              <a:pPr>
                <a:defRPr/>
              </a:pPr>
              <a:t>‹N°›</a:t>
            </a:fld>
            <a:endParaRPr dirty="0"/>
          </a:p>
        </p:txBody>
      </p:sp>
      <p:grpSp>
        <p:nvGrpSpPr>
          <p:cNvPr id="20484" name="Group 18"/>
          <p:cNvGrpSpPr>
            <a:grpSpLocks noChangeAspect="1"/>
          </p:cNvGrpSpPr>
          <p:nvPr/>
        </p:nvGrpSpPr>
        <p:grpSpPr bwMode="auto">
          <a:xfrm>
            <a:off x="76200" y="6351588"/>
            <a:ext cx="522288" cy="468312"/>
            <a:chOff x="1352" y="681"/>
            <a:chExt cx="3519" cy="3153"/>
          </a:xfrm>
        </p:grpSpPr>
        <p:sp>
          <p:nvSpPr>
            <p:cNvPr id="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ußzeilenplatzhalter 4"/>
          <p:cNvSpPr>
            <a:spLocks noGrp="1"/>
          </p:cNvSpPr>
          <p:nvPr>
            <p:ph type="ftr" sz="quarter" idx="3"/>
          </p:nvPr>
        </p:nvSpPr>
        <p:spPr>
          <a:xfrm>
            <a:off x="2592388" y="6597650"/>
            <a:ext cx="2968625" cy="153988"/>
          </a:xfrm>
          <a:prstGeom prst="rect">
            <a:avLst/>
          </a:prstGeom>
        </p:spPr>
        <p:txBody>
          <a:bodyPr wrap="none" lIns="0" tIns="0" rIns="0" bIns="0">
            <a:spAutoFit/>
          </a:bodyPr>
          <a:lstStyle>
            <a:lvl1pPr fontAlgn="auto">
              <a:spcBef>
                <a:spcPts val="0"/>
              </a:spcBef>
              <a:spcAft>
                <a:spcPts val="0"/>
              </a:spcAft>
              <a:defRPr sz="1000" baseline="0">
                <a:solidFill>
                  <a:schemeClr val="bg1">
                    <a:lumMod val="50000"/>
                  </a:schemeClr>
                </a:solidFill>
                <a:latin typeface="+mn-lt"/>
                <a:cs typeface="+mn-cs"/>
              </a:defRPr>
            </a:lvl1pPr>
          </a:lstStyle>
          <a:p>
            <a:pPr>
              <a:defRPr/>
            </a:pPr>
            <a:r>
              <a:rPr lang="fr-FR" smtClean="0"/>
              <a:t>Ipsos pour l'Andra - Enquêtes locales - Rapport Synthétique CMHM - Novembre 2012</a:t>
            </a:r>
            <a:endParaRPr lang="fr-FR"/>
          </a:p>
        </p:txBody>
      </p:sp>
      <p:sp>
        <p:nvSpPr>
          <p:cNvPr id="4" name="Foliennummernplatzhalter 5"/>
          <p:cNvSpPr>
            <a:spLocks noGrp="1"/>
          </p:cNvSpPr>
          <p:nvPr>
            <p:ph type="sldNum" sz="quarter" idx="4"/>
          </p:nvPr>
        </p:nvSpPr>
        <p:spPr>
          <a:xfrm>
            <a:off x="8785225" y="6615113"/>
            <a:ext cx="195263"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chemeClr val="bg1">
                    <a:lumMod val="50000"/>
                  </a:schemeClr>
                </a:solidFill>
                <a:latin typeface="+mn-lt"/>
                <a:ea typeface="+mn-ea"/>
                <a:cs typeface="+mn-cs"/>
              </a:defRPr>
            </a:lvl1pPr>
          </a:lstStyle>
          <a:p>
            <a:pPr>
              <a:defRPr/>
            </a:pPr>
            <a:fld id="{0CD11763-02FA-4A42-8AAA-CAA25F7094E5}" type="slidenum">
              <a:rPr/>
              <a:pPr>
                <a:defRPr/>
              </a:pPr>
              <a:t>‹N°›</a:t>
            </a:fld>
            <a:endParaRPr dirty="0"/>
          </a:p>
        </p:txBody>
      </p:sp>
      <p:grpSp>
        <p:nvGrpSpPr>
          <p:cNvPr id="26628" name="Group 18"/>
          <p:cNvGrpSpPr>
            <a:grpSpLocks noChangeAspect="1"/>
          </p:cNvGrpSpPr>
          <p:nvPr/>
        </p:nvGrpSpPr>
        <p:grpSpPr bwMode="auto">
          <a:xfrm>
            <a:off x="76200" y="6351588"/>
            <a:ext cx="522288" cy="468312"/>
            <a:chOff x="1352" y="681"/>
            <a:chExt cx="3519" cy="3153"/>
          </a:xfrm>
        </p:grpSpPr>
        <p:sp>
          <p:nvSpPr>
            <p:cNvPr id="6"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p:spPr>
          <p:txBody>
            <a:bodyPr/>
            <a:lstStyle/>
            <a:p>
              <a:pPr fontAlgn="auto">
                <a:spcBef>
                  <a:spcPts val="0"/>
                </a:spcBef>
                <a:spcAft>
                  <a:spcPts val="0"/>
                </a:spcAft>
                <a:defRPr/>
              </a:pPr>
              <a:endParaRPr lang="en-US">
                <a:latin typeface="+mn-lt"/>
                <a:cs typeface="+mn-cs"/>
              </a:endParaRPr>
            </a:p>
          </p:txBody>
        </p:sp>
        <p:sp>
          <p:nvSpPr>
            <p:cNvPr id="7" name="Freeform 20"/>
            <p:cNvSpPr>
              <a:spLocks noChangeAspect="1"/>
            </p:cNvSpPr>
            <p:nvPr/>
          </p:nvSpPr>
          <p:spPr bwMode="auto">
            <a:xfrm>
              <a:off x="2710" y="1846"/>
              <a:ext cx="75" cy="53"/>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8" name="Freeform 21"/>
            <p:cNvSpPr>
              <a:spLocks noChangeAspect="1"/>
            </p:cNvSpPr>
            <p:nvPr/>
          </p:nvSpPr>
          <p:spPr bwMode="auto">
            <a:xfrm>
              <a:off x="2871" y="1974"/>
              <a:ext cx="64" cy="53"/>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9" name="Freeform 22"/>
            <p:cNvSpPr>
              <a:spLocks noChangeAspect="1"/>
            </p:cNvSpPr>
            <p:nvPr/>
          </p:nvSpPr>
          <p:spPr bwMode="auto">
            <a:xfrm>
              <a:off x="2625" y="1408"/>
              <a:ext cx="86" cy="86"/>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0" name="Freeform 23"/>
            <p:cNvSpPr>
              <a:spLocks noChangeAspect="1"/>
            </p:cNvSpPr>
            <p:nvPr/>
          </p:nvSpPr>
          <p:spPr bwMode="auto">
            <a:xfrm>
              <a:off x="2571" y="1568"/>
              <a:ext cx="75" cy="75"/>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1" name="Freeform 24"/>
            <p:cNvSpPr>
              <a:spLocks noChangeAspect="1"/>
            </p:cNvSpPr>
            <p:nvPr/>
          </p:nvSpPr>
          <p:spPr bwMode="auto">
            <a:xfrm>
              <a:off x="2550" y="1728"/>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2" name="Freeform 25"/>
            <p:cNvSpPr>
              <a:spLocks noChangeAspect="1"/>
            </p:cNvSpPr>
            <p:nvPr/>
          </p:nvSpPr>
          <p:spPr bwMode="auto">
            <a:xfrm>
              <a:off x="2775" y="1173"/>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3" name="Freeform 26"/>
            <p:cNvSpPr>
              <a:spLocks noChangeAspect="1"/>
            </p:cNvSpPr>
            <p:nvPr/>
          </p:nvSpPr>
          <p:spPr bwMode="auto">
            <a:xfrm>
              <a:off x="2956" y="1109"/>
              <a:ext cx="75" cy="86"/>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4" name="Freeform 27"/>
            <p:cNvSpPr>
              <a:spLocks noChangeAspect="1" noEditPoints="1"/>
            </p:cNvSpPr>
            <p:nvPr/>
          </p:nvSpPr>
          <p:spPr bwMode="auto">
            <a:xfrm>
              <a:off x="3149" y="927"/>
              <a:ext cx="663"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5"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p:spPr>
          <p:txBody>
            <a:bodyPr/>
            <a:lstStyle/>
            <a:p>
              <a:pPr fontAlgn="auto">
                <a:spcBef>
                  <a:spcPts val="0"/>
                </a:spcBef>
                <a:spcAft>
                  <a:spcPts val="0"/>
                </a:spcAft>
                <a:defRPr/>
              </a:pPr>
              <a:endParaRPr lang="en-US">
                <a:latin typeface="+mn-lt"/>
                <a:cs typeface="+mn-cs"/>
              </a:endParaRPr>
            </a:p>
          </p:txBody>
        </p:sp>
        <p:sp>
          <p:nvSpPr>
            <p:cNvPr id="16" name="Freeform 29"/>
            <p:cNvSpPr>
              <a:spLocks noChangeAspect="1" noEditPoints="1"/>
            </p:cNvSpPr>
            <p:nvPr/>
          </p:nvSpPr>
          <p:spPr bwMode="auto">
            <a:xfrm>
              <a:off x="3235" y="2755"/>
              <a:ext cx="578" cy="577"/>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7" name="Freeform 30"/>
            <p:cNvSpPr>
              <a:spLocks noChangeAspect="1"/>
            </p:cNvSpPr>
            <p:nvPr/>
          </p:nvSpPr>
          <p:spPr bwMode="auto">
            <a:xfrm>
              <a:off x="3887" y="2755"/>
              <a:ext cx="417" cy="577"/>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8" name="Freeform 31"/>
            <p:cNvSpPr>
              <a:spLocks noChangeAspect="1"/>
            </p:cNvSpPr>
            <p:nvPr/>
          </p:nvSpPr>
          <p:spPr bwMode="auto">
            <a:xfrm>
              <a:off x="1769" y="2562"/>
              <a:ext cx="214" cy="748"/>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19" name="Freeform 32"/>
            <p:cNvSpPr>
              <a:spLocks noChangeAspect="1" noEditPoints="1"/>
            </p:cNvSpPr>
            <p:nvPr/>
          </p:nvSpPr>
          <p:spPr bwMode="auto">
            <a:xfrm>
              <a:off x="2090" y="2755"/>
              <a:ext cx="610" cy="791"/>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sp>
          <p:nvSpPr>
            <p:cNvPr id="20" name="Freeform 33"/>
            <p:cNvSpPr>
              <a:spLocks noChangeAspect="1"/>
            </p:cNvSpPr>
            <p:nvPr/>
          </p:nvSpPr>
          <p:spPr bwMode="auto">
            <a:xfrm>
              <a:off x="2775" y="2755"/>
              <a:ext cx="396" cy="577"/>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ußzeilenplatzhalter 4"/>
          <p:cNvSpPr>
            <a:spLocks noGrp="1"/>
          </p:cNvSpPr>
          <p:nvPr>
            <p:ph type="ftr" sz="quarter" idx="3"/>
          </p:nvPr>
        </p:nvSpPr>
        <p:spPr>
          <a:xfrm>
            <a:off x="2592388" y="6597650"/>
            <a:ext cx="65" cy="153888"/>
          </a:xfrm>
          <a:prstGeom prst="rect">
            <a:avLst/>
          </a:prstGeom>
        </p:spPr>
        <p:txBody>
          <a:bodyPr wrap="none" lIns="0" tIns="0" rIns="0" bIns="0">
            <a:spAutoFit/>
          </a:bodyPr>
          <a:lstStyle>
            <a:lvl1pPr fontAlgn="auto">
              <a:spcBef>
                <a:spcPts val="0"/>
              </a:spcBef>
              <a:spcAft>
                <a:spcPts val="0"/>
              </a:spcAft>
              <a:defRPr sz="1000" baseline="0">
                <a:solidFill>
                  <a:schemeClr val="bg1">
                    <a:lumMod val="50000"/>
                  </a:schemeClr>
                </a:solidFill>
                <a:latin typeface="+mn-lt"/>
                <a:cs typeface="+mn-cs"/>
              </a:defRPr>
            </a:lvl1pPr>
          </a:lstStyle>
          <a:p>
            <a:pPr>
              <a:defRPr/>
            </a:pPr>
            <a:r>
              <a:rPr lang="fr-FR" smtClean="0"/>
              <a:t>Ipsos pour l'Andra - Enquêtes locales - Rapport Synthétique CMHM - Novembre 2012</a:t>
            </a:r>
            <a:endParaRPr lang="fr-FR" dirty="0"/>
          </a:p>
        </p:txBody>
      </p:sp>
      <p:sp>
        <p:nvSpPr>
          <p:cNvPr id="4" name="Foliennummernplatzhalter 5"/>
          <p:cNvSpPr>
            <a:spLocks noGrp="1"/>
          </p:cNvSpPr>
          <p:nvPr>
            <p:ph type="sldNum" sz="quarter" idx="4"/>
          </p:nvPr>
        </p:nvSpPr>
        <p:spPr>
          <a:xfrm>
            <a:off x="8785225" y="6615113"/>
            <a:ext cx="195263" cy="136525"/>
          </a:xfrm>
          <a:prstGeom prst="rect">
            <a:avLst/>
          </a:prstGeom>
        </p:spPr>
        <p:txBody>
          <a:bodyPr wrap="none" lIns="0" tIns="0" rIns="0" bIns="0" anchor="b" anchorCtr="0">
            <a:spAutoFit/>
          </a:bodyPr>
          <a:lstStyle>
            <a:lvl1pPr algn="r" fontAlgn="auto">
              <a:spcBef>
                <a:spcPts val="0"/>
              </a:spcBef>
              <a:spcAft>
                <a:spcPts val="0"/>
              </a:spcAft>
              <a:defRPr lang="fr-FR" sz="900" kern="1200" baseline="0">
                <a:solidFill>
                  <a:schemeClr val="bg1">
                    <a:lumMod val="50000"/>
                  </a:schemeClr>
                </a:solidFill>
                <a:latin typeface="+mn-lt"/>
                <a:ea typeface="+mn-ea"/>
                <a:cs typeface="+mn-cs"/>
              </a:defRPr>
            </a:lvl1pPr>
          </a:lstStyle>
          <a:p>
            <a:pPr>
              <a:defRPr/>
            </a:pPr>
            <a:fld id="{538F81BB-6FE2-4F28-B14F-934EC353886C}" type="slidenum">
              <a:rPr/>
              <a:pPr>
                <a:defRPr/>
              </a:pPr>
              <a:t>‹N°›</a:t>
            </a:fld>
            <a:endParaRPr dirty="0"/>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62" r:id="rId6"/>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8710613" y="6543675"/>
            <a:ext cx="433387" cy="517525"/>
          </a:xfrm>
          <a:prstGeom prst="rect">
            <a:avLst/>
          </a:prstGeom>
          <a:noFill/>
          <a:ln w="9525">
            <a:noFill/>
            <a:miter lim="800000"/>
            <a:headEnd/>
            <a:tailEnd/>
          </a:ln>
          <a:effectLst/>
        </p:spPr>
        <p:txBody>
          <a:bodyPr>
            <a:spAutoFit/>
          </a:bodyPr>
          <a:lstStyle/>
          <a:p>
            <a:pPr algn="ctr">
              <a:spcBef>
                <a:spcPct val="50000"/>
              </a:spcBef>
              <a:defRPr/>
            </a:pPr>
            <a:fld id="{2F5AC267-F480-4AEA-938C-A19E2E891F89}" type="slidenum">
              <a:rPr lang="fr-FR" sz="1400">
                <a:solidFill>
                  <a:srgbClr val="808080"/>
                </a:solidFill>
                <a:latin typeface="+mn-lt"/>
                <a:cs typeface="+mn-cs"/>
              </a:rPr>
              <a:pPr algn="ctr">
                <a:spcBef>
                  <a:spcPct val="50000"/>
                </a:spcBef>
                <a:defRPr/>
              </a:pPr>
              <a:t>‹N°›</a:t>
            </a:fld>
            <a:endParaRPr lang="fr-FR" sz="1400" dirty="0">
              <a:solidFill>
                <a:srgbClr val="808080"/>
              </a:solidFill>
              <a:latin typeface="+mn-lt"/>
              <a:cs typeface="+mn-cs"/>
            </a:endParaRPr>
          </a:p>
        </p:txBody>
      </p:sp>
      <p:sp>
        <p:nvSpPr>
          <p:cNvPr id="51203" name="Rectangle 6"/>
          <p:cNvSpPr>
            <a:spLocks noGrp="1" noChangeArrowheads="1"/>
          </p:cNvSpPr>
          <p:nvPr>
            <p:ph type="body" idx="1"/>
          </p:nvPr>
        </p:nvSpPr>
        <p:spPr bwMode="auto">
          <a:xfrm>
            <a:off x="514350" y="1546225"/>
            <a:ext cx="8172450" cy="438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ZA" smtClean="0"/>
              <a:t>Cliquez pour modifier les styles du texte du masque</a:t>
            </a:r>
          </a:p>
          <a:p>
            <a:pPr lvl="1"/>
            <a:r>
              <a:rPr lang="en-ZA" smtClean="0"/>
              <a:t>Deuxième niveau</a:t>
            </a:r>
          </a:p>
          <a:p>
            <a:pPr lvl="2"/>
            <a:r>
              <a:rPr lang="en-ZA" smtClean="0"/>
              <a:t>Troisième niveau</a:t>
            </a:r>
          </a:p>
          <a:p>
            <a:pPr lvl="3"/>
            <a:r>
              <a:rPr lang="en-ZA" smtClean="0"/>
              <a:t>Quatrième niveau</a:t>
            </a:r>
          </a:p>
          <a:p>
            <a:pPr lvl="4"/>
            <a:r>
              <a:rPr lang="en-ZA" smtClean="0"/>
              <a:t>Cinquième niveau</a:t>
            </a:r>
          </a:p>
        </p:txBody>
      </p:sp>
      <p:sp>
        <p:nvSpPr>
          <p:cNvPr id="273465" name="Line 57"/>
          <p:cNvSpPr>
            <a:spLocks noChangeShapeType="1"/>
          </p:cNvSpPr>
          <p:nvPr/>
        </p:nvSpPr>
        <p:spPr bwMode="auto">
          <a:xfrm>
            <a:off x="0" y="6723063"/>
            <a:ext cx="7524750" cy="0"/>
          </a:xfrm>
          <a:prstGeom prst="line">
            <a:avLst/>
          </a:prstGeom>
          <a:noFill/>
          <a:ln w="9525">
            <a:solidFill>
              <a:schemeClr val="accent2"/>
            </a:solidFill>
            <a:round/>
            <a:headEnd/>
            <a:tailEnd/>
          </a:ln>
          <a:effectLst/>
        </p:spPr>
        <p:txBody>
          <a:bodyPr/>
          <a:lstStyle/>
          <a:p>
            <a:pPr>
              <a:defRPr/>
            </a:pPr>
            <a:endParaRPr lang="en-US" dirty="0">
              <a:solidFill>
                <a:srgbClr val="000000"/>
              </a:solidFill>
              <a:latin typeface="+mn-lt"/>
              <a:cs typeface="+mn-cs"/>
            </a:endParaRPr>
          </a:p>
        </p:txBody>
      </p:sp>
      <p:sp>
        <p:nvSpPr>
          <p:cNvPr id="51205" name="Rectangle 58"/>
          <p:cNvSpPr>
            <a:spLocks noGrp="1" noChangeArrowheads="1"/>
          </p:cNvSpPr>
          <p:nvPr>
            <p:ph type="title"/>
          </p:nvPr>
        </p:nvSpPr>
        <p:spPr bwMode="auto">
          <a:xfrm>
            <a:off x="1187450" y="188913"/>
            <a:ext cx="7632700" cy="10080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ZA" smtClean="0"/>
              <a:t>Click here to add text</a:t>
            </a:r>
          </a:p>
        </p:txBody>
      </p:sp>
      <p:sp>
        <p:nvSpPr>
          <p:cNvPr id="273467" name="Line 59"/>
          <p:cNvSpPr>
            <a:spLocks noChangeShapeType="1"/>
          </p:cNvSpPr>
          <p:nvPr/>
        </p:nvSpPr>
        <p:spPr bwMode="auto">
          <a:xfrm>
            <a:off x="1403350" y="1196975"/>
            <a:ext cx="7416800" cy="0"/>
          </a:xfrm>
          <a:prstGeom prst="line">
            <a:avLst/>
          </a:prstGeom>
          <a:noFill/>
          <a:ln w="9525">
            <a:solidFill>
              <a:schemeClr val="accent2"/>
            </a:solidFill>
            <a:round/>
            <a:headEnd/>
            <a:tailEnd/>
          </a:ln>
          <a:effectLst/>
        </p:spPr>
        <p:txBody>
          <a:bodyPr/>
          <a:lstStyle/>
          <a:p>
            <a:pPr>
              <a:defRPr/>
            </a:pPr>
            <a:endParaRPr lang="en-US" dirty="0">
              <a:solidFill>
                <a:srgbClr val="000000"/>
              </a:solidFill>
              <a:latin typeface="+mn-lt"/>
              <a:cs typeface="+mn-cs"/>
            </a:endParaRPr>
          </a:p>
        </p:txBody>
      </p:sp>
      <p:grpSp>
        <p:nvGrpSpPr>
          <p:cNvPr id="51207" name="Group 60"/>
          <p:cNvGrpSpPr>
            <a:grpSpLocks/>
          </p:cNvGrpSpPr>
          <p:nvPr/>
        </p:nvGrpSpPr>
        <p:grpSpPr bwMode="auto">
          <a:xfrm>
            <a:off x="250825" y="204788"/>
            <a:ext cx="1081088" cy="992187"/>
            <a:chOff x="1020" y="346"/>
            <a:chExt cx="4114" cy="3756"/>
          </a:xfrm>
        </p:grpSpPr>
        <p:sp>
          <p:nvSpPr>
            <p:cNvPr id="273469" name="Freeform 61"/>
            <p:cNvSpPr>
              <a:spLocks/>
            </p:cNvSpPr>
            <p:nvPr userDrawn="1"/>
          </p:nvSpPr>
          <p:spPr bwMode="auto">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defRPr/>
              </a:pPr>
              <a:endParaRPr lang="en-US" dirty="0">
                <a:solidFill>
                  <a:srgbClr val="000000"/>
                </a:solidFill>
                <a:latin typeface="+mn-lt"/>
                <a:cs typeface="+mn-cs"/>
              </a:endParaRPr>
            </a:p>
          </p:txBody>
        </p:sp>
        <p:sp>
          <p:nvSpPr>
            <p:cNvPr id="273470" name="Freeform 62"/>
            <p:cNvSpPr>
              <a:spLocks/>
            </p:cNvSpPr>
            <p:nvPr userDrawn="1"/>
          </p:nvSpPr>
          <p:spPr bwMode="auto">
            <a:xfrm>
              <a:off x="2633" y="1722"/>
              <a:ext cx="91" cy="60"/>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defRPr/>
              </a:pPr>
              <a:endParaRPr lang="en-US" dirty="0">
                <a:solidFill>
                  <a:srgbClr val="000000"/>
                </a:solidFill>
                <a:latin typeface="+mn-lt"/>
                <a:cs typeface="+mn-cs"/>
              </a:endParaRPr>
            </a:p>
          </p:txBody>
        </p:sp>
        <p:sp>
          <p:nvSpPr>
            <p:cNvPr id="273471" name="Freeform 63"/>
            <p:cNvSpPr>
              <a:spLocks/>
            </p:cNvSpPr>
            <p:nvPr userDrawn="1"/>
          </p:nvSpPr>
          <p:spPr bwMode="auto">
            <a:xfrm>
              <a:off x="2826" y="1878"/>
              <a:ext cx="66" cy="72"/>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defRPr/>
              </a:pPr>
              <a:endParaRPr lang="en-US" dirty="0">
                <a:solidFill>
                  <a:srgbClr val="000000"/>
                </a:solidFill>
                <a:latin typeface="+mn-lt"/>
                <a:cs typeface="+mn-cs"/>
              </a:endParaRPr>
            </a:p>
          </p:txBody>
        </p:sp>
        <p:sp>
          <p:nvSpPr>
            <p:cNvPr id="273472" name="Freeform 64"/>
            <p:cNvSpPr>
              <a:spLocks/>
            </p:cNvSpPr>
            <p:nvPr userDrawn="1"/>
          </p:nvSpPr>
          <p:spPr bwMode="auto">
            <a:xfrm>
              <a:off x="2536" y="1217"/>
              <a:ext cx="103" cy="72"/>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defRPr/>
              </a:pPr>
              <a:endParaRPr lang="en-US" dirty="0">
                <a:solidFill>
                  <a:srgbClr val="000000"/>
                </a:solidFill>
                <a:latin typeface="+mn-lt"/>
                <a:cs typeface="+mn-cs"/>
              </a:endParaRPr>
            </a:p>
          </p:txBody>
        </p:sp>
        <p:sp>
          <p:nvSpPr>
            <p:cNvPr id="273473" name="Freeform 65"/>
            <p:cNvSpPr>
              <a:spLocks/>
            </p:cNvSpPr>
            <p:nvPr userDrawn="1"/>
          </p:nvSpPr>
          <p:spPr bwMode="auto">
            <a:xfrm>
              <a:off x="2476" y="1392"/>
              <a:ext cx="85" cy="72"/>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defRPr/>
              </a:pPr>
              <a:endParaRPr lang="en-US" dirty="0">
                <a:solidFill>
                  <a:srgbClr val="000000"/>
                </a:solidFill>
                <a:latin typeface="+mn-lt"/>
                <a:cs typeface="+mn-cs"/>
              </a:endParaRPr>
            </a:p>
          </p:txBody>
        </p:sp>
        <p:sp>
          <p:nvSpPr>
            <p:cNvPr id="273474" name="Freeform 66"/>
            <p:cNvSpPr>
              <a:spLocks/>
            </p:cNvSpPr>
            <p:nvPr userDrawn="1"/>
          </p:nvSpPr>
          <p:spPr bwMode="auto">
            <a:xfrm>
              <a:off x="2452" y="1590"/>
              <a:ext cx="97" cy="60"/>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defRPr/>
              </a:pPr>
              <a:endParaRPr lang="en-US" dirty="0">
                <a:solidFill>
                  <a:srgbClr val="000000"/>
                </a:solidFill>
                <a:latin typeface="+mn-lt"/>
                <a:cs typeface="+mn-cs"/>
              </a:endParaRPr>
            </a:p>
          </p:txBody>
        </p:sp>
        <p:sp>
          <p:nvSpPr>
            <p:cNvPr id="273475" name="Freeform 67"/>
            <p:cNvSpPr>
              <a:spLocks/>
            </p:cNvSpPr>
            <p:nvPr userDrawn="1"/>
          </p:nvSpPr>
          <p:spPr bwMode="auto">
            <a:xfrm>
              <a:off x="2724" y="941"/>
              <a:ext cx="97" cy="54"/>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defRPr/>
              </a:pPr>
              <a:endParaRPr lang="en-US" dirty="0">
                <a:solidFill>
                  <a:srgbClr val="000000"/>
                </a:solidFill>
                <a:latin typeface="+mn-lt"/>
                <a:cs typeface="+mn-cs"/>
              </a:endParaRPr>
            </a:p>
          </p:txBody>
        </p:sp>
        <p:sp>
          <p:nvSpPr>
            <p:cNvPr id="273476" name="Freeform 68"/>
            <p:cNvSpPr>
              <a:spLocks/>
            </p:cNvSpPr>
            <p:nvPr userDrawn="1"/>
          </p:nvSpPr>
          <p:spPr bwMode="auto">
            <a:xfrm>
              <a:off x="2941" y="851"/>
              <a:ext cx="66" cy="102"/>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defRPr/>
              </a:pPr>
              <a:endParaRPr lang="en-US" dirty="0">
                <a:solidFill>
                  <a:srgbClr val="000000"/>
                </a:solidFill>
                <a:latin typeface="+mn-lt"/>
                <a:cs typeface="+mn-cs"/>
              </a:endParaRPr>
            </a:p>
          </p:txBody>
        </p:sp>
        <p:sp>
          <p:nvSpPr>
            <p:cNvPr id="273477" name="Freeform 69"/>
            <p:cNvSpPr>
              <a:spLocks noEditPoints="1"/>
            </p:cNvSpPr>
            <p:nvPr userDrawn="1"/>
          </p:nvSpPr>
          <p:spPr bwMode="auto">
            <a:xfrm>
              <a:off x="3171" y="665"/>
              <a:ext cx="767" cy="1977"/>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defRPr/>
              </a:pPr>
              <a:endParaRPr lang="en-US" dirty="0">
                <a:solidFill>
                  <a:srgbClr val="000000"/>
                </a:solidFill>
                <a:latin typeface="+mn-lt"/>
                <a:cs typeface="+mn-cs"/>
              </a:endParaRPr>
            </a:p>
          </p:txBody>
        </p:sp>
        <p:sp>
          <p:nvSpPr>
            <p:cNvPr id="273478" name="Freeform 70"/>
            <p:cNvSpPr>
              <a:spLocks/>
            </p:cNvSpPr>
            <p:nvPr userDrawn="1"/>
          </p:nvSpPr>
          <p:spPr bwMode="auto">
            <a:xfrm>
              <a:off x="1020" y="346"/>
              <a:ext cx="2187"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defRPr/>
              </a:pPr>
              <a:endParaRPr lang="en-US" dirty="0">
                <a:solidFill>
                  <a:srgbClr val="000000"/>
                </a:solidFill>
                <a:latin typeface="+mn-lt"/>
                <a:cs typeface="+mn-cs"/>
              </a:endParaRPr>
            </a:p>
          </p:txBody>
        </p:sp>
        <p:sp>
          <p:nvSpPr>
            <p:cNvPr id="273479" name="Freeform 71"/>
            <p:cNvSpPr>
              <a:spLocks noEditPoints="1"/>
            </p:cNvSpPr>
            <p:nvPr userDrawn="1"/>
          </p:nvSpPr>
          <p:spPr bwMode="auto">
            <a:xfrm>
              <a:off x="3267" y="2816"/>
              <a:ext cx="695" cy="679"/>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defRPr/>
              </a:pPr>
              <a:endParaRPr lang="en-US" dirty="0">
                <a:solidFill>
                  <a:srgbClr val="000000"/>
                </a:solidFill>
                <a:latin typeface="+mn-lt"/>
                <a:cs typeface="+mn-cs"/>
              </a:endParaRPr>
            </a:p>
          </p:txBody>
        </p:sp>
        <p:sp>
          <p:nvSpPr>
            <p:cNvPr id="273480" name="Freeform 72"/>
            <p:cNvSpPr>
              <a:spLocks/>
            </p:cNvSpPr>
            <p:nvPr userDrawn="1"/>
          </p:nvSpPr>
          <p:spPr bwMode="auto">
            <a:xfrm>
              <a:off x="4053" y="2816"/>
              <a:ext cx="483" cy="679"/>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defRPr/>
              </a:pPr>
              <a:endParaRPr lang="en-US" dirty="0">
                <a:solidFill>
                  <a:srgbClr val="000000"/>
                </a:solidFill>
                <a:latin typeface="+mn-lt"/>
                <a:cs typeface="+mn-cs"/>
              </a:endParaRPr>
            </a:p>
          </p:txBody>
        </p:sp>
        <p:sp>
          <p:nvSpPr>
            <p:cNvPr id="273481" name="Freeform 73"/>
            <p:cNvSpPr>
              <a:spLocks/>
            </p:cNvSpPr>
            <p:nvPr userDrawn="1"/>
          </p:nvSpPr>
          <p:spPr bwMode="auto">
            <a:xfrm>
              <a:off x="1527" y="2582"/>
              <a:ext cx="248" cy="889"/>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defRPr/>
              </a:pPr>
              <a:endParaRPr lang="en-US" dirty="0">
                <a:solidFill>
                  <a:srgbClr val="000000"/>
                </a:solidFill>
                <a:latin typeface="+mn-lt"/>
                <a:cs typeface="+mn-cs"/>
              </a:endParaRPr>
            </a:p>
          </p:txBody>
        </p:sp>
        <p:sp>
          <p:nvSpPr>
            <p:cNvPr id="273482" name="Freeform 74"/>
            <p:cNvSpPr>
              <a:spLocks noEditPoints="1"/>
            </p:cNvSpPr>
            <p:nvPr userDrawn="1"/>
          </p:nvSpPr>
          <p:spPr bwMode="auto">
            <a:xfrm>
              <a:off x="1902" y="2816"/>
              <a:ext cx="725" cy="937"/>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defRPr/>
              </a:pPr>
              <a:endParaRPr lang="en-US" dirty="0">
                <a:solidFill>
                  <a:srgbClr val="000000"/>
                </a:solidFill>
                <a:latin typeface="+mn-lt"/>
                <a:cs typeface="+mn-cs"/>
              </a:endParaRPr>
            </a:p>
          </p:txBody>
        </p:sp>
        <p:sp>
          <p:nvSpPr>
            <p:cNvPr id="273483" name="Freeform 75"/>
            <p:cNvSpPr>
              <a:spLocks/>
            </p:cNvSpPr>
            <p:nvPr userDrawn="1"/>
          </p:nvSpPr>
          <p:spPr bwMode="auto">
            <a:xfrm>
              <a:off x="2712" y="2816"/>
              <a:ext cx="483" cy="679"/>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defRPr/>
              </a:pPr>
              <a:endParaRPr lang="en-US" dirty="0">
                <a:solidFill>
                  <a:srgbClr val="000000"/>
                </a:solidFill>
                <a:latin typeface="+mn-lt"/>
                <a:cs typeface="+mn-cs"/>
              </a:endParaRPr>
            </a:p>
          </p:txBody>
        </p:sp>
      </p:grpSp>
      <p:pic>
        <p:nvPicPr>
          <p:cNvPr id="51208" name="Picture 23" descr="Ipsos Public Affairs in color without tagline"/>
          <p:cNvPicPr>
            <a:picLocks noChangeAspect="1" noChangeArrowheads="1"/>
          </p:cNvPicPr>
          <p:nvPr/>
        </p:nvPicPr>
        <p:blipFill>
          <a:blip r:embed="rId13" cstate="print"/>
          <a:srcRect/>
          <a:stretch>
            <a:fillRect/>
          </a:stretch>
        </p:blipFill>
        <p:spPr bwMode="auto">
          <a:xfrm>
            <a:off x="6891338" y="6492875"/>
            <a:ext cx="1857375"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42" r:id="rId1"/>
    <p:sldLayoutId id="2147484041" r:id="rId2"/>
    <p:sldLayoutId id="2147484040" r:id="rId3"/>
    <p:sldLayoutId id="2147484039" r:id="rId4"/>
    <p:sldLayoutId id="2147484038" r:id="rId5"/>
    <p:sldLayoutId id="2147484037" r:id="rId6"/>
    <p:sldLayoutId id="2147484036" r:id="rId7"/>
    <p:sldLayoutId id="2147484035" r:id="rId8"/>
    <p:sldLayoutId id="2147484034" r:id="rId9"/>
    <p:sldLayoutId id="2147484033" r:id="rId10"/>
    <p:sldLayoutId id="2147484032" r:id="rId11"/>
  </p:sldLayoutIdLst>
  <p:hf sldNum="0" hdr="0" dt="0"/>
  <p:txStyles>
    <p:titleStyle>
      <a:lvl1pPr algn="ctr" rtl="0" eaLnBrk="0" fontAlgn="base" hangingPunct="0">
        <a:spcBef>
          <a:spcPct val="0"/>
        </a:spcBef>
        <a:spcAft>
          <a:spcPct val="0"/>
        </a:spcAft>
        <a:defRPr sz="2600" b="1">
          <a:solidFill>
            <a:srgbClr val="333399"/>
          </a:solidFill>
          <a:latin typeface="+mj-lt"/>
          <a:ea typeface="+mj-ea"/>
          <a:cs typeface="+mj-cs"/>
        </a:defRPr>
      </a:lvl1pPr>
      <a:lvl2pPr algn="ctr" rtl="0" eaLnBrk="0" fontAlgn="base" hangingPunct="0">
        <a:spcBef>
          <a:spcPct val="0"/>
        </a:spcBef>
        <a:spcAft>
          <a:spcPct val="0"/>
        </a:spcAft>
        <a:defRPr sz="2600" b="1">
          <a:solidFill>
            <a:srgbClr val="333399"/>
          </a:solidFill>
          <a:latin typeface="Arial" pitchFamily="34" charset="0"/>
          <a:cs typeface="Arial" pitchFamily="34" charset="0"/>
        </a:defRPr>
      </a:lvl2pPr>
      <a:lvl3pPr algn="ctr" rtl="0" eaLnBrk="0" fontAlgn="base" hangingPunct="0">
        <a:spcBef>
          <a:spcPct val="0"/>
        </a:spcBef>
        <a:spcAft>
          <a:spcPct val="0"/>
        </a:spcAft>
        <a:defRPr sz="2600" b="1">
          <a:solidFill>
            <a:srgbClr val="333399"/>
          </a:solidFill>
          <a:latin typeface="Arial" pitchFamily="34" charset="0"/>
          <a:cs typeface="Arial" pitchFamily="34" charset="0"/>
        </a:defRPr>
      </a:lvl3pPr>
      <a:lvl4pPr algn="ctr" rtl="0" eaLnBrk="0" fontAlgn="base" hangingPunct="0">
        <a:spcBef>
          <a:spcPct val="0"/>
        </a:spcBef>
        <a:spcAft>
          <a:spcPct val="0"/>
        </a:spcAft>
        <a:defRPr sz="2600" b="1">
          <a:solidFill>
            <a:srgbClr val="333399"/>
          </a:solidFill>
          <a:latin typeface="Arial" pitchFamily="34" charset="0"/>
          <a:cs typeface="Arial" pitchFamily="34" charset="0"/>
        </a:defRPr>
      </a:lvl4pPr>
      <a:lvl5pPr algn="ctr" rtl="0" eaLnBrk="0" fontAlgn="base" hangingPunct="0">
        <a:spcBef>
          <a:spcPct val="0"/>
        </a:spcBef>
        <a:spcAft>
          <a:spcPct val="0"/>
        </a:spcAft>
        <a:defRPr sz="2600" b="1">
          <a:solidFill>
            <a:srgbClr val="333399"/>
          </a:solidFill>
          <a:latin typeface="Arial" pitchFamily="34" charset="0"/>
          <a:cs typeface="Arial" pitchFamily="34" charset="0"/>
        </a:defRPr>
      </a:lvl5pPr>
      <a:lvl6pPr marL="457200" algn="ctr" rtl="0" fontAlgn="base">
        <a:spcBef>
          <a:spcPct val="0"/>
        </a:spcBef>
        <a:spcAft>
          <a:spcPct val="0"/>
        </a:spcAft>
        <a:defRPr sz="2600" b="1">
          <a:solidFill>
            <a:srgbClr val="333399"/>
          </a:solidFill>
          <a:latin typeface="Arial" pitchFamily="34" charset="0"/>
          <a:cs typeface="Arial" pitchFamily="34" charset="0"/>
        </a:defRPr>
      </a:lvl6pPr>
      <a:lvl7pPr marL="914400" algn="ctr" rtl="0" fontAlgn="base">
        <a:spcBef>
          <a:spcPct val="0"/>
        </a:spcBef>
        <a:spcAft>
          <a:spcPct val="0"/>
        </a:spcAft>
        <a:defRPr sz="2600" b="1">
          <a:solidFill>
            <a:srgbClr val="333399"/>
          </a:solidFill>
          <a:latin typeface="Arial" pitchFamily="34" charset="0"/>
          <a:cs typeface="Arial" pitchFamily="34" charset="0"/>
        </a:defRPr>
      </a:lvl7pPr>
      <a:lvl8pPr marL="1371600" algn="ctr" rtl="0" fontAlgn="base">
        <a:spcBef>
          <a:spcPct val="0"/>
        </a:spcBef>
        <a:spcAft>
          <a:spcPct val="0"/>
        </a:spcAft>
        <a:defRPr sz="2600" b="1">
          <a:solidFill>
            <a:srgbClr val="333399"/>
          </a:solidFill>
          <a:latin typeface="Arial" pitchFamily="34" charset="0"/>
          <a:cs typeface="Arial" pitchFamily="34" charset="0"/>
        </a:defRPr>
      </a:lvl8pPr>
      <a:lvl9pPr marL="1828800" algn="ctr" rtl="0" fontAlgn="base">
        <a:spcBef>
          <a:spcPct val="0"/>
        </a:spcBef>
        <a:spcAft>
          <a:spcPct val="0"/>
        </a:spcAft>
        <a:defRPr sz="2600" b="1">
          <a:solidFill>
            <a:srgbClr val="333399"/>
          </a:solidFill>
          <a:latin typeface="Arial" pitchFamily="34" charset="0"/>
          <a:cs typeface="Arial" pitchFamily="34" charset="0"/>
        </a:defRPr>
      </a:lvl9pPr>
    </p:titleStyle>
    <p:bodyStyle>
      <a:lvl1pPr marL="358775" indent="-358775" algn="l" rtl="0" eaLnBrk="0" fontAlgn="base" hangingPunct="0">
        <a:spcBef>
          <a:spcPct val="20000"/>
        </a:spcBef>
        <a:spcAft>
          <a:spcPct val="0"/>
        </a:spcAft>
        <a:buSzPct val="50000"/>
        <a:buBlip>
          <a:blip r:embed="rId14"/>
        </a:buBlip>
        <a:defRPr sz="2200">
          <a:solidFill>
            <a:srgbClr val="333399"/>
          </a:solidFill>
          <a:latin typeface="+mn-lt"/>
          <a:ea typeface="+mn-ea"/>
          <a:cs typeface="+mn-cs"/>
        </a:defRPr>
      </a:lvl1pPr>
      <a:lvl2pPr marL="823913" indent="-285750" algn="l" rtl="0" eaLnBrk="0" fontAlgn="base" hangingPunct="0">
        <a:spcBef>
          <a:spcPct val="40000"/>
        </a:spcBef>
        <a:spcAft>
          <a:spcPct val="0"/>
        </a:spcAft>
        <a:buClr>
          <a:srgbClr val="00ADA8"/>
        </a:buClr>
        <a:buFont typeface="Wingdings" pitchFamily="2" charset="2"/>
        <a:buChar char="§"/>
        <a:defRPr sz="2000">
          <a:solidFill>
            <a:schemeClr val="accent2"/>
          </a:solidFill>
          <a:latin typeface="+mn-lt"/>
          <a:cs typeface="+mn-cs"/>
        </a:defRPr>
      </a:lvl2pPr>
      <a:lvl3pPr marL="1231900" indent="-228600" algn="l" rtl="0" eaLnBrk="0" fontAlgn="base" hangingPunct="0">
        <a:spcBef>
          <a:spcPct val="20000"/>
        </a:spcBef>
        <a:spcAft>
          <a:spcPct val="0"/>
        </a:spcAft>
        <a:buClr>
          <a:srgbClr val="7EACDE"/>
        </a:buClr>
        <a:buChar char="•"/>
        <a:defRPr>
          <a:solidFill>
            <a:schemeClr val="bg2"/>
          </a:solidFill>
          <a:latin typeface="+mn-lt"/>
          <a:cs typeface="+mn-cs"/>
        </a:defRPr>
      </a:lvl3pPr>
      <a:lvl4pPr marL="1639888" indent="-228600" algn="l" rtl="0" eaLnBrk="0" fontAlgn="base" hangingPunct="0">
        <a:spcBef>
          <a:spcPct val="20000"/>
        </a:spcBef>
        <a:spcAft>
          <a:spcPct val="0"/>
        </a:spcAft>
        <a:buClr>
          <a:srgbClr val="7EACDE"/>
        </a:buClr>
        <a:buChar char="•"/>
        <a:defRPr sz="1600">
          <a:solidFill>
            <a:schemeClr val="bg2"/>
          </a:solidFill>
          <a:latin typeface="+mn-lt"/>
          <a:cs typeface="+mn-cs"/>
        </a:defRPr>
      </a:lvl4pPr>
      <a:lvl5pPr marL="2057400" indent="-228600" algn="l" rtl="0" eaLnBrk="0" fontAlgn="base" hangingPunct="0">
        <a:spcBef>
          <a:spcPct val="20000"/>
        </a:spcBef>
        <a:spcAft>
          <a:spcPct val="0"/>
        </a:spcAft>
        <a:buClr>
          <a:srgbClr val="7EACDE"/>
        </a:buClr>
        <a:buChar char="•"/>
        <a:defRPr sz="1600">
          <a:solidFill>
            <a:schemeClr val="bg2"/>
          </a:solidFill>
          <a:latin typeface="+mn-lt"/>
          <a:cs typeface="+mn-cs"/>
        </a:defRPr>
      </a:lvl5pPr>
      <a:lvl6pPr marL="2514600" indent="-228600" algn="l" rtl="0" fontAlgn="base">
        <a:spcBef>
          <a:spcPct val="20000"/>
        </a:spcBef>
        <a:spcAft>
          <a:spcPct val="0"/>
        </a:spcAft>
        <a:buClr>
          <a:srgbClr val="7EACDE"/>
        </a:buClr>
        <a:buChar char="•"/>
        <a:defRPr sz="1600">
          <a:solidFill>
            <a:schemeClr val="bg2"/>
          </a:solidFill>
          <a:latin typeface="+mn-lt"/>
          <a:cs typeface="+mn-cs"/>
        </a:defRPr>
      </a:lvl6pPr>
      <a:lvl7pPr marL="2971800" indent="-228600" algn="l" rtl="0" fontAlgn="base">
        <a:spcBef>
          <a:spcPct val="20000"/>
        </a:spcBef>
        <a:spcAft>
          <a:spcPct val="0"/>
        </a:spcAft>
        <a:buClr>
          <a:srgbClr val="7EACDE"/>
        </a:buClr>
        <a:buChar char="•"/>
        <a:defRPr sz="1600">
          <a:solidFill>
            <a:schemeClr val="bg2"/>
          </a:solidFill>
          <a:latin typeface="+mn-lt"/>
          <a:cs typeface="+mn-cs"/>
        </a:defRPr>
      </a:lvl7pPr>
      <a:lvl8pPr marL="3429000" indent="-228600" algn="l" rtl="0" fontAlgn="base">
        <a:spcBef>
          <a:spcPct val="20000"/>
        </a:spcBef>
        <a:spcAft>
          <a:spcPct val="0"/>
        </a:spcAft>
        <a:buClr>
          <a:srgbClr val="7EACDE"/>
        </a:buClr>
        <a:buChar char="•"/>
        <a:defRPr sz="1600">
          <a:solidFill>
            <a:schemeClr val="bg2"/>
          </a:solidFill>
          <a:latin typeface="+mn-lt"/>
          <a:cs typeface="+mn-cs"/>
        </a:defRPr>
      </a:lvl8pPr>
      <a:lvl9pPr marL="3886200" indent="-228600" algn="l" rtl="0" fontAlgn="base">
        <a:spcBef>
          <a:spcPct val="20000"/>
        </a:spcBef>
        <a:spcAft>
          <a:spcPct val="0"/>
        </a:spcAft>
        <a:buClr>
          <a:srgbClr val="7EACDE"/>
        </a:buClr>
        <a:buChar char="•"/>
        <a:defRPr sz="1600">
          <a:solidFill>
            <a:schemeClr val="bg2"/>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bienne.simon@ipsos.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mailto:austragesila.evora@ipsos.com" TargetMode="External"/><Relationship Id="rId4" Type="http://schemas.openxmlformats.org/officeDocument/2006/relationships/hyperlink" Target="mailto:mathieu.doiret@ipso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0.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9.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7"/>
          <p:cNvSpPr>
            <a:spLocks/>
          </p:cNvSpPr>
          <p:nvPr/>
        </p:nvSpPr>
        <p:spPr bwMode="auto">
          <a:xfrm>
            <a:off x="0" y="0"/>
            <a:ext cx="9144000" cy="6867525"/>
          </a:xfrm>
          <a:custGeom>
            <a:avLst/>
            <a:gdLst>
              <a:gd name="T0" fmla="*/ 1456 w 2880"/>
              <a:gd name="T1" fmla="*/ 1556 h 2160"/>
              <a:gd name="T2" fmla="*/ 2304 w 2880"/>
              <a:gd name="T3" fmla="*/ 708 h 2160"/>
              <a:gd name="T4" fmla="*/ 2880 w 2880"/>
              <a:gd name="T5" fmla="*/ 934 h 2160"/>
              <a:gd name="T6" fmla="*/ 2880 w 2880"/>
              <a:gd name="T7" fmla="*/ 0 h 2160"/>
              <a:gd name="T8" fmla="*/ 0 w 2880"/>
              <a:gd name="T9" fmla="*/ 0 h 2160"/>
              <a:gd name="T10" fmla="*/ 0 w 2880"/>
              <a:gd name="T11" fmla="*/ 2160 h 2160"/>
              <a:gd name="T12" fmla="*/ 1709 w 2880"/>
              <a:gd name="T13" fmla="*/ 2160 h 2160"/>
              <a:gd name="T14" fmla="*/ 1456 w 2880"/>
              <a:gd name="T15" fmla="*/ 1556 h 2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0" h="2160">
                <a:moveTo>
                  <a:pt x="1456" y="1556"/>
                </a:moveTo>
                <a:cubicBezTo>
                  <a:pt x="1456" y="1088"/>
                  <a:pt x="1836" y="708"/>
                  <a:pt x="2304" y="708"/>
                </a:cubicBezTo>
                <a:cubicBezTo>
                  <a:pt x="2526" y="708"/>
                  <a:pt x="2729" y="794"/>
                  <a:pt x="2880" y="934"/>
                </a:cubicBezTo>
                <a:cubicBezTo>
                  <a:pt x="2880" y="0"/>
                  <a:pt x="2880" y="0"/>
                  <a:pt x="2880" y="0"/>
                </a:cubicBezTo>
                <a:cubicBezTo>
                  <a:pt x="0" y="0"/>
                  <a:pt x="0" y="0"/>
                  <a:pt x="0" y="0"/>
                </a:cubicBezTo>
                <a:cubicBezTo>
                  <a:pt x="0" y="2160"/>
                  <a:pt x="0" y="2160"/>
                  <a:pt x="0" y="2160"/>
                </a:cubicBezTo>
                <a:cubicBezTo>
                  <a:pt x="1709" y="2160"/>
                  <a:pt x="1709" y="2160"/>
                  <a:pt x="1709" y="2160"/>
                </a:cubicBezTo>
                <a:cubicBezTo>
                  <a:pt x="1553" y="2006"/>
                  <a:pt x="1456" y="1792"/>
                  <a:pt x="1456" y="1556"/>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nvGrpSpPr>
          <p:cNvPr id="128003" name="Group 60"/>
          <p:cNvGrpSpPr>
            <a:grpSpLocks/>
          </p:cNvGrpSpPr>
          <p:nvPr/>
        </p:nvGrpSpPr>
        <p:grpSpPr bwMode="auto">
          <a:xfrm>
            <a:off x="328613" y="347663"/>
            <a:ext cx="930275" cy="906462"/>
            <a:chOff x="1020" y="346"/>
            <a:chExt cx="4114" cy="3756"/>
          </a:xfrm>
        </p:grpSpPr>
        <p:sp>
          <p:nvSpPr>
            <p:cNvPr id="128015" name="Freeform 61"/>
            <p:cNvSpPr>
              <a:spLocks/>
            </p:cNvSpPr>
            <p:nvPr/>
          </p:nvSpPr>
          <p:spPr bwMode="auto">
            <a:xfrm>
              <a:off x="1020" y="346"/>
              <a:ext cx="4114" cy="3756"/>
            </a:xfrm>
            <a:custGeom>
              <a:avLst/>
              <a:gdLst>
                <a:gd name="T0" fmla="*/ 0 w 4114"/>
                <a:gd name="T1" fmla="*/ 3756 h 3756"/>
                <a:gd name="T2" fmla="*/ 0 w 4114"/>
                <a:gd name="T3" fmla="*/ 0 h 3756"/>
                <a:gd name="T4" fmla="*/ 4022 w 4114"/>
                <a:gd name="T5" fmla="*/ 0 h 3756"/>
                <a:gd name="T6" fmla="*/ 4022 w 4114"/>
                <a:gd name="T7" fmla="*/ 0 h 3756"/>
                <a:gd name="T8" fmla="*/ 4040 w 4114"/>
                <a:gd name="T9" fmla="*/ 118 h 3756"/>
                <a:gd name="T10" fmla="*/ 4054 w 4114"/>
                <a:gd name="T11" fmla="*/ 234 h 3756"/>
                <a:gd name="T12" fmla="*/ 4068 w 4114"/>
                <a:gd name="T13" fmla="*/ 350 h 3756"/>
                <a:gd name="T14" fmla="*/ 4078 w 4114"/>
                <a:gd name="T15" fmla="*/ 468 h 3756"/>
                <a:gd name="T16" fmla="*/ 4088 w 4114"/>
                <a:gd name="T17" fmla="*/ 584 h 3756"/>
                <a:gd name="T18" fmla="*/ 4096 w 4114"/>
                <a:gd name="T19" fmla="*/ 700 h 3756"/>
                <a:gd name="T20" fmla="*/ 4104 w 4114"/>
                <a:gd name="T21" fmla="*/ 814 h 3756"/>
                <a:gd name="T22" fmla="*/ 4108 w 4114"/>
                <a:gd name="T23" fmla="*/ 930 h 3756"/>
                <a:gd name="T24" fmla="*/ 4112 w 4114"/>
                <a:gd name="T25" fmla="*/ 1046 h 3756"/>
                <a:gd name="T26" fmla="*/ 4114 w 4114"/>
                <a:gd name="T27" fmla="*/ 1162 h 3756"/>
                <a:gd name="T28" fmla="*/ 4112 w 4114"/>
                <a:gd name="T29" fmla="*/ 1276 h 3756"/>
                <a:gd name="T30" fmla="*/ 4110 w 4114"/>
                <a:gd name="T31" fmla="*/ 1392 h 3756"/>
                <a:gd name="T32" fmla="*/ 4106 w 4114"/>
                <a:gd name="T33" fmla="*/ 1508 h 3756"/>
                <a:gd name="T34" fmla="*/ 4100 w 4114"/>
                <a:gd name="T35" fmla="*/ 1622 h 3756"/>
                <a:gd name="T36" fmla="*/ 4092 w 4114"/>
                <a:gd name="T37" fmla="*/ 1738 h 3756"/>
                <a:gd name="T38" fmla="*/ 4082 w 4114"/>
                <a:gd name="T39" fmla="*/ 1854 h 3756"/>
                <a:gd name="T40" fmla="*/ 4070 w 4114"/>
                <a:gd name="T41" fmla="*/ 1970 h 3756"/>
                <a:gd name="T42" fmla="*/ 4056 w 4114"/>
                <a:gd name="T43" fmla="*/ 2086 h 3756"/>
                <a:gd name="T44" fmla="*/ 4040 w 4114"/>
                <a:gd name="T45" fmla="*/ 2202 h 3756"/>
                <a:gd name="T46" fmla="*/ 4020 w 4114"/>
                <a:gd name="T47" fmla="*/ 2320 h 3756"/>
                <a:gd name="T48" fmla="*/ 4000 w 4114"/>
                <a:gd name="T49" fmla="*/ 2436 h 3756"/>
                <a:gd name="T50" fmla="*/ 3978 w 4114"/>
                <a:gd name="T51" fmla="*/ 2554 h 3756"/>
                <a:gd name="T52" fmla="*/ 3952 w 4114"/>
                <a:gd name="T53" fmla="*/ 2672 h 3756"/>
                <a:gd name="T54" fmla="*/ 3926 w 4114"/>
                <a:gd name="T55" fmla="*/ 2790 h 3756"/>
                <a:gd name="T56" fmla="*/ 3896 w 4114"/>
                <a:gd name="T57" fmla="*/ 2908 h 3756"/>
                <a:gd name="T58" fmla="*/ 3864 w 4114"/>
                <a:gd name="T59" fmla="*/ 3028 h 3756"/>
                <a:gd name="T60" fmla="*/ 3830 w 4114"/>
                <a:gd name="T61" fmla="*/ 3148 h 3756"/>
                <a:gd name="T62" fmla="*/ 3792 w 4114"/>
                <a:gd name="T63" fmla="*/ 3268 h 3756"/>
                <a:gd name="T64" fmla="*/ 3754 w 4114"/>
                <a:gd name="T65" fmla="*/ 3388 h 3756"/>
                <a:gd name="T66" fmla="*/ 3712 w 4114"/>
                <a:gd name="T67" fmla="*/ 3510 h 3756"/>
                <a:gd name="T68" fmla="*/ 3668 w 4114"/>
                <a:gd name="T69" fmla="*/ 3632 h 3756"/>
                <a:gd name="T70" fmla="*/ 3620 w 4114"/>
                <a:gd name="T71" fmla="*/ 3756 h 3756"/>
                <a:gd name="T72" fmla="*/ 0 w 4114"/>
                <a:gd name="T73" fmla="*/ 3756 h 37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14"/>
                <a:gd name="T112" fmla="*/ 0 h 3756"/>
                <a:gd name="T113" fmla="*/ 4114 w 4114"/>
                <a:gd name="T114" fmla="*/ 3756 h 37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14" h="3756">
                  <a:moveTo>
                    <a:pt x="0" y="3756"/>
                  </a:moveTo>
                  <a:lnTo>
                    <a:pt x="0"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endParaRPr lang="fr-FR" dirty="0"/>
            </a:p>
          </p:txBody>
        </p:sp>
        <p:sp>
          <p:nvSpPr>
            <p:cNvPr id="128016" name="Freeform 62"/>
            <p:cNvSpPr>
              <a:spLocks/>
            </p:cNvSpPr>
            <p:nvPr/>
          </p:nvSpPr>
          <p:spPr bwMode="auto">
            <a:xfrm>
              <a:off x="2633" y="1722"/>
              <a:ext cx="91" cy="60"/>
            </a:xfrm>
            <a:custGeom>
              <a:avLst/>
              <a:gdLst>
                <a:gd name="T0" fmla="*/ 21 w 88"/>
                <a:gd name="T1" fmla="*/ 41 h 62"/>
                <a:gd name="T2" fmla="*/ 0 w 88"/>
                <a:gd name="T3" fmla="*/ 52 h 62"/>
                <a:gd name="T4" fmla="*/ 0 w 88"/>
                <a:gd name="T5" fmla="*/ 52 h 62"/>
                <a:gd name="T6" fmla="*/ 14 w 88"/>
                <a:gd name="T7" fmla="*/ 54 h 62"/>
                <a:gd name="T8" fmla="*/ 31 w 88"/>
                <a:gd name="T9" fmla="*/ 56 h 62"/>
                <a:gd name="T10" fmla="*/ 46 w 88"/>
                <a:gd name="T11" fmla="*/ 52 h 62"/>
                <a:gd name="T12" fmla="*/ 60 w 88"/>
                <a:gd name="T13" fmla="*/ 48 h 62"/>
                <a:gd name="T14" fmla="*/ 72 w 88"/>
                <a:gd name="T15" fmla="*/ 44 h 62"/>
                <a:gd name="T16" fmla="*/ 85 w 88"/>
                <a:gd name="T17" fmla="*/ 37 h 62"/>
                <a:gd name="T18" fmla="*/ 91 w 88"/>
                <a:gd name="T19" fmla="*/ 29 h 62"/>
                <a:gd name="T20" fmla="*/ 97 w 88"/>
                <a:gd name="T21" fmla="*/ 21 h 62"/>
                <a:gd name="T22" fmla="*/ 97 w 88"/>
                <a:gd name="T23" fmla="*/ 0 h 62"/>
                <a:gd name="T24" fmla="*/ 97 w 88"/>
                <a:gd name="T25" fmla="*/ 0 h 62"/>
                <a:gd name="T26" fmla="*/ 72 w 88"/>
                <a:gd name="T27" fmla="*/ 6 h 62"/>
                <a:gd name="T28" fmla="*/ 52 w 88"/>
                <a:gd name="T29" fmla="*/ 15 h 62"/>
                <a:gd name="T30" fmla="*/ 41 w 88"/>
                <a:gd name="T31" fmla="*/ 19 h 62"/>
                <a:gd name="T32" fmla="*/ 33 w 88"/>
                <a:gd name="T33" fmla="*/ 25 h 62"/>
                <a:gd name="T34" fmla="*/ 27 w 88"/>
                <a:gd name="T35" fmla="*/ 33 h 62"/>
                <a:gd name="T36" fmla="*/ 21 w 88"/>
                <a:gd name="T37" fmla="*/ 41 h 62"/>
                <a:gd name="T38" fmla="*/ 21 w 88"/>
                <a:gd name="T39" fmla="*/ 41 h 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8"/>
                <a:gd name="T61" fmla="*/ 0 h 62"/>
                <a:gd name="T62" fmla="*/ 88 w 88"/>
                <a:gd name="T63" fmla="*/ 62 h 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8" h="62">
                  <a:moveTo>
                    <a:pt x="18" y="44"/>
                  </a:moveTo>
                  <a:lnTo>
                    <a:pt x="0" y="58"/>
                  </a:lnTo>
                  <a:lnTo>
                    <a:pt x="14" y="60"/>
                  </a:lnTo>
                  <a:lnTo>
                    <a:pt x="28" y="62"/>
                  </a:lnTo>
                  <a:lnTo>
                    <a:pt x="42" y="58"/>
                  </a:lnTo>
                  <a:lnTo>
                    <a:pt x="54" y="54"/>
                  </a:lnTo>
                  <a:lnTo>
                    <a:pt x="66" y="48"/>
                  </a:lnTo>
                  <a:lnTo>
                    <a:pt x="76" y="40"/>
                  </a:lnTo>
                  <a:lnTo>
                    <a:pt x="82" y="32"/>
                  </a:lnTo>
                  <a:lnTo>
                    <a:pt x="88" y="24"/>
                  </a:lnTo>
                  <a:lnTo>
                    <a:pt x="88" y="0"/>
                  </a:lnTo>
                  <a:lnTo>
                    <a:pt x="66" y="6"/>
                  </a:lnTo>
                  <a:lnTo>
                    <a:pt x="46" y="16"/>
                  </a:lnTo>
                  <a:lnTo>
                    <a:pt x="38" y="22"/>
                  </a:lnTo>
                  <a:lnTo>
                    <a:pt x="30" y="28"/>
                  </a:lnTo>
                  <a:lnTo>
                    <a:pt x="24" y="36"/>
                  </a:lnTo>
                  <a:lnTo>
                    <a:pt x="18" y="44"/>
                  </a:lnTo>
                  <a:close/>
                </a:path>
              </a:pathLst>
            </a:custGeom>
            <a:solidFill>
              <a:srgbClr val="2F4594"/>
            </a:solidFill>
            <a:ln w="9525">
              <a:noFill/>
              <a:round/>
              <a:headEnd/>
              <a:tailEnd/>
            </a:ln>
          </p:spPr>
          <p:txBody>
            <a:bodyPr/>
            <a:lstStyle/>
            <a:p>
              <a:endParaRPr lang="fr-FR" dirty="0"/>
            </a:p>
          </p:txBody>
        </p:sp>
        <p:sp>
          <p:nvSpPr>
            <p:cNvPr id="128017" name="Freeform 63"/>
            <p:cNvSpPr>
              <a:spLocks/>
            </p:cNvSpPr>
            <p:nvPr/>
          </p:nvSpPr>
          <p:spPr bwMode="auto">
            <a:xfrm>
              <a:off x="2826" y="1878"/>
              <a:ext cx="66" cy="72"/>
            </a:xfrm>
            <a:custGeom>
              <a:avLst/>
              <a:gdLst>
                <a:gd name="T0" fmla="*/ 25 w 68"/>
                <a:gd name="T1" fmla="*/ 2 h 68"/>
                <a:gd name="T2" fmla="*/ 0 w 68"/>
                <a:gd name="T3" fmla="*/ 0 h 68"/>
                <a:gd name="T4" fmla="*/ 0 w 68"/>
                <a:gd name="T5" fmla="*/ 0 h 68"/>
                <a:gd name="T6" fmla="*/ 2 w 68"/>
                <a:gd name="T7" fmla="*/ 21 h 68"/>
                <a:gd name="T8" fmla="*/ 4 w 68"/>
                <a:gd name="T9" fmla="*/ 34 h 68"/>
                <a:gd name="T10" fmla="*/ 6 w 68"/>
                <a:gd name="T11" fmla="*/ 42 h 68"/>
                <a:gd name="T12" fmla="*/ 12 w 68"/>
                <a:gd name="T13" fmla="*/ 53 h 68"/>
                <a:gd name="T14" fmla="*/ 17 w 68"/>
                <a:gd name="T15" fmla="*/ 59 h 68"/>
                <a:gd name="T16" fmla="*/ 23 w 68"/>
                <a:gd name="T17" fmla="*/ 69 h 68"/>
                <a:gd name="T18" fmla="*/ 33 w 68"/>
                <a:gd name="T19" fmla="*/ 76 h 68"/>
                <a:gd name="T20" fmla="*/ 52 w 68"/>
                <a:gd name="T21" fmla="*/ 80 h 68"/>
                <a:gd name="T22" fmla="*/ 52 w 68"/>
                <a:gd name="T23" fmla="*/ 80 h 68"/>
                <a:gd name="T24" fmla="*/ 60 w 68"/>
                <a:gd name="T25" fmla="*/ 72 h 68"/>
                <a:gd name="T26" fmla="*/ 62 w 68"/>
                <a:gd name="T27" fmla="*/ 64 h 68"/>
                <a:gd name="T28" fmla="*/ 62 w 68"/>
                <a:gd name="T29" fmla="*/ 59 h 68"/>
                <a:gd name="T30" fmla="*/ 60 w 68"/>
                <a:gd name="T31" fmla="*/ 47 h 68"/>
                <a:gd name="T32" fmla="*/ 56 w 68"/>
                <a:gd name="T33" fmla="*/ 38 h 68"/>
                <a:gd name="T34" fmla="*/ 49 w 68"/>
                <a:gd name="T35" fmla="*/ 25 h 68"/>
                <a:gd name="T36" fmla="*/ 43 w 68"/>
                <a:gd name="T37" fmla="*/ 17 h 68"/>
                <a:gd name="T38" fmla="*/ 25 w 68"/>
                <a:gd name="T39" fmla="*/ 2 h 68"/>
                <a:gd name="T40" fmla="*/ 25 w 68"/>
                <a:gd name="T41" fmla="*/ 2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68"/>
                <a:gd name="T65" fmla="*/ 68 w 68"/>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68">
                  <a:moveTo>
                    <a:pt x="28" y="2"/>
                  </a:moveTo>
                  <a:lnTo>
                    <a:pt x="0" y="0"/>
                  </a:lnTo>
                  <a:lnTo>
                    <a:pt x="2" y="18"/>
                  </a:lnTo>
                  <a:lnTo>
                    <a:pt x="4" y="28"/>
                  </a:lnTo>
                  <a:lnTo>
                    <a:pt x="6" y="36"/>
                  </a:lnTo>
                  <a:lnTo>
                    <a:pt x="12" y="44"/>
                  </a:lnTo>
                  <a:lnTo>
                    <a:pt x="18" y="50"/>
                  </a:lnTo>
                  <a:lnTo>
                    <a:pt x="26" y="58"/>
                  </a:lnTo>
                  <a:lnTo>
                    <a:pt x="36" y="64"/>
                  </a:lnTo>
                  <a:lnTo>
                    <a:pt x="58" y="68"/>
                  </a:lnTo>
                  <a:lnTo>
                    <a:pt x="66" y="60"/>
                  </a:lnTo>
                  <a:lnTo>
                    <a:pt x="68" y="54"/>
                  </a:lnTo>
                  <a:lnTo>
                    <a:pt x="68" y="50"/>
                  </a:lnTo>
                  <a:lnTo>
                    <a:pt x="66" y="40"/>
                  </a:lnTo>
                  <a:lnTo>
                    <a:pt x="62" y="32"/>
                  </a:lnTo>
                  <a:lnTo>
                    <a:pt x="54" y="22"/>
                  </a:lnTo>
                  <a:lnTo>
                    <a:pt x="46" y="14"/>
                  </a:lnTo>
                  <a:lnTo>
                    <a:pt x="28" y="2"/>
                  </a:lnTo>
                  <a:close/>
                </a:path>
              </a:pathLst>
            </a:custGeom>
            <a:solidFill>
              <a:srgbClr val="2F4594"/>
            </a:solidFill>
            <a:ln w="9525">
              <a:noFill/>
              <a:round/>
              <a:headEnd/>
              <a:tailEnd/>
            </a:ln>
          </p:spPr>
          <p:txBody>
            <a:bodyPr/>
            <a:lstStyle/>
            <a:p>
              <a:endParaRPr lang="fr-FR" dirty="0"/>
            </a:p>
          </p:txBody>
        </p:sp>
        <p:sp>
          <p:nvSpPr>
            <p:cNvPr id="128018" name="Freeform 64"/>
            <p:cNvSpPr>
              <a:spLocks/>
            </p:cNvSpPr>
            <p:nvPr/>
          </p:nvSpPr>
          <p:spPr bwMode="auto">
            <a:xfrm>
              <a:off x="2536" y="1217"/>
              <a:ext cx="103" cy="72"/>
            </a:xfrm>
            <a:custGeom>
              <a:avLst/>
              <a:gdLst>
                <a:gd name="T0" fmla="*/ 19 w 106"/>
                <a:gd name="T1" fmla="*/ 45 h 76"/>
                <a:gd name="T2" fmla="*/ 0 w 106"/>
                <a:gd name="T3" fmla="*/ 60 h 76"/>
                <a:gd name="T4" fmla="*/ 0 w 106"/>
                <a:gd name="T5" fmla="*/ 60 h 76"/>
                <a:gd name="T6" fmla="*/ 16 w 106"/>
                <a:gd name="T7" fmla="*/ 63 h 76"/>
                <a:gd name="T8" fmla="*/ 29 w 106"/>
                <a:gd name="T9" fmla="*/ 64 h 76"/>
                <a:gd name="T10" fmla="*/ 43 w 106"/>
                <a:gd name="T11" fmla="*/ 63 h 76"/>
                <a:gd name="T12" fmla="*/ 54 w 106"/>
                <a:gd name="T13" fmla="*/ 58 h 76"/>
                <a:gd name="T14" fmla="*/ 66 w 106"/>
                <a:gd name="T15" fmla="*/ 53 h 76"/>
                <a:gd name="T16" fmla="*/ 76 w 106"/>
                <a:gd name="T17" fmla="*/ 44 h 76"/>
                <a:gd name="T18" fmla="*/ 83 w 106"/>
                <a:gd name="T19" fmla="*/ 36 h 76"/>
                <a:gd name="T20" fmla="*/ 89 w 106"/>
                <a:gd name="T21" fmla="*/ 26 h 76"/>
                <a:gd name="T22" fmla="*/ 97 w 106"/>
                <a:gd name="T23" fmla="*/ 0 h 76"/>
                <a:gd name="T24" fmla="*/ 97 w 106"/>
                <a:gd name="T25" fmla="*/ 0 h 76"/>
                <a:gd name="T26" fmla="*/ 74 w 106"/>
                <a:gd name="T27" fmla="*/ 6 h 76"/>
                <a:gd name="T28" fmla="*/ 62 w 106"/>
                <a:gd name="T29" fmla="*/ 9 h 76"/>
                <a:gd name="T30" fmla="*/ 52 w 106"/>
                <a:gd name="T31" fmla="*/ 11 h 76"/>
                <a:gd name="T32" fmla="*/ 45 w 106"/>
                <a:gd name="T33" fmla="*/ 17 h 76"/>
                <a:gd name="T34" fmla="*/ 35 w 106"/>
                <a:gd name="T35" fmla="*/ 25 h 76"/>
                <a:gd name="T36" fmla="*/ 27 w 106"/>
                <a:gd name="T37" fmla="*/ 34 h 76"/>
                <a:gd name="T38" fmla="*/ 19 w 106"/>
                <a:gd name="T39" fmla="*/ 45 h 76"/>
                <a:gd name="T40" fmla="*/ 19 w 106"/>
                <a:gd name="T41" fmla="*/ 45 h 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76"/>
                <a:gd name="T65" fmla="*/ 106 w 106"/>
                <a:gd name="T66" fmla="*/ 76 h 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76">
                  <a:moveTo>
                    <a:pt x="22" y="54"/>
                  </a:moveTo>
                  <a:lnTo>
                    <a:pt x="0" y="70"/>
                  </a:lnTo>
                  <a:lnTo>
                    <a:pt x="16" y="74"/>
                  </a:lnTo>
                  <a:lnTo>
                    <a:pt x="32" y="76"/>
                  </a:lnTo>
                  <a:lnTo>
                    <a:pt x="46" y="74"/>
                  </a:lnTo>
                  <a:lnTo>
                    <a:pt x="60" y="68"/>
                  </a:lnTo>
                  <a:lnTo>
                    <a:pt x="72" y="62"/>
                  </a:lnTo>
                  <a:lnTo>
                    <a:pt x="82" y="52"/>
                  </a:lnTo>
                  <a:lnTo>
                    <a:pt x="90" y="42"/>
                  </a:lnTo>
                  <a:lnTo>
                    <a:pt x="98" y="30"/>
                  </a:lnTo>
                  <a:lnTo>
                    <a:pt x="106" y="0"/>
                  </a:lnTo>
                  <a:lnTo>
                    <a:pt x="80" y="6"/>
                  </a:lnTo>
                  <a:lnTo>
                    <a:pt x="68" y="10"/>
                  </a:lnTo>
                  <a:lnTo>
                    <a:pt x="58" y="14"/>
                  </a:lnTo>
                  <a:lnTo>
                    <a:pt x="48" y="20"/>
                  </a:lnTo>
                  <a:lnTo>
                    <a:pt x="38" y="28"/>
                  </a:lnTo>
                  <a:lnTo>
                    <a:pt x="30" y="40"/>
                  </a:lnTo>
                  <a:lnTo>
                    <a:pt x="22" y="54"/>
                  </a:lnTo>
                  <a:close/>
                </a:path>
              </a:pathLst>
            </a:custGeom>
            <a:solidFill>
              <a:srgbClr val="2F4594"/>
            </a:solidFill>
            <a:ln w="9525">
              <a:noFill/>
              <a:round/>
              <a:headEnd/>
              <a:tailEnd/>
            </a:ln>
          </p:spPr>
          <p:txBody>
            <a:bodyPr/>
            <a:lstStyle/>
            <a:p>
              <a:endParaRPr lang="fr-FR" dirty="0"/>
            </a:p>
          </p:txBody>
        </p:sp>
        <p:sp>
          <p:nvSpPr>
            <p:cNvPr id="128019" name="Freeform 65"/>
            <p:cNvSpPr>
              <a:spLocks/>
            </p:cNvSpPr>
            <p:nvPr/>
          </p:nvSpPr>
          <p:spPr bwMode="auto">
            <a:xfrm>
              <a:off x="2476" y="1392"/>
              <a:ext cx="85" cy="72"/>
            </a:xfrm>
            <a:custGeom>
              <a:avLst/>
              <a:gdLst>
                <a:gd name="T0" fmla="*/ 91 w 82"/>
                <a:gd name="T1" fmla="*/ 24 h 72"/>
                <a:gd name="T2" fmla="*/ 85 w 82"/>
                <a:gd name="T3" fmla="*/ 0 h 72"/>
                <a:gd name="T4" fmla="*/ 85 w 82"/>
                <a:gd name="T5" fmla="*/ 0 h 72"/>
                <a:gd name="T6" fmla="*/ 56 w 82"/>
                <a:gd name="T7" fmla="*/ 8 h 72"/>
                <a:gd name="T8" fmla="*/ 33 w 82"/>
                <a:gd name="T9" fmla="*/ 18 h 72"/>
                <a:gd name="T10" fmla="*/ 23 w 82"/>
                <a:gd name="T11" fmla="*/ 24 h 72"/>
                <a:gd name="T12" fmla="*/ 12 w 82"/>
                <a:gd name="T13" fmla="*/ 30 h 72"/>
                <a:gd name="T14" fmla="*/ 6 w 82"/>
                <a:gd name="T15" fmla="*/ 40 h 72"/>
                <a:gd name="T16" fmla="*/ 0 w 82"/>
                <a:gd name="T17" fmla="*/ 48 h 72"/>
                <a:gd name="T18" fmla="*/ 0 w 82"/>
                <a:gd name="T19" fmla="*/ 68 h 72"/>
                <a:gd name="T20" fmla="*/ 0 w 82"/>
                <a:gd name="T21" fmla="*/ 68 h 72"/>
                <a:gd name="T22" fmla="*/ 19 w 82"/>
                <a:gd name="T23" fmla="*/ 72 h 72"/>
                <a:gd name="T24" fmla="*/ 33 w 82"/>
                <a:gd name="T25" fmla="*/ 70 h 72"/>
                <a:gd name="T26" fmla="*/ 48 w 82"/>
                <a:gd name="T27" fmla="*/ 66 h 72"/>
                <a:gd name="T28" fmla="*/ 58 w 82"/>
                <a:gd name="T29" fmla="*/ 60 h 72"/>
                <a:gd name="T30" fmla="*/ 68 w 82"/>
                <a:gd name="T31" fmla="*/ 52 h 72"/>
                <a:gd name="T32" fmla="*/ 79 w 82"/>
                <a:gd name="T33" fmla="*/ 42 h 72"/>
                <a:gd name="T34" fmla="*/ 91 w 82"/>
                <a:gd name="T35" fmla="*/ 24 h 72"/>
                <a:gd name="T36" fmla="*/ 91 w 82"/>
                <a:gd name="T37" fmla="*/ 24 h 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
                <a:gd name="T58" fmla="*/ 0 h 72"/>
                <a:gd name="T59" fmla="*/ 82 w 82"/>
                <a:gd name="T60" fmla="*/ 72 h 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 h="72">
                  <a:moveTo>
                    <a:pt x="82" y="24"/>
                  </a:moveTo>
                  <a:lnTo>
                    <a:pt x="76" y="0"/>
                  </a:lnTo>
                  <a:lnTo>
                    <a:pt x="50" y="8"/>
                  </a:lnTo>
                  <a:lnTo>
                    <a:pt x="30" y="18"/>
                  </a:lnTo>
                  <a:lnTo>
                    <a:pt x="20" y="24"/>
                  </a:lnTo>
                  <a:lnTo>
                    <a:pt x="12" y="30"/>
                  </a:lnTo>
                  <a:lnTo>
                    <a:pt x="6" y="40"/>
                  </a:lnTo>
                  <a:lnTo>
                    <a:pt x="0" y="48"/>
                  </a:lnTo>
                  <a:lnTo>
                    <a:pt x="0" y="68"/>
                  </a:lnTo>
                  <a:lnTo>
                    <a:pt x="16" y="72"/>
                  </a:lnTo>
                  <a:lnTo>
                    <a:pt x="30" y="70"/>
                  </a:lnTo>
                  <a:lnTo>
                    <a:pt x="42" y="66"/>
                  </a:lnTo>
                  <a:lnTo>
                    <a:pt x="52" y="60"/>
                  </a:lnTo>
                  <a:lnTo>
                    <a:pt x="62" y="52"/>
                  </a:lnTo>
                  <a:lnTo>
                    <a:pt x="70" y="42"/>
                  </a:lnTo>
                  <a:lnTo>
                    <a:pt x="82" y="24"/>
                  </a:lnTo>
                  <a:close/>
                </a:path>
              </a:pathLst>
            </a:custGeom>
            <a:solidFill>
              <a:srgbClr val="2F4594"/>
            </a:solidFill>
            <a:ln w="9525">
              <a:noFill/>
              <a:round/>
              <a:headEnd/>
              <a:tailEnd/>
            </a:ln>
          </p:spPr>
          <p:txBody>
            <a:bodyPr/>
            <a:lstStyle/>
            <a:p>
              <a:endParaRPr lang="fr-FR" dirty="0"/>
            </a:p>
          </p:txBody>
        </p:sp>
        <p:sp>
          <p:nvSpPr>
            <p:cNvPr id="128020" name="Freeform 66"/>
            <p:cNvSpPr>
              <a:spLocks/>
            </p:cNvSpPr>
            <p:nvPr/>
          </p:nvSpPr>
          <p:spPr bwMode="auto">
            <a:xfrm>
              <a:off x="2452" y="1590"/>
              <a:ext cx="97" cy="60"/>
            </a:xfrm>
            <a:custGeom>
              <a:avLst/>
              <a:gdLst>
                <a:gd name="T0" fmla="*/ 0 w 98"/>
                <a:gd name="T1" fmla="*/ 45 h 62"/>
                <a:gd name="T2" fmla="*/ 14 w 98"/>
                <a:gd name="T3" fmla="*/ 52 h 62"/>
                <a:gd name="T4" fmla="*/ 14 w 98"/>
                <a:gd name="T5" fmla="*/ 52 h 62"/>
                <a:gd name="T6" fmla="*/ 30 w 98"/>
                <a:gd name="T7" fmla="*/ 56 h 62"/>
                <a:gd name="T8" fmla="*/ 44 w 98"/>
                <a:gd name="T9" fmla="*/ 54 h 62"/>
                <a:gd name="T10" fmla="*/ 51 w 98"/>
                <a:gd name="T11" fmla="*/ 50 h 62"/>
                <a:gd name="T12" fmla="*/ 57 w 98"/>
                <a:gd name="T13" fmla="*/ 45 h 62"/>
                <a:gd name="T14" fmla="*/ 63 w 98"/>
                <a:gd name="T15" fmla="*/ 39 h 62"/>
                <a:gd name="T16" fmla="*/ 67 w 98"/>
                <a:gd name="T17" fmla="*/ 31 h 62"/>
                <a:gd name="T18" fmla="*/ 75 w 98"/>
                <a:gd name="T19" fmla="*/ 15 h 62"/>
                <a:gd name="T20" fmla="*/ 95 w 98"/>
                <a:gd name="T21" fmla="*/ 2 h 62"/>
                <a:gd name="T22" fmla="*/ 95 w 98"/>
                <a:gd name="T23" fmla="*/ 2 h 62"/>
                <a:gd name="T24" fmla="*/ 77 w 98"/>
                <a:gd name="T25" fmla="*/ 0 h 62"/>
                <a:gd name="T26" fmla="*/ 61 w 98"/>
                <a:gd name="T27" fmla="*/ 2 h 62"/>
                <a:gd name="T28" fmla="*/ 49 w 98"/>
                <a:gd name="T29" fmla="*/ 6 h 62"/>
                <a:gd name="T30" fmla="*/ 36 w 98"/>
                <a:gd name="T31" fmla="*/ 14 h 62"/>
                <a:gd name="T32" fmla="*/ 24 w 98"/>
                <a:gd name="T33" fmla="*/ 19 h 62"/>
                <a:gd name="T34" fmla="*/ 14 w 98"/>
                <a:gd name="T35" fmla="*/ 27 h 62"/>
                <a:gd name="T36" fmla="*/ 6 w 98"/>
                <a:gd name="T37" fmla="*/ 37 h 62"/>
                <a:gd name="T38" fmla="*/ 0 w 98"/>
                <a:gd name="T39" fmla="*/ 45 h 62"/>
                <a:gd name="T40" fmla="*/ 0 w 98"/>
                <a:gd name="T41" fmla="*/ 45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62"/>
                <a:gd name="T65" fmla="*/ 98 w 98"/>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62">
                  <a:moveTo>
                    <a:pt x="0" y="50"/>
                  </a:moveTo>
                  <a:lnTo>
                    <a:pt x="14" y="58"/>
                  </a:lnTo>
                  <a:lnTo>
                    <a:pt x="30" y="62"/>
                  </a:lnTo>
                  <a:lnTo>
                    <a:pt x="44" y="60"/>
                  </a:lnTo>
                  <a:lnTo>
                    <a:pt x="54" y="56"/>
                  </a:lnTo>
                  <a:lnTo>
                    <a:pt x="60" y="50"/>
                  </a:lnTo>
                  <a:lnTo>
                    <a:pt x="66" y="42"/>
                  </a:lnTo>
                  <a:lnTo>
                    <a:pt x="70" y="34"/>
                  </a:lnTo>
                  <a:lnTo>
                    <a:pt x="78" y="18"/>
                  </a:lnTo>
                  <a:lnTo>
                    <a:pt x="98" y="2"/>
                  </a:lnTo>
                  <a:lnTo>
                    <a:pt x="80" y="0"/>
                  </a:lnTo>
                  <a:lnTo>
                    <a:pt x="64" y="2"/>
                  </a:lnTo>
                  <a:lnTo>
                    <a:pt x="50" y="6"/>
                  </a:lnTo>
                  <a:lnTo>
                    <a:pt x="36" y="14"/>
                  </a:lnTo>
                  <a:lnTo>
                    <a:pt x="24" y="22"/>
                  </a:lnTo>
                  <a:lnTo>
                    <a:pt x="14" y="30"/>
                  </a:lnTo>
                  <a:lnTo>
                    <a:pt x="6" y="40"/>
                  </a:lnTo>
                  <a:lnTo>
                    <a:pt x="0" y="50"/>
                  </a:lnTo>
                  <a:close/>
                </a:path>
              </a:pathLst>
            </a:custGeom>
            <a:solidFill>
              <a:srgbClr val="2F4594"/>
            </a:solidFill>
            <a:ln w="9525">
              <a:noFill/>
              <a:round/>
              <a:headEnd/>
              <a:tailEnd/>
            </a:ln>
          </p:spPr>
          <p:txBody>
            <a:bodyPr/>
            <a:lstStyle/>
            <a:p>
              <a:endParaRPr lang="fr-FR" dirty="0"/>
            </a:p>
          </p:txBody>
        </p:sp>
        <p:sp>
          <p:nvSpPr>
            <p:cNvPr id="128021" name="Freeform 67"/>
            <p:cNvSpPr>
              <a:spLocks/>
            </p:cNvSpPr>
            <p:nvPr/>
          </p:nvSpPr>
          <p:spPr bwMode="auto">
            <a:xfrm>
              <a:off x="2724" y="941"/>
              <a:ext cx="97" cy="54"/>
            </a:xfrm>
            <a:custGeom>
              <a:avLst/>
              <a:gdLst>
                <a:gd name="T0" fmla="*/ 18 w 96"/>
                <a:gd name="T1" fmla="*/ 0 h 58"/>
                <a:gd name="T2" fmla="*/ 0 w 96"/>
                <a:gd name="T3" fmla="*/ 7 h 58"/>
                <a:gd name="T4" fmla="*/ 0 w 96"/>
                <a:gd name="T5" fmla="*/ 7 h 58"/>
                <a:gd name="T6" fmla="*/ 2 w 96"/>
                <a:gd name="T7" fmla="*/ 11 h 58"/>
                <a:gd name="T8" fmla="*/ 4 w 96"/>
                <a:gd name="T9" fmla="*/ 17 h 58"/>
                <a:gd name="T10" fmla="*/ 14 w 96"/>
                <a:gd name="T11" fmla="*/ 26 h 58"/>
                <a:gd name="T12" fmla="*/ 26 w 96"/>
                <a:gd name="T13" fmla="*/ 34 h 58"/>
                <a:gd name="T14" fmla="*/ 42 w 96"/>
                <a:gd name="T15" fmla="*/ 41 h 58"/>
                <a:gd name="T16" fmla="*/ 61 w 96"/>
                <a:gd name="T17" fmla="*/ 45 h 58"/>
                <a:gd name="T18" fmla="*/ 75 w 96"/>
                <a:gd name="T19" fmla="*/ 47 h 58"/>
                <a:gd name="T20" fmla="*/ 81 w 96"/>
                <a:gd name="T21" fmla="*/ 47 h 58"/>
                <a:gd name="T22" fmla="*/ 87 w 96"/>
                <a:gd name="T23" fmla="*/ 45 h 58"/>
                <a:gd name="T24" fmla="*/ 93 w 96"/>
                <a:gd name="T25" fmla="*/ 44 h 58"/>
                <a:gd name="T26" fmla="*/ 97 w 96"/>
                <a:gd name="T27" fmla="*/ 41 h 58"/>
                <a:gd name="T28" fmla="*/ 99 w 96"/>
                <a:gd name="T29" fmla="*/ 17 h 58"/>
                <a:gd name="T30" fmla="*/ 99 w 96"/>
                <a:gd name="T31" fmla="*/ 17 h 58"/>
                <a:gd name="T32" fmla="*/ 81 w 96"/>
                <a:gd name="T33" fmla="*/ 7 h 58"/>
                <a:gd name="T34" fmla="*/ 63 w 96"/>
                <a:gd name="T35" fmla="*/ 4 h 58"/>
                <a:gd name="T36" fmla="*/ 40 w 96"/>
                <a:gd name="T37" fmla="*/ 0 h 58"/>
                <a:gd name="T38" fmla="*/ 18 w 96"/>
                <a:gd name="T39" fmla="*/ 0 h 58"/>
                <a:gd name="T40" fmla="*/ 18 w 9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58"/>
                <a:gd name="T65" fmla="*/ 96 w 9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58">
                  <a:moveTo>
                    <a:pt x="18" y="0"/>
                  </a:move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78" y="10"/>
                  </a:lnTo>
                  <a:lnTo>
                    <a:pt x="60" y="4"/>
                  </a:lnTo>
                  <a:lnTo>
                    <a:pt x="40" y="0"/>
                  </a:lnTo>
                  <a:lnTo>
                    <a:pt x="18" y="0"/>
                  </a:lnTo>
                  <a:close/>
                </a:path>
              </a:pathLst>
            </a:custGeom>
            <a:solidFill>
              <a:srgbClr val="2F4594"/>
            </a:solidFill>
            <a:ln w="9525">
              <a:noFill/>
              <a:round/>
              <a:headEnd/>
              <a:tailEnd/>
            </a:ln>
          </p:spPr>
          <p:txBody>
            <a:bodyPr/>
            <a:lstStyle/>
            <a:p>
              <a:endParaRPr lang="fr-FR" dirty="0"/>
            </a:p>
          </p:txBody>
        </p:sp>
        <p:sp>
          <p:nvSpPr>
            <p:cNvPr id="128022" name="Freeform 68"/>
            <p:cNvSpPr>
              <a:spLocks/>
            </p:cNvSpPr>
            <p:nvPr/>
          </p:nvSpPr>
          <p:spPr bwMode="auto">
            <a:xfrm>
              <a:off x="2941" y="851"/>
              <a:ext cx="66" cy="102"/>
            </a:xfrm>
            <a:custGeom>
              <a:avLst/>
              <a:gdLst>
                <a:gd name="T0" fmla="*/ 45 w 64"/>
                <a:gd name="T1" fmla="*/ 8 h 102"/>
                <a:gd name="T2" fmla="*/ 14 w 64"/>
                <a:gd name="T3" fmla="*/ 0 h 102"/>
                <a:gd name="T4" fmla="*/ 14 w 64"/>
                <a:gd name="T5" fmla="*/ 0 h 102"/>
                <a:gd name="T6" fmla="*/ 6 w 64"/>
                <a:gd name="T7" fmla="*/ 16 h 102"/>
                <a:gd name="T8" fmla="*/ 2 w 64"/>
                <a:gd name="T9" fmla="*/ 22 h 102"/>
                <a:gd name="T10" fmla="*/ 0 w 64"/>
                <a:gd name="T11" fmla="*/ 30 h 102"/>
                <a:gd name="T12" fmla="*/ 0 w 64"/>
                <a:gd name="T13" fmla="*/ 40 h 102"/>
                <a:gd name="T14" fmla="*/ 0 w 64"/>
                <a:gd name="T15" fmla="*/ 50 h 102"/>
                <a:gd name="T16" fmla="*/ 4 w 64"/>
                <a:gd name="T17" fmla="*/ 60 h 102"/>
                <a:gd name="T18" fmla="*/ 8 w 64"/>
                <a:gd name="T19" fmla="*/ 72 h 102"/>
                <a:gd name="T20" fmla="*/ 25 w 64"/>
                <a:gd name="T21" fmla="*/ 102 h 102"/>
                <a:gd name="T22" fmla="*/ 25 w 64"/>
                <a:gd name="T23" fmla="*/ 102 h 102"/>
                <a:gd name="T24" fmla="*/ 47 w 64"/>
                <a:gd name="T25" fmla="*/ 78 h 102"/>
                <a:gd name="T26" fmla="*/ 60 w 64"/>
                <a:gd name="T27" fmla="*/ 66 h 102"/>
                <a:gd name="T28" fmla="*/ 66 w 64"/>
                <a:gd name="T29" fmla="*/ 54 h 102"/>
                <a:gd name="T30" fmla="*/ 70 w 64"/>
                <a:gd name="T31" fmla="*/ 44 h 102"/>
                <a:gd name="T32" fmla="*/ 70 w 64"/>
                <a:gd name="T33" fmla="*/ 38 h 102"/>
                <a:gd name="T34" fmla="*/ 68 w 64"/>
                <a:gd name="T35" fmla="*/ 32 h 102"/>
                <a:gd name="T36" fmla="*/ 66 w 64"/>
                <a:gd name="T37" fmla="*/ 26 h 102"/>
                <a:gd name="T38" fmla="*/ 62 w 64"/>
                <a:gd name="T39" fmla="*/ 20 h 102"/>
                <a:gd name="T40" fmla="*/ 45 w 64"/>
                <a:gd name="T41" fmla="*/ 8 h 102"/>
                <a:gd name="T42" fmla="*/ 45 w 64"/>
                <a:gd name="T43" fmla="*/ 8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102"/>
                <a:gd name="T68" fmla="*/ 64 w 64"/>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102">
                  <a:moveTo>
                    <a:pt x="42" y="8"/>
                  </a:moveTo>
                  <a:lnTo>
                    <a:pt x="14" y="0"/>
                  </a:lnTo>
                  <a:lnTo>
                    <a:pt x="6" y="16"/>
                  </a:lnTo>
                  <a:lnTo>
                    <a:pt x="2" y="22"/>
                  </a:lnTo>
                  <a:lnTo>
                    <a:pt x="0" y="30"/>
                  </a:lnTo>
                  <a:lnTo>
                    <a:pt x="0" y="40"/>
                  </a:lnTo>
                  <a:lnTo>
                    <a:pt x="0" y="50"/>
                  </a:lnTo>
                  <a:lnTo>
                    <a:pt x="4" y="60"/>
                  </a:lnTo>
                  <a:lnTo>
                    <a:pt x="8" y="72"/>
                  </a:lnTo>
                  <a:lnTo>
                    <a:pt x="22" y="102"/>
                  </a:lnTo>
                  <a:lnTo>
                    <a:pt x="44" y="78"/>
                  </a:lnTo>
                  <a:lnTo>
                    <a:pt x="54" y="66"/>
                  </a:lnTo>
                  <a:lnTo>
                    <a:pt x="60" y="54"/>
                  </a:lnTo>
                  <a:lnTo>
                    <a:pt x="64" y="44"/>
                  </a:lnTo>
                  <a:lnTo>
                    <a:pt x="64" y="38"/>
                  </a:lnTo>
                  <a:lnTo>
                    <a:pt x="62" y="32"/>
                  </a:lnTo>
                  <a:lnTo>
                    <a:pt x="60" y="26"/>
                  </a:lnTo>
                  <a:lnTo>
                    <a:pt x="56" y="20"/>
                  </a:lnTo>
                  <a:lnTo>
                    <a:pt x="42" y="8"/>
                  </a:lnTo>
                  <a:close/>
                </a:path>
              </a:pathLst>
            </a:custGeom>
            <a:solidFill>
              <a:srgbClr val="2F4594"/>
            </a:solidFill>
            <a:ln w="9525">
              <a:noFill/>
              <a:round/>
              <a:headEnd/>
              <a:tailEnd/>
            </a:ln>
          </p:spPr>
          <p:txBody>
            <a:bodyPr/>
            <a:lstStyle/>
            <a:p>
              <a:endParaRPr lang="fr-FR" dirty="0"/>
            </a:p>
          </p:txBody>
        </p:sp>
        <p:sp>
          <p:nvSpPr>
            <p:cNvPr id="128023" name="Freeform 69"/>
            <p:cNvSpPr>
              <a:spLocks noEditPoints="1"/>
            </p:cNvSpPr>
            <p:nvPr/>
          </p:nvSpPr>
          <p:spPr bwMode="auto">
            <a:xfrm>
              <a:off x="3171" y="665"/>
              <a:ext cx="767" cy="1977"/>
            </a:xfrm>
            <a:custGeom>
              <a:avLst/>
              <a:gdLst>
                <a:gd name="T0" fmla="*/ 624 w 772"/>
                <a:gd name="T1" fmla="*/ 774 h 1976"/>
                <a:gd name="T2" fmla="*/ 676 w 772"/>
                <a:gd name="T3" fmla="*/ 690 h 1976"/>
                <a:gd name="T4" fmla="*/ 674 w 772"/>
                <a:gd name="T5" fmla="*/ 488 h 1976"/>
                <a:gd name="T6" fmla="*/ 682 w 772"/>
                <a:gd name="T7" fmla="*/ 430 h 1976"/>
                <a:gd name="T8" fmla="*/ 682 w 772"/>
                <a:gd name="T9" fmla="*/ 376 h 1976"/>
                <a:gd name="T10" fmla="*/ 664 w 772"/>
                <a:gd name="T11" fmla="*/ 320 h 1976"/>
                <a:gd name="T12" fmla="*/ 634 w 772"/>
                <a:gd name="T13" fmla="*/ 280 h 1976"/>
                <a:gd name="T14" fmla="*/ 636 w 772"/>
                <a:gd name="T15" fmla="*/ 238 h 1976"/>
                <a:gd name="T16" fmla="*/ 598 w 772"/>
                <a:gd name="T17" fmla="*/ 226 h 1976"/>
                <a:gd name="T18" fmla="*/ 568 w 772"/>
                <a:gd name="T19" fmla="*/ 190 h 1976"/>
                <a:gd name="T20" fmla="*/ 556 w 772"/>
                <a:gd name="T21" fmla="*/ 180 h 1976"/>
                <a:gd name="T22" fmla="*/ 517 w 772"/>
                <a:gd name="T23" fmla="*/ 182 h 1976"/>
                <a:gd name="T24" fmla="*/ 509 w 772"/>
                <a:gd name="T25" fmla="*/ 138 h 1976"/>
                <a:gd name="T26" fmla="*/ 463 w 772"/>
                <a:gd name="T27" fmla="*/ 156 h 1976"/>
                <a:gd name="T28" fmla="*/ 465 w 772"/>
                <a:gd name="T29" fmla="*/ 116 h 1976"/>
                <a:gd name="T30" fmla="*/ 423 w 772"/>
                <a:gd name="T31" fmla="*/ 120 h 1976"/>
                <a:gd name="T32" fmla="*/ 381 w 772"/>
                <a:gd name="T33" fmla="*/ 132 h 1976"/>
                <a:gd name="T34" fmla="*/ 381 w 772"/>
                <a:gd name="T35" fmla="*/ 80 h 1976"/>
                <a:gd name="T36" fmla="*/ 370 w 772"/>
                <a:gd name="T37" fmla="*/ 68 h 1976"/>
                <a:gd name="T38" fmla="*/ 340 w 772"/>
                <a:gd name="T39" fmla="*/ 44 h 1976"/>
                <a:gd name="T40" fmla="*/ 308 w 772"/>
                <a:gd name="T41" fmla="*/ 88 h 1976"/>
                <a:gd name="T42" fmla="*/ 300 w 772"/>
                <a:gd name="T43" fmla="*/ 64 h 1976"/>
                <a:gd name="T44" fmla="*/ 324 w 772"/>
                <a:gd name="T45" fmla="*/ 46 h 1976"/>
                <a:gd name="T46" fmla="*/ 250 w 772"/>
                <a:gd name="T47" fmla="*/ 122 h 1976"/>
                <a:gd name="T48" fmla="*/ 230 w 772"/>
                <a:gd name="T49" fmla="*/ 92 h 1976"/>
                <a:gd name="T50" fmla="*/ 284 w 772"/>
                <a:gd name="T51" fmla="*/ 18 h 1976"/>
                <a:gd name="T52" fmla="*/ 215 w 772"/>
                <a:gd name="T53" fmla="*/ 62 h 1976"/>
                <a:gd name="T54" fmla="*/ 211 w 772"/>
                <a:gd name="T55" fmla="*/ 90 h 1976"/>
                <a:gd name="T56" fmla="*/ 205 w 772"/>
                <a:gd name="T57" fmla="*/ 60 h 1976"/>
                <a:gd name="T58" fmla="*/ 209 w 772"/>
                <a:gd name="T59" fmla="*/ 8 h 1976"/>
                <a:gd name="T60" fmla="*/ 181 w 772"/>
                <a:gd name="T61" fmla="*/ 40 h 1976"/>
                <a:gd name="T62" fmla="*/ 159 w 772"/>
                <a:gd name="T63" fmla="*/ 0 h 1976"/>
                <a:gd name="T64" fmla="*/ 153 w 772"/>
                <a:gd name="T65" fmla="*/ 94 h 1976"/>
                <a:gd name="T66" fmla="*/ 135 w 772"/>
                <a:gd name="T67" fmla="*/ 12 h 1976"/>
                <a:gd name="T68" fmla="*/ 81 w 772"/>
                <a:gd name="T69" fmla="*/ 74 h 1976"/>
                <a:gd name="T70" fmla="*/ 62 w 772"/>
                <a:gd name="T71" fmla="*/ 98 h 1976"/>
                <a:gd name="T72" fmla="*/ 54 w 772"/>
                <a:gd name="T73" fmla="*/ 20 h 1976"/>
                <a:gd name="T74" fmla="*/ 83 w 772"/>
                <a:gd name="T75" fmla="*/ 738 h 1976"/>
                <a:gd name="T76" fmla="*/ 38 w 772"/>
                <a:gd name="T77" fmla="*/ 1703 h 1976"/>
                <a:gd name="T78" fmla="*/ 173 w 772"/>
                <a:gd name="T79" fmla="*/ 1957 h 1976"/>
                <a:gd name="T80" fmla="*/ 564 w 772"/>
                <a:gd name="T81" fmla="*/ 1979 h 1976"/>
                <a:gd name="T82" fmla="*/ 644 w 772"/>
                <a:gd name="T83" fmla="*/ 1941 h 1976"/>
                <a:gd name="T84" fmla="*/ 463 w 772"/>
                <a:gd name="T85" fmla="*/ 1913 h 1976"/>
                <a:gd name="T86" fmla="*/ 362 w 772"/>
                <a:gd name="T87" fmla="*/ 1877 h 1976"/>
                <a:gd name="T88" fmla="*/ 260 w 772"/>
                <a:gd name="T89" fmla="*/ 1725 h 1976"/>
                <a:gd name="T90" fmla="*/ 254 w 772"/>
                <a:gd name="T91" fmla="*/ 1571 h 1976"/>
                <a:gd name="T92" fmla="*/ 298 w 772"/>
                <a:gd name="T93" fmla="*/ 1499 h 1976"/>
                <a:gd name="T94" fmla="*/ 540 w 772"/>
                <a:gd name="T95" fmla="*/ 1497 h 1976"/>
                <a:gd name="T96" fmla="*/ 670 w 772"/>
                <a:gd name="T97" fmla="*/ 1455 h 1976"/>
                <a:gd name="T98" fmla="*/ 642 w 772"/>
                <a:gd name="T99" fmla="*/ 1355 h 1976"/>
                <a:gd name="T100" fmla="*/ 680 w 772"/>
                <a:gd name="T101" fmla="*/ 1267 h 1976"/>
                <a:gd name="T102" fmla="*/ 598 w 772"/>
                <a:gd name="T103" fmla="*/ 1223 h 1976"/>
                <a:gd name="T104" fmla="*/ 682 w 772"/>
                <a:gd name="T105" fmla="*/ 1191 h 1976"/>
                <a:gd name="T106" fmla="*/ 685 w 772"/>
                <a:gd name="T107" fmla="*/ 1127 h 1976"/>
                <a:gd name="T108" fmla="*/ 699 w 772"/>
                <a:gd name="T109" fmla="*/ 1055 h 1976"/>
                <a:gd name="T110" fmla="*/ 757 w 772"/>
                <a:gd name="T111" fmla="*/ 1005 h 1976"/>
                <a:gd name="T112" fmla="*/ 483 w 772"/>
                <a:gd name="T113" fmla="*/ 850 h 1976"/>
                <a:gd name="T114" fmla="*/ 356 w 772"/>
                <a:gd name="T115" fmla="*/ 826 h 1976"/>
                <a:gd name="T116" fmla="*/ 415 w 772"/>
                <a:gd name="T117" fmla="*/ 782 h 1976"/>
                <a:gd name="T118" fmla="*/ 523 w 772"/>
                <a:gd name="T119" fmla="*/ 794 h 1976"/>
                <a:gd name="T120" fmla="*/ 507 w 772"/>
                <a:gd name="T121" fmla="*/ 846 h 19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2"/>
                <a:gd name="T184" fmla="*/ 0 h 1976"/>
                <a:gd name="T185" fmla="*/ 772 w 772"/>
                <a:gd name="T186" fmla="*/ 1976 h 19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70" y="720"/>
                  </a:lnTo>
                  <a:lnTo>
                    <a:pt x="680" y="706"/>
                  </a:lnTo>
                  <a:lnTo>
                    <a:pt x="688" y="690"/>
                  </a:lnTo>
                  <a:lnTo>
                    <a:pt x="690" y="672"/>
                  </a:lnTo>
                  <a:lnTo>
                    <a:pt x="696" y="612"/>
                  </a:lnTo>
                  <a:lnTo>
                    <a:pt x="696" y="566"/>
                  </a:lnTo>
                  <a:lnTo>
                    <a:pt x="692" y="526"/>
                  </a:lnTo>
                  <a:lnTo>
                    <a:pt x="684" y="490"/>
                  </a:lnTo>
                  <a:lnTo>
                    <a:pt x="686" y="488"/>
                  </a:lnTo>
                  <a:lnTo>
                    <a:pt x="690" y="486"/>
                  </a:lnTo>
                  <a:lnTo>
                    <a:pt x="694" y="482"/>
                  </a:lnTo>
                  <a:lnTo>
                    <a:pt x="698" y="474"/>
                  </a:lnTo>
                  <a:lnTo>
                    <a:pt x="700" y="458"/>
                  </a:lnTo>
                  <a:lnTo>
                    <a:pt x="700" y="446"/>
                  </a:lnTo>
                  <a:lnTo>
                    <a:pt x="698" y="438"/>
                  </a:lnTo>
                  <a:lnTo>
                    <a:pt x="694" y="430"/>
                  </a:lnTo>
                  <a:lnTo>
                    <a:pt x="690" y="426"/>
                  </a:lnTo>
                  <a:lnTo>
                    <a:pt x="686" y="422"/>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4" y="332"/>
                  </a:lnTo>
                  <a:lnTo>
                    <a:pt x="676" y="320"/>
                  </a:lnTo>
                  <a:lnTo>
                    <a:pt x="676" y="308"/>
                  </a:lnTo>
                  <a:lnTo>
                    <a:pt x="674" y="298"/>
                  </a:lnTo>
                  <a:lnTo>
                    <a:pt x="668" y="290"/>
                  </a:lnTo>
                  <a:lnTo>
                    <a:pt x="662" y="282"/>
                  </a:lnTo>
                  <a:lnTo>
                    <a:pt x="654" y="280"/>
                  </a:lnTo>
                  <a:lnTo>
                    <a:pt x="642" y="280"/>
                  </a:lnTo>
                  <a:lnTo>
                    <a:pt x="646" y="280"/>
                  </a:lnTo>
                  <a:lnTo>
                    <a:pt x="650" y="274"/>
                  </a:lnTo>
                  <a:lnTo>
                    <a:pt x="654" y="266"/>
                  </a:lnTo>
                  <a:lnTo>
                    <a:pt x="656" y="260"/>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68" y="200"/>
                  </a:lnTo>
                  <a:lnTo>
                    <a:pt x="566" y="194"/>
                  </a:lnTo>
                  <a:lnTo>
                    <a:pt x="568" y="184"/>
                  </a:lnTo>
                  <a:lnTo>
                    <a:pt x="568" y="180"/>
                  </a:lnTo>
                  <a:lnTo>
                    <a:pt x="566" y="174"/>
                  </a:lnTo>
                  <a:lnTo>
                    <a:pt x="564" y="170"/>
                  </a:lnTo>
                  <a:lnTo>
                    <a:pt x="560" y="166"/>
                  </a:lnTo>
                  <a:lnTo>
                    <a:pt x="552" y="168"/>
                  </a:lnTo>
                  <a:lnTo>
                    <a:pt x="544" y="172"/>
                  </a:lnTo>
                  <a:lnTo>
                    <a:pt x="526" y="182"/>
                  </a:lnTo>
                  <a:lnTo>
                    <a:pt x="526" y="176"/>
                  </a:lnTo>
                  <a:lnTo>
                    <a:pt x="526" y="172"/>
                  </a:lnTo>
                  <a:lnTo>
                    <a:pt x="528" y="162"/>
                  </a:lnTo>
                  <a:lnTo>
                    <a:pt x="528" y="158"/>
                  </a:lnTo>
                  <a:lnTo>
                    <a:pt x="528" y="152"/>
                  </a:lnTo>
                  <a:lnTo>
                    <a:pt x="524" y="146"/>
                  </a:lnTo>
                  <a:lnTo>
                    <a:pt x="518" y="138"/>
                  </a:lnTo>
                  <a:lnTo>
                    <a:pt x="510" y="134"/>
                  </a:lnTo>
                  <a:lnTo>
                    <a:pt x="502" y="132"/>
                  </a:lnTo>
                  <a:lnTo>
                    <a:pt x="498" y="134"/>
                  </a:lnTo>
                  <a:lnTo>
                    <a:pt x="492" y="136"/>
                  </a:lnTo>
                  <a:lnTo>
                    <a:pt x="484" y="146"/>
                  </a:lnTo>
                  <a:lnTo>
                    <a:pt x="478" y="152"/>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2" y="112"/>
                  </a:lnTo>
                  <a:lnTo>
                    <a:pt x="438" y="120"/>
                  </a:lnTo>
                  <a:lnTo>
                    <a:pt x="434" y="122"/>
                  </a:lnTo>
                  <a:lnTo>
                    <a:pt x="432" y="120"/>
                  </a:lnTo>
                  <a:lnTo>
                    <a:pt x="428" y="112"/>
                  </a:lnTo>
                  <a:lnTo>
                    <a:pt x="426" y="108"/>
                  </a:lnTo>
                  <a:lnTo>
                    <a:pt x="424" y="106"/>
                  </a:lnTo>
                  <a:lnTo>
                    <a:pt x="422" y="104"/>
                  </a:lnTo>
                  <a:lnTo>
                    <a:pt x="418" y="106"/>
                  </a:lnTo>
                  <a:lnTo>
                    <a:pt x="412" y="110"/>
                  </a:lnTo>
                  <a:lnTo>
                    <a:pt x="388" y="132"/>
                  </a:lnTo>
                  <a:lnTo>
                    <a:pt x="398" y="112"/>
                  </a:lnTo>
                  <a:lnTo>
                    <a:pt x="404" y="92"/>
                  </a:lnTo>
                  <a:lnTo>
                    <a:pt x="406" y="84"/>
                  </a:lnTo>
                  <a:lnTo>
                    <a:pt x="404" y="80"/>
                  </a:lnTo>
                  <a:lnTo>
                    <a:pt x="398" y="78"/>
                  </a:lnTo>
                  <a:lnTo>
                    <a:pt x="388" y="80"/>
                  </a:lnTo>
                  <a:lnTo>
                    <a:pt x="376" y="84"/>
                  </a:lnTo>
                  <a:lnTo>
                    <a:pt x="368" y="86"/>
                  </a:lnTo>
                  <a:lnTo>
                    <a:pt x="366" y="86"/>
                  </a:lnTo>
                  <a:lnTo>
                    <a:pt x="364" y="84"/>
                  </a:lnTo>
                  <a:lnTo>
                    <a:pt x="368" y="76"/>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0" y="68"/>
                  </a:lnTo>
                  <a:lnTo>
                    <a:pt x="332" y="76"/>
                  </a:lnTo>
                  <a:lnTo>
                    <a:pt x="324" y="84"/>
                  </a:lnTo>
                  <a:lnTo>
                    <a:pt x="314" y="88"/>
                  </a:lnTo>
                  <a:lnTo>
                    <a:pt x="306" y="90"/>
                  </a:lnTo>
                  <a:lnTo>
                    <a:pt x="300" y="90"/>
                  </a:lnTo>
                  <a:lnTo>
                    <a:pt x="298" y="88"/>
                  </a:lnTo>
                  <a:lnTo>
                    <a:pt x="298" y="84"/>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284" y="62"/>
                  </a:lnTo>
                  <a:lnTo>
                    <a:pt x="272" y="76"/>
                  </a:lnTo>
                  <a:lnTo>
                    <a:pt x="266" y="86"/>
                  </a:lnTo>
                  <a:lnTo>
                    <a:pt x="260" y="110"/>
                  </a:lnTo>
                  <a:lnTo>
                    <a:pt x="256" y="122"/>
                  </a:lnTo>
                  <a:lnTo>
                    <a:pt x="254" y="124"/>
                  </a:lnTo>
                  <a:lnTo>
                    <a:pt x="252" y="124"/>
                  </a:lnTo>
                  <a:lnTo>
                    <a:pt x="250" y="120"/>
                  </a:lnTo>
                  <a:lnTo>
                    <a:pt x="246" y="102"/>
                  </a:lnTo>
                  <a:lnTo>
                    <a:pt x="242" y="96"/>
                  </a:lnTo>
                  <a:lnTo>
                    <a:pt x="238" y="92"/>
                  </a:lnTo>
                  <a:lnTo>
                    <a:pt x="236" y="92"/>
                  </a:lnTo>
                  <a:lnTo>
                    <a:pt x="258" y="76"/>
                  </a:lnTo>
                  <a:lnTo>
                    <a:pt x="268" y="66"/>
                  </a:lnTo>
                  <a:lnTo>
                    <a:pt x="276" y="56"/>
                  </a:lnTo>
                  <a:lnTo>
                    <a:pt x="284" y="46"/>
                  </a:lnTo>
                  <a:lnTo>
                    <a:pt x="290" y="36"/>
                  </a:lnTo>
                  <a:lnTo>
                    <a:pt x="292" y="26"/>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0" y="76"/>
                  </a:lnTo>
                  <a:lnTo>
                    <a:pt x="226" y="80"/>
                  </a:lnTo>
                  <a:lnTo>
                    <a:pt x="222" y="86"/>
                  </a:lnTo>
                  <a:lnTo>
                    <a:pt x="214" y="90"/>
                  </a:lnTo>
                  <a:lnTo>
                    <a:pt x="208" y="90"/>
                  </a:lnTo>
                  <a:lnTo>
                    <a:pt x="202" y="90"/>
                  </a:lnTo>
                  <a:lnTo>
                    <a:pt x="194" y="84"/>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0" y="16"/>
                  </a:lnTo>
                  <a:lnTo>
                    <a:pt x="198" y="24"/>
                  </a:lnTo>
                  <a:lnTo>
                    <a:pt x="194" y="34"/>
                  </a:lnTo>
                  <a:lnTo>
                    <a:pt x="188" y="44"/>
                  </a:lnTo>
                  <a:lnTo>
                    <a:pt x="184" y="40"/>
                  </a:lnTo>
                  <a:lnTo>
                    <a:pt x="182" y="36"/>
                  </a:lnTo>
                  <a:lnTo>
                    <a:pt x="182" y="26"/>
                  </a:lnTo>
                  <a:lnTo>
                    <a:pt x="182" y="16"/>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40" y="82"/>
                  </a:lnTo>
                  <a:lnTo>
                    <a:pt x="132" y="74"/>
                  </a:lnTo>
                  <a:lnTo>
                    <a:pt x="130" y="68"/>
                  </a:lnTo>
                  <a:lnTo>
                    <a:pt x="130" y="62"/>
                  </a:lnTo>
                  <a:lnTo>
                    <a:pt x="134" y="54"/>
                  </a:lnTo>
                  <a:lnTo>
                    <a:pt x="138" y="44"/>
                  </a:lnTo>
                  <a:lnTo>
                    <a:pt x="140" y="30"/>
                  </a:lnTo>
                  <a:lnTo>
                    <a:pt x="138" y="12"/>
                  </a:lnTo>
                  <a:lnTo>
                    <a:pt x="122" y="16"/>
                  </a:lnTo>
                  <a:lnTo>
                    <a:pt x="110" y="20"/>
                  </a:lnTo>
                  <a:lnTo>
                    <a:pt x="100" y="28"/>
                  </a:lnTo>
                  <a:lnTo>
                    <a:pt x="92" y="36"/>
                  </a:lnTo>
                  <a:lnTo>
                    <a:pt x="88" y="46"/>
                  </a:lnTo>
                  <a:lnTo>
                    <a:pt x="84" y="58"/>
                  </a:lnTo>
                  <a:lnTo>
                    <a:pt x="84" y="74"/>
                  </a:lnTo>
                  <a:lnTo>
                    <a:pt x="86" y="92"/>
                  </a:lnTo>
                  <a:lnTo>
                    <a:pt x="82" y="102"/>
                  </a:lnTo>
                  <a:lnTo>
                    <a:pt x="74" y="112"/>
                  </a:lnTo>
                  <a:lnTo>
                    <a:pt x="72" y="114"/>
                  </a:lnTo>
                  <a:lnTo>
                    <a:pt x="68" y="114"/>
                  </a:lnTo>
                  <a:lnTo>
                    <a:pt x="64" y="108"/>
                  </a:lnTo>
                  <a:lnTo>
                    <a:pt x="62" y="98"/>
                  </a:lnTo>
                  <a:lnTo>
                    <a:pt x="70" y="84"/>
                  </a:lnTo>
                  <a:lnTo>
                    <a:pt x="74" y="72"/>
                  </a:lnTo>
                  <a:lnTo>
                    <a:pt x="78" y="58"/>
                  </a:lnTo>
                  <a:lnTo>
                    <a:pt x="76" y="46"/>
                  </a:lnTo>
                  <a:lnTo>
                    <a:pt x="72" y="34"/>
                  </a:lnTo>
                  <a:lnTo>
                    <a:pt x="66" y="26"/>
                  </a:lnTo>
                  <a:lnTo>
                    <a:pt x="54" y="20"/>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42" y="1970"/>
                  </a:lnTo>
                  <a:lnTo>
                    <a:pt x="88" y="1964"/>
                  </a:lnTo>
                  <a:lnTo>
                    <a:pt x="134" y="1958"/>
                  </a:lnTo>
                  <a:lnTo>
                    <a:pt x="176" y="1954"/>
                  </a:lnTo>
                  <a:lnTo>
                    <a:pt x="226" y="1956"/>
                  </a:lnTo>
                  <a:lnTo>
                    <a:pt x="268" y="1960"/>
                  </a:lnTo>
                  <a:lnTo>
                    <a:pt x="338" y="1968"/>
                  </a:lnTo>
                  <a:lnTo>
                    <a:pt x="378" y="1972"/>
                  </a:lnTo>
                  <a:lnTo>
                    <a:pt x="428" y="1974"/>
                  </a:lnTo>
                  <a:lnTo>
                    <a:pt x="492" y="1976"/>
                  </a:lnTo>
                  <a:lnTo>
                    <a:pt x="576" y="1976"/>
                  </a:lnTo>
                  <a:lnTo>
                    <a:pt x="612" y="1972"/>
                  </a:lnTo>
                  <a:lnTo>
                    <a:pt x="636" y="1966"/>
                  </a:lnTo>
                  <a:lnTo>
                    <a:pt x="654"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84" y="1760"/>
                  </a:lnTo>
                  <a:lnTo>
                    <a:pt x="272" y="1734"/>
                  </a:lnTo>
                  <a:lnTo>
                    <a:pt x="266" y="1722"/>
                  </a:lnTo>
                  <a:lnTo>
                    <a:pt x="262" y="1706"/>
                  </a:lnTo>
                  <a:lnTo>
                    <a:pt x="260" y="1692"/>
                  </a:lnTo>
                  <a:lnTo>
                    <a:pt x="258" y="1676"/>
                  </a:lnTo>
                  <a:lnTo>
                    <a:pt x="256" y="1654"/>
                  </a:lnTo>
                  <a:lnTo>
                    <a:pt x="256" y="1636"/>
                  </a:lnTo>
                  <a:lnTo>
                    <a:pt x="256" y="1602"/>
                  </a:lnTo>
                  <a:lnTo>
                    <a:pt x="260" y="1568"/>
                  </a:lnTo>
                  <a:lnTo>
                    <a:pt x="260" y="1528"/>
                  </a:lnTo>
                  <a:lnTo>
                    <a:pt x="262" y="1522"/>
                  </a:lnTo>
                  <a:lnTo>
                    <a:pt x="264" y="1516"/>
                  </a:lnTo>
                  <a:lnTo>
                    <a:pt x="272" y="1506"/>
                  </a:lnTo>
                  <a:lnTo>
                    <a:pt x="280" y="1500"/>
                  </a:lnTo>
                  <a:lnTo>
                    <a:pt x="292" y="1496"/>
                  </a:lnTo>
                  <a:lnTo>
                    <a:pt x="304" y="1496"/>
                  </a:lnTo>
                  <a:lnTo>
                    <a:pt x="318" y="1496"/>
                  </a:lnTo>
                  <a:lnTo>
                    <a:pt x="342" y="1498"/>
                  </a:lnTo>
                  <a:lnTo>
                    <a:pt x="380" y="1502"/>
                  </a:lnTo>
                  <a:lnTo>
                    <a:pt x="422" y="1502"/>
                  </a:lnTo>
                  <a:lnTo>
                    <a:pt x="466" y="1500"/>
                  </a:lnTo>
                  <a:lnTo>
                    <a:pt x="510" y="1498"/>
                  </a:lnTo>
                  <a:lnTo>
                    <a:pt x="552" y="1494"/>
                  </a:lnTo>
                  <a:lnTo>
                    <a:pt x="588" y="1490"/>
                  </a:lnTo>
                  <a:lnTo>
                    <a:pt x="618" y="1486"/>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4" y="1352"/>
                  </a:lnTo>
                  <a:lnTo>
                    <a:pt x="654" y="1334"/>
                  </a:lnTo>
                  <a:lnTo>
                    <a:pt x="656" y="1318"/>
                  </a:lnTo>
                  <a:lnTo>
                    <a:pt x="664" y="1302"/>
                  </a:lnTo>
                  <a:lnTo>
                    <a:pt x="676" y="1288"/>
                  </a:lnTo>
                  <a:lnTo>
                    <a:pt x="686" y="1276"/>
                  </a:lnTo>
                  <a:lnTo>
                    <a:pt x="690" y="1270"/>
                  </a:lnTo>
                  <a:lnTo>
                    <a:pt x="692" y="1264"/>
                  </a:lnTo>
                  <a:lnTo>
                    <a:pt x="690" y="1256"/>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74" y="1196"/>
                  </a:lnTo>
                  <a:lnTo>
                    <a:pt x="694" y="1188"/>
                  </a:lnTo>
                  <a:lnTo>
                    <a:pt x="700" y="1184"/>
                  </a:lnTo>
                  <a:lnTo>
                    <a:pt x="706" y="1178"/>
                  </a:lnTo>
                  <a:lnTo>
                    <a:pt x="712" y="1170"/>
                  </a:lnTo>
                  <a:lnTo>
                    <a:pt x="712" y="1160"/>
                  </a:lnTo>
                  <a:lnTo>
                    <a:pt x="710" y="1154"/>
                  </a:lnTo>
                  <a:lnTo>
                    <a:pt x="708" y="1148"/>
                  </a:lnTo>
                  <a:lnTo>
                    <a:pt x="698" y="1124"/>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70" y="1008"/>
                  </a:lnTo>
                  <a:lnTo>
                    <a:pt x="772" y="1002"/>
                  </a:lnTo>
                  <a:lnTo>
                    <a:pt x="770" y="994"/>
                  </a:lnTo>
                  <a:lnTo>
                    <a:pt x="768" y="986"/>
                  </a:lnTo>
                  <a:lnTo>
                    <a:pt x="760" y="970"/>
                  </a:lnTo>
                  <a:lnTo>
                    <a:pt x="748" y="952"/>
                  </a:lnTo>
                  <a:lnTo>
                    <a:pt x="720" y="91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8" y="786"/>
                  </a:lnTo>
                  <a:lnTo>
                    <a:pt x="532" y="794"/>
                  </a:lnTo>
                  <a:lnTo>
                    <a:pt x="536" y="802"/>
                  </a:lnTo>
                  <a:lnTo>
                    <a:pt x="536" y="812"/>
                  </a:lnTo>
                  <a:lnTo>
                    <a:pt x="536" y="824"/>
                  </a:lnTo>
                  <a:lnTo>
                    <a:pt x="534" y="832"/>
                  </a:lnTo>
                  <a:lnTo>
                    <a:pt x="530" y="838"/>
                  </a:lnTo>
                  <a:lnTo>
                    <a:pt x="524" y="842"/>
                  </a:lnTo>
                  <a:lnTo>
                    <a:pt x="516" y="846"/>
                  </a:lnTo>
                  <a:lnTo>
                    <a:pt x="508" y="848"/>
                  </a:lnTo>
                  <a:lnTo>
                    <a:pt x="492" y="850"/>
                  </a:lnTo>
                  <a:close/>
                </a:path>
              </a:pathLst>
            </a:custGeom>
            <a:solidFill>
              <a:srgbClr val="2F4594"/>
            </a:solidFill>
            <a:ln w="9525">
              <a:noFill/>
              <a:round/>
              <a:headEnd/>
              <a:tailEnd/>
            </a:ln>
          </p:spPr>
          <p:txBody>
            <a:bodyPr/>
            <a:lstStyle/>
            <a:p>
              <a:endParaRPr lang="fr-FR" dirty="0"/>
            </a:p>
          </p:txBody>
        </p:sp>
        <p:sp>
          <p:nvSpPr>
            <p:cNvPr id="128024" name="Freeform 70"/>
            <p:cNvSpPr>
              <a:spLocks/>
            </p:cNvSpPr>
            <p:nvPr/>
          </p:nvSpPr>
          <p:spPr bwMode="auto">
            <a:xfrm>
              <a:off x="1020" y="346"/>
              <a:ext cx="2187" cy="3756"/>
            </a:xfrm>
            <a:custGeom>
              <a:avLst/>
              <a:gdLst>
                <a:gd name="T0" fmla="*/ 1905 w 2188"/>
                <a:gd name="T1" fmla="*/ 3290 h 3756"/>
                <a:gd name="T2" fmla="*/ 2185 w 2188"/>
                <a:gd name="T3" fmla="*/ 336 h 3756"/>
                <a:gd name="T4" fmla="*/ 2155 w 2188"/>
                <a:gd name="T5" fmla="*/ 426 h 3756"/>
                <a:gd name="T6" fmla="*/ 2085 w 2188"/>
                <a:gd name="T7" fmla="*/ 368 h 3756"/>
                <a:gd name="T8" fmla="*/ 2077 w 2188"/>
                <a:gd name="T9" fmla="*/ 432 h 3756"/>
                <a:gd name="T10" fmla="*/ 2029 w 2188"/>
                <a:gd name="T11" fmla="*/ 374 h 3756"/>
                <a:gd name="T12" fmla="*/ 1989 w 2188"/>
                <a:gd name="T13" fmla="*/ 446 h 3756"/>
                <a:gd name="T14" fmla="*/ 1959 w 2188"/>
                <a:gd name="T15" fmla="*/ 396 h 3756"/>
                <a:gd name="T16" fmla="*/ 1913 w 2188"/>
                <a:gd name="T17" fmla="*/ 472 h 3756"/>
                <a:gd name="T18" fmla="*/ 1879 w 2188"/>
                <a:gd name="T19" fmla="*/ 416 h 3756"/>
                <a:gd name="T20" fmla="*/ 1849 w 2188"/>
                <a:gd name="T21" fmla="*/ 538 h 3756"/>
                <a:gd name="T22" fmla="*/ 1825 w 2188"/>
                <a:gd name="T23" fmla="*/ 458 h 3756"/>
                <a:gd name="T24" fmla="*/ 1769 w 2188"/>
                <a:gd name="T25" fmla="*/ 502 h 3756"/>
                <a:gd name="T26" fmla="*/ 1747 w 2188"/>
                <a:gd name="T27" fmla="*/ 544 h 3756"/>
                <a:gd name="T28" fmla="*/ 1661 w 2188"/>
                <a:gd name="T29" fmla="*/ 534 h 3756"/>
                <a:gd name="T30" fmla="*/ 1667 w 2188"/>
                <a:gd name="T31" fmla="*/ 594 h 3756"/>
                <a:gd name="T32" fmla="*/ 1555 w 2188"/>
                <a:gd name="T33" fmla="*/ 570 h 3756"/>
                <a:gd name="T34" fmla="*/ 1617 w 2188"/>
                <a:gd name="T35" fmla="*/ 638 h 3756"/>
                <a:gd name="T36" fmla="*/ 1629 w 2188"/>
                <a:gd name="T37" fmla="*/ 668 h 3756"/>
                <a:gd name="T38" fmla="*/ 1537 w 2188"/>
                <a:gd name="T39" fmla="*/ 638 h 3756"/>
                <a:gd name="T40" fmla="*/ 1543 w 2188"/>
                <a:gd name="T41" fmla="*/ 702 h 3756"/>
                <a:gd name="T42" fmla="*/ 1591 w 2188"/>
                <a:gd name="T43" fmla="*/ 762 h 3756"/>
                <a:gd name="T44" fmla="*/ 1419 w 2188"/>
                <a:gd name="T45" fmla="*/ 704 h 3756"/>
                <a:gd name="T46" fmla="*/ 1511 w 2188"/>
                <a:gd name="T47" fmla="*/ 784 h 3756"/>
                <a:gd name="T48" fmla="*/ 1531 w 2188"/>
                <a:gd name="T49" fmla="*/ 848 h 3756"/>
                <a:gd name="T50" fmla="*/ 1501 w 2188"/>
                <a:gd name="T51" fmla="*/ 890 h 3756"/>
                <a:gd name="T52" fmla="*/ 1423 w 2188"/>
                <a:gd name="T53" fmla="*/ 844 h 3756"/>
                <a:gd name="T54" fmla="*/ 1359 w 2188"/>
                <a:gd name="T55" fmla="*/ 830 h 3756"/>
                <a:gd name="T56" fmla="*/ 1307 w 2188"/>
                <a:gd name="T57" fmla="*/ 904 h 3756"/>
                <a:gd name="T58" fmla="*/ 1469 w 2188"/>
                <a:gd name="T59" fmla="*/ 920 h 3756"/>
                <a:gd name="T60" fmla="*/ 1383 w 2188"/>
                <a:gd name="T61" fmla="*/ 982 h 3756"/>
                <a:gd name="T62" fmla="*/ 1419 w 2188"/>
                <a:gd name="T63" fmla="*/ 1038 h 3756"/>
                <a:gd name="T64" fmla="*/ 1451 w 2188"/>
                <a:gd name="T65" fmla="*/ 1058 h 3756"/>
                <a:gd name="T66" fmla="*/ 1433 w 2188"/>
                <a:gd name="T67" fmla="*/ 1156 h 3756"/>
                <a:gd name="T68" fmla="*/ 1365 w 2188"/>
                <a:gd name="T69" fmla="*/ 1182 h 3756"/>
                <a:gd name="T70" fmla="*/ 1371 w 2188"/>
                <a:gd name="T71" fmla="*/ 1242 h 3756"/>
                <a:gd name="T72" fmla="*/ 1393 w 2188"/>
                <a:gd name="T73" fmla="*/ 1290 h 3756"/>
                <a:gd name="T74" fmla="*/ 1389 w 2188"/>
                <a:gd name="T75" fmla="*/ 1342 h 3756"/>
                <a:gd name="T76" fmla="*/ 1407 w 2188"/>
                <a:gd name="T77" fmla="*/ 1384 h 3756"/>
                <a:gd name="T78" fmla="*/ 1435 w 2188"/>
                <a:gd name="T79" fmla="*/ 1404 h 3756"/>
                <a:gd name="T80" fmla="*/ 1481 w 2188"/>
                <a:gd name="T81" fmla="*/ 1472 h 3756"/>
                <a:gd name="T82" fmla="*/ 1537 w 2188"/>
                <a:gd name="T83" fmla="*/ 1486 h 3756"/>
                <a:gd name="T84" fmla="*/ 1573 w 2188"/>
                <a:gd name="T85" fmla="*/ 1588 h 3756"/>
                <a:gd name="T86" fmla="*/ 1629 w 2188"/>
                <a:gd name="T87" fmla="*/ 1496 h 3756"/>
                <a:gd name="T88" fmla="*/ 1641 w 2188"/>
                <a:gd name="T89" fmla="*/ 1570 h 3756"/>
                <a:gd name="T90" fmla="*/ 1729 w 2188"/>
                <a:gd name="T91" fmla="*/ 1560 h 3756"/>
                <a:gd name="T92" fmla="*/ 1717 w 2188"/>
                <a:gd name="T93" fmla="*/ 1614 h 3756"/>
                <a:gd name="T94" fmla="*/ 1721 w 2188"/>
                <a:gd name="T95" fmla="*/ 1660 h 3756"/>
                <a:gd name="T96" fmla="*/ 1757 w 2188"/>
                <a:gd name="T97" fmla="*/ 1698 h 3756"/>
                <a:gd name="T98" fmla="*/ 1793 w 2188"/>
                <a:gd name="T99" fmla="*/ 1742 h 3756"/>
                <a:gd name="T100" fmla="*/ 1849 w 2188"/>
                <a:gd name="T101" fmla="*/ 1692 h 3756"/>
                <a:gd name="T102" fmla="*/ 1883 w 2188"/>
                <a:gd name="T103" fmla="*/ 1682 h 3756"/>
                <a:gd name="T104" fmla="*/ 1913 w 2188"/>
                <a:gd name="T105" fmla="*/ 1748 h 3756"/>
                <a:gd name="T106" fmla="*/ 1933 w 2188"/>
                <a:gd name="T107" fmla="*/ 1794 h 3756"/>
                <a:gd name="T108" fmla="*/ 1963 w 2188"/>
                <a:gd name="T109" fmla="*/ 1864 h 3756"/>
                <a:gd name="T110" fmla="*/ 2029 w 2188"/>
                <a:gd name="T111" fmla="*/ 1936 h 3756"/>
                <a:gd name="T112" fmla="*/ 1957 w 2188"/>
                <a:gd name="T113" fmla="*/ 2136 h 3756"/>
                <a:gd name="T114" fmla="*/ 1749 w 2188"/>
                <a:gd name="T115" fmla="*/ 2224 h 3756"/>
                <a:gd name="T116" fmla="*/ 1621 w 2188"/>
                <a:gd name="T117" fmla="*/ 2286 h 3756"/>
                <a:gd name="T118" fmla="*/ 1817 w 2188"/>
                <a:gd name="T119" fmla="*/ 2290 h 37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88"/>
                <a:gd name="T181" fmla="*/ 0 h 3756"/>
                <a:gd name="T182" fmla="*/ 2188 w 2188"/>
                <a:gd name="T183" fmla="*/ 3756 h 375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0" y="3756"/>
                  </a:lnTo>
                  <a:lnTo>
                    <a:pt x="0" y="0"/>
                  </a:lnTo>
                  <a:lnTo>
                    <a:pt x="2146" y="0"/>
                  </a:lnTo>
                  <a:lnTo>
                    <a:pt x="2168" y="170"/>
                  </a:lnTo>
                  <a:lnTo>
                    <a:pt x="2188" y="336"/>
                  </a:lnTo>
                  <a:lnTo>
                    <a:pt x="2182" y="340"/>
                  </a:lnTo>
                  <a:lnTo>
                    <a:pt x="2170" y="346"/>
                  </a:lnTo>
                  <a:lnTo>
                    <a:pt x="2164" y="352"/>
                  </a:lnTo>
                  <a:lnTo>
                    <a:pt x="2158" y="360"/>
                  </a:lnTo>
                  <a:lnTo>
                    <a:pt x="2156" y="368"/>
                  </a:lnTo>
                  <a:lnTo>
                    <a:pt x="2154" y="378"/>
                  </a:lnTo>
                  <a:lnTo>
                    <a:pt x="2156" y="390"/>
                  </a:lnTo>
                  <a:lnTo>
                    <a:pt x="2160" y="398"/>
                  </a:lnTo>
                  <a:lnTo>
                    <a:pt x="2166" y="412"/>
                  </a:lnTo>
                  <a:lnTo>
                    <a:pt x="2170" y="418"/>
                  </a:lnTo>
                  <a:lnTo>
                    <a:pt x="2174" y="420"/>
                  </a:lnTo>
                  <a:lnTo>
                    <a:pt x="2158" y="426"/>
                  </a:lnTo>
                  <a:lnTo>
                    <a:pt x="2140" y="402"/>
                  </a:lnTo>
                  <a:lnTo>
                    <a:pt x="2140" y="382"/>
                  </a:lnTo>
                  <a:lnTo>
                    <a:pt x="2140" y="372"/>
                  </a:lnTo>
                  <a:lnTo>
                    <a:pt x="2138" y="362"/>
                  </a:lnTo>
                  <a:lnTo>
                    <a:pt x="2132" y="356"/>
                  </a:lnTo>
                  <a:lnTo>
                    <a:pt x="2124" y="352"/>
                  </a:lnTo>
                  <a:lnTo>
                    <a:pt x="2110" y="350"/>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2"/>
                  </a:lnTo>
                  <a:lnTo>
                    <a:pt x="2044" y="404"/>
                  </a:lnTo>
                  <a:lnTo>
                    <a:pt x="2038" y="388"/>
                  </a:lnTo>
                  <a:lnTo>
                    <a:pt x="2036" y="380"/>
                  </a:lnTo>
                  <a:lnTo>
                    <a:pt x="2032" y="374"/>
                  </a:lnTo>
                  <a:lnTo>
                    <a:pt x="2026" y="370"/>
                  </a:lnTo>
                  <a:lnTo>
                    <a:pt x="2020" y="368"/>
                  </a:lnTo>
                  <a:lnTo>
                    <a:pt x="2014" y="388"/>
                  </a:lnTo>
                  <a:lnTo>
                    <a:pt x="2010" y="408"/>
                  </a:lnTo>
                  <a:lnTo>
                    <a:pt x="2010" y="420"/>
                  </a:lnTo>
                  <a:lnTo>
                    <a:pt x="2010" y="430"/>
                  </a:lnTo>
                  <a:lnTo>
                    <a:pt x="2014" y="440"/>
                  </a:lnTo>
                  <a:lnTo>
                    <a:pt x="2022" y="448"/>
                  </a:lnTo>
                  <a:lnTo>
                    <a:pt x="2014" y="450"/>
                  </a:lnTo>
                  <a:lnTo>
                    <a:pt x="2004" y="450"/>
                  </a:lnTo>
                  <a:lnTo>
                    <a:pt x="1992" y="446"/>
                  </a:lnTo>
                  <a:lnTo>
                    <a:pt x="1986" y="442"/>
                  </a:lnTo>
                  <a:lnTo>
                    <a:pt x="1984" y="438"/>
                  </a:lnTo>
                  <a:lnTo>
                    <a:pt x="1986" y="432"/>
                  </a:lnTo>
                  <a:lnTo>
                    <a:pt x="1990" y="420"/>
                  </a:lnTo>
                  <a:lnTo>
                    <a:pt x="1990" y="412"/>
                  </a:lnTo>
                  <a:lnTo>
                    <a:pt x="1990" y="402"/>
                  </a:lnTo>
                  <a:lnTo>
                    <a:pt x="1988" y="392"/>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06" y="398"/>
                  </a:lnTo>
                  <a:lnTo>
                    <a:pt x="1892" y="406"/>
                  </a:lnTo>
                  <a:lnTo>
                    <a:pt x="1882" y="416"/>
                  </a:lnTo>
                  <a:lnTo>
                    <a:pt x="1874" y="428"/>
                  </a:lnTo>
                  <a:lnTo>
                    <a:pt x="1870" y="442"/>
                  </a:lnTo>
                  <a:lnTo>
                    <a:pt x="1868" y="454"/>
                  </a:lnTo>
                  <a:lnTo>
                    <a:pt x="1870" y="468"/>
                  </a:lnTo>
                  <a:lnTo>
                    <a:pt x="1876" y="478"/>
                  </a:lnTo>
                  <a:lnTo>
                    <a:pt x="1874" y="488"/>
                  </a:lnTo>
                  <a:lnTo>
                    <a:pt x="1872" y="496"/>
                  </a:lnTo>
                  <a:lnTo>
                    <a:pt x="1864" y="510"/>
                  </a:lnTo>
                  <a:lnTo>
                    <a:pt x="1858" y="524"/>
                  </a:lnTo>
                  <a:lnTo>
                    <a:pt x="1854" y="530"/>
                  </a:lnTo>
                  <a:lnTo>
                    <a:pt x="1852" y="538"/>
                  </a:lnTo>
                  <a:lnTo>
                    <a:pt x="1838" y="534"/>
                  </a:lnTo>
                  <a:lnTo>
                    <a:pt x="1826" y="530"/>
                  </a:lnTo>
                  <a:lnTo>
                    <a:pt x="1820" y="524"/>
                  </a:lnTo>
                  <a:lnTo>
                    <a:pt x="1816" y="518"/>
                  </a:lnTo>
                  <a:lnTo>
                    <a:pt x="1818" y="512"/>
                  </a:lnTo>
                  <a:lnTo>
                    <a:pt x="1822" y="506"/>
                  </a:lnTo>
                  <a:lnTo>
                    <a:pt x="1832" y="494"/>
                  </a:lnTo>
                  <a:lnTo>
                    <a:pt x="1838" y="488"/>
                  </a:lnTo>
                  <a:lnTo>
                    <a:pt x="1838" y="480"/>
                  </a:lnTo>
                  <a:lnTo>
                    <a:pt x="1836" y="470"/>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68" y="488"/>
                  </a:lnTo>
                  <a:lnTo>
                    <a:pt x="1762" y="478"/>
                  </a:lnTo>
                  <a:lnTo>
                    <a:pt x="1754" y="470"/>
                  </a:lnTo>
                  <a:lnTo>
                    <a:pt x="1746" y="466"/>
                  </a:lnTo>
                  <a:lnTo>
                    <a:pt x="1734" y="476"/>
                  </a:lnTo>
                  <a:lnTo>
                    <a:pt x="1730" y="484"/>
                  </a:lnTo>
                  <a:lnTo>
                    <a:pt x="1728" y="490"/>
                  </a:lnTo>
                  <a:lnTo>
                    <a:pt x="1726" y="496"/>
                  </a:lnTo>
                  <a:lnTo>
                    <a:pt x="1726" y="504"/>
                  </a:lnTo>
                  <a:lnTo>
                    <a:pt x="1728" y="512"/>
                  </a:lnTo>
                  <a:lnTo>
                    <a:pt x="1732" y="518"/>
                  </a:lnTo>
                  <a:lnTo>
                    <a:pt x="1750" y="544"/>
                  </a:lnTo>
                  <a:lnTo>
                    <a:pt x="1752" y="546"/>
                  </a:lnTo>
                  <a:lnTo>
                    <a:pt x="1754" y="550"/>
                  </a:lnTo>
                  <a:lnTo>
                    <a:pt x="1756" y="556"/>
                  </a:lnTo>
                  <a:lnTo>
                    <a:pt x="1756" y="558"/>
                  </a:lnTo>
                  <a:lnTo>
                    <a:pt x="1744" y="548"/>
                  </a:lnTo>
                  <a:lnTo>
                    <a:pt x="1730" y="540"/>
                  </a:lnTo>
                  <a:lnTo>
                    <a:pt x="1718" y="534"/>
                  </a:lnTo>
                  <a:lnTo>
                    <a:pt x="1704" y="530"/>
                  </a:lnTo>
                  <a:lnTo>
                    <a:pt x="1690" y="528"/>
                  </a:lnTo>
                  <a:lnTo>
                    <a:pt x="1676" y="530"/>
                  </a:lnTo>
                  <a:lnTo>
                    <a:pt x="1664" y="534"/>
                  </a:lnTo>
                  <a:lnTo>
                    <a:pt x="1654" y="542"/>
                  </a:lnTo>
                  <a:lnTo>
                    <a:pt x="1656" y="552"/>
                  </a:lnTo>
                  <a:lnTo>
                    <a:pt x="1660" y="560"/>
                  </a:lnTo>
                  <a:lnTo>
                    <a:pt x="1666" y="564"/>
                  </a:lnTo>
                  <a:lnTo>
                    <a:pt x="1672" y="568"/>
                  </a:lnTo>
                  <a:lnTo>
                    <a:pt x="1692" y="574"/>
                  </a:lnTo>
                  <a:lnTo>
                    <a:pt x="1718" y="580"/>
                  </a:lnTo>
                  <a:lnTo>
                    <a:pt x="1702" y="582"/>
                  </a:lnTo>
                  <a:lnTo>
                    <a:pt x="1688" y="586"/>
                  </a:lnTo>
                  <a:lnTo>
                    <a:pt x="1678" y="590"/>
                  </a:lnTo>
                  <a:lnTo>
                    <a:pt x="1670" y="594"/>
                  </a:lnTo>
                  <a:lnTo>
                    <a:pt x="1658" y="602"/>
                  </a:lnTo>
                  <a:lnTo>
                    <a:pt x="1646" y="610"/>
                  </a:lnTo>
                  <a:lnTo>
                    <a:pt x="1644" y="600"/>
                  </a:lnTo>
                  <a:lnTo>
                    <a:pt x="1638" y="592"/>
                  </a:lnTo>
                  <a:lnTo>
                    <a:pt x="1630" y="586"/>
                  </a:lnTo>
                  <a:lnTo>
                    <a:pt x="1620" y="580"/>
                  </a:lnTo>
                  <a:lnTo>
                    <a:pt x="1608" y="576"/>
                  </a:lnTo>
                  <a:lnTo>
                    <a:pt x="1596" y="574"/>
                  </a:lnTo>
                  <a:lnTo>
                    <a:pt x="1570" y="570"/>
                  </a:lnTo>
                  <a:lnTo>
                    <a:pt x="1564" y="570"/>
                  </a:lnTo>
                  <a:lnTo>
                    <a:pt x="1558" y="570"/>
                  </a:lnTo>
                  <a:lnTo>
                    <a:pt x="1546" y="568"/>
                  </a:lnTo>
                  <a:lnTo>
                    <a:pt x="1538" y="566"/>
                  </a:lnTo>
                  <a:lnTo>
                    <a:pt x="1534" y="566"/>
                  </a:lnTo>
                  <a:lnTo>
                    <a:pt x="1530" y="568"/>
                  </a:lnTo>
                  <a:lnTo>
                    <a:pt x="1536" y="580"/>
                  </a:lnTo>
                  <a:lnTo>
                    <a:pt x="1544" y="592"/>
                  </a:lnTo>
                  <a:lnTo>
                    <a:pt x="1554" y="604"/>
                  </a:lnTo>
                  <a:lnTo>
                    <a:pt x="1566" y="612"/>
                  </a:lnTo>
                  <a:lnTo>
                    <a:pt x="1578" y="622"/>
                  </a:lnTo>
                  <a:lnTo>
                    <a:pt x="1592" y="628"/>
                  </a:lnTo>
                  <a:lnTo>
                    <a:pt x="1606" y="634"/>
                  </a:lnTo>
                  <a:lnTo>
                    <a:pt x="1620" y="638"/>
                  </a:lnTo>
                  <a:lnTo>
                    <a:pt x="1640" y="636"/>
                  </a:lnTo>
                  <a:lnTo>
                    <a:pt x="1656" y="630"/>
                  </a:lnTo>
                  <a:lnTo>
                    <a:pt x="1670" y="636"/>
                  </a:lnTo>
                  <a:lnTo>
                    <a:pt x="1676" y="644"/>
                  </a:lnTo>
                  <a:lnTo>
                    <a:pt x="1680" y="652"/>
                  </a:lnTo>
                  <a:lnTo>
                    <a:pt x="1684" y="662"/>
                  </a:lnTo>
                  <a:lnTo>
                    <a:pt x="1670" y="666"/>
                  </a:lnTo>
                  <a:lnTo>
                    <a:pt x="1658" y="668"/>
                  </a:lnTo>
                  <a:lnTo>
                    <a:pt x="1644" y="668"/>
                  </a:lnTo>
                  <a:lnTo>
                    <a:pt x="1632" y="668"/>
                  </a:lnTo>
                  <a:lnTo>
                    <a:pt x="1608" y="664"/>
                  </a:lnTo>
                  <a:lnTo>
                    <a:pt x="1594" y="664"/>
                  </a:lnTo>
                  <a:lnTo>
                    <a:pt x="1582" y="668"/>
                  </a:lnTo>
                  <a:lnTo>
                    <a:pt x="1576" y="668"/>
                  </a:lnTo>
                  <a:lnTo>
                    <a:pt x="1572" y="668"/>
                  </a:lnTo>
                  <a:lnTo>
                    <a:pt x="1572" y="666"/>
                  </a:lnTo>
                  <a:lnTo>
                    <a:pt x="1568" y="656"/>
                  </a:lnTo>
                  <a:lnTo>
                    <a:pt x="1560" y="648"/>
                  </a:lnTo>
                  <a:lnTo>
                    <a:pt x="1552" y="642"/>
                  </a:lnTo>
                  <a:lnTo>
                    <a:pt x="1540" y="638"/>
                  </a:lnTo>
                  <a:lnTo>
                    <a:pt x="1530" y="636"/>
                  </a:lnTo>
                  <a:lnTo>
                    <a:pt x="1518" y="638"/>
                  </a:lnTo>
                  <a:lnTo>
                    <a:pt x="1506" y="640"/>
                  </a:lnTo>
                  <a:lnTo>
                    <a:pt x="1486" y="644"/>
                  </a:lnTo>
                  <a:lnTo>
                    <a:pt x="1486" y="654"/>
                  </a:lnTo>
                  <a:lnTo>
                    <a:pt x="1488" y="662"/>
                  </a:lnTo>
                  <a:lnTo>
                    <a:pt x="1492" y="670"/>
                  </a:lnTo>
                  <a:lnTo>
                    <a:pt x="1498" y="676"/>
                  </a:lnTo>
                  <a:lnTo>
                    <a:pt x="1512" y="688"/>
                  </a:lnTo>
                  <a:lnTo>
                    <a:pt x="1528" y="696"/>
                  </a:lnTo>
                  <a:lnTo>
                    <a:pt x="1546" y="702"/>
                  </a:lnTo>
                  <a:lnTo>
                    <a:pt x="1556" y="702"/>
                  </a:lnTo>
                  <a:lnTo>
                    <a:pt x="1562" y="700"/>
                  </a:lnTo>
                  <a:lnTo>
                    <a:pt x="1564" y="698"/>
                  </a:lnTo>
                  <a:lnTo>
                    <a:pt x="1576" y="688"/>
                  </a:lnTo>
                  <a:lnTo>
                    <a:pt x="1580" y="702"/>
                  </a:lnTo>
                  <a:lnTo>
                    <a:pt x="1584" y="714"/>
                  </a:lnTo>
                  <a:lnTo>
                    <a:pt x="1590" y="722"/>
                  </a:lnTo>
                  <a:lnTo>
                    <a:pt x="1596" y="730"/>
                  </a:lnTo>
                  <a:lnTo>
                    <a:pt x="1610" y="740"/>
                  </a:lnTo>
                  <a:lnTo>
                    <a:pt x="1626" y="752"/>
                  </a:lnTo>
                  <a:lnTo>
                    <a:pt x="1594" y="762"/>
                  </a:lnTo>
                  <a:lnTo>
                    <a:pt x="158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08" y="786"/>
                  </a:lnTo>
                  <a:lnTo>
                    <a:pt x="1494" y="792"/>
                  </a:lnTo>
                  <a:lnTo>
                    <a:pt x="1488" y="798"/>
                  </a:lnTo>
                  <a:lnTo>
                    <a:pt x="1482" y="802"/>
                  </a:lnTo>
                  <a:lnTo>
                    <a:pt x="1480" y="806"/>
                  </a:lnTo>
                  <a:lnTo>
                    <a:pt x="1480" y="812"/>
                  </a:lnTo>
                  <a:lnTo>
                    <a:pt x="1484" y="816"/>
                  </a:lnTo>
                  <a:lnTo>
                    <a:pt x="1492" y="822"/>
                  </a:lnTo>
                  <a:lnTo>
                    <a:pt x="1512" y="830"/>
                  </a:lnTo>
                  <a:lnTo>
                    <a:pt x="1522" y="836"/>
                  </a:lnTo>
                  <a:lnTo>
                    <a:pt x="1530" y="842"/>
                  </a:lnTo>
                  <a:lnTo>
                    <a:pt x="1534" y="848"/>
                  </a:lnTo>
                  <a:lnTo>
                    <a:pt x="1534" y="852"/>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0" y="836"/>
                  </a:lnTo>
                  <a:lnTo>
                    <a:pt x="1426" y="844"/>
                  </a:lnTo>
                  <a:lnTo>
                    <a:pt x="1424" y="852"/>
                  </a:lnTo>
                  <a:lnTo>
                    <a:pt x="1424" y="860"/>
                  </a:lnTo>
                  <a:lnTo>
                    <a:pt x="1426" y="872"/>
                  </a:lnTo>
                  <a:lnTo>
                    <a:pt x="1428" y="878"/>
                  </a:lnTo>
                  <a:lnTo>
                    <a:pt x="1418" y="866"/>
                  </a:lnTo>
                  <a:lnTo>
                    <a:pt x="1402" y="848"/>
                  </a:lnTo>
                  <a:lnTo>
                    <a:pt x="1392" y="838"/>
                  </a:lnTo>
                  <a:lnTo>
                    <a:pt x="1384" y="832"/>
                  </a:lnTo>
                  <a:lnTo>
                    <a:pt x="1374" y="828"/>
                  </a:lnTo>
                  <a:lnTo>
                    <a:pt x="1366" y="828"/>
                  </a:lnTo>
                  <a:lnTo>
                    <a:pt x="1362" y="830"/>
                  </a:lnTo>
                  <a:lnTo>
                    <a:pt x="1362" y="836"/>
                  </a:lnTo>
                  <a:lnTo>
                    <a:pt x="1360" y="848"/>
                  </a:lnTo>
                  <a:lnTo>
                    <a:pt x="1362" y="856"/>
                  </a:lnTo>
                  <a:lnTo>
                    <a:pt x="1366" y="862"/>
                  </a:lnTo>
                  <a:lnTo>
                    <a:pt x="1370" y="870"/>
                  </a:lnTo>
                  <a:lnTo>
                    <a:pt x="1376" y="876"/>
                  </a:lnTo>
                  <a:lnTo>
                    <a:pt x="1358" y="880"/>
                  </a:lnTo>
                  <a:lnTo>
                    <a:pt x="1338" y="882"/>
                  </a:lnTo>
                  <a:lnTo>
                    <a:pt x="1328" y="886"/>
                  </a:lnTo>
                  <a:lnTo>
                    <a:pt x="1320" y="890"/>
                  </a:lnTo>
                  <a:lnTo>
                    <a:pt x="1314" y="896"/>
                  </a:lnTo>
                  <a:lnTo>
                    <a:pt x="1310" y="904"/>
                  </a:lnTo>
                  <a:lnTo>
                    <a:pt x="1324" y="912"/>
                  </a:lnTo>
                  <a:lnTo>
                    <a:pt x="1340" y="920"/>
                  </a:lnTo>
                  <a:lnTo>
                    <a:pt x="1354" y="924"/>
                  </a:lnTo>
                  <a:lnTo>
                    <a:pt x="1370" y="928"/>
                  </a:lnTo>
                  <a:lnTo>
                    <a:pt x="1388" y="928"/>
                  </a:lnTo>
                  <a:lnTo>
                    <a:pt x="1406" y="928"/>
                  </a:lnTo>
                  <a:lnTo>
                    <a:pt x="1446" y="924"/>
                  </a:lnTo>
                  <a:lnTo>
                    <a:pt x="1454" y="924"/>
                  </a:lnTo>
                  <a:lnTo>
                    <a:pt x="1468" y="920"/>
                  </a:lnTo>
                  <a:lnTo>
                    <a:pt x="1472" y="920"/>
                  </a:lnTo>
                  <a:lnTo>
                    <a:pt x="1478" y="920"/>
                  </a:lnTo>
                  <a:lnTo>
                    <a:pt x="1486" y="924"/>
                  </a:lnTo>
                  <a:lnTo>
                    <a:pt x="1496" y="932"/>
                  </a:lnTo>
                  <a:lnTo>
                    <a:pt x="1486" y="934"/>
                  </a:lnTo>
                  <a:lnTo>
                    <a:pt x="1480" y="938"/>
                  </a:lnTo>
                  <a:lnTo>
                    <a:pt x="1470" y="944"/>
                  </a:lnTo>
                  <a:lnTo>
                    <a:pt x="1454" y="952"/>
                  </a:lnTo>
                  <a:lnTo>
                    <a:pt x="1440" y="956"/>
                  </a:lnTo>
                  <a:lnTo>
                    <a:pt x="1422" y="960"/>
                  </a:lnTo>
                  <a:lnTo>
                    <a:pt x="1396" y="974"/>
                  </a:lnTo>
                  <a:lnTo>
                    <a:pt x="1386" y="982"/>
                  </a:lnTo>
                  <a:lnTo>
                    <a:pt x="1376" y="992"/>
                  </a:lnTo>
                  <a:lnTo>
                    <a:pt x="1368" y="1002"/>
                  </a:lnTo>
                  <a:lnTo>
                    <a:pt x="1362" y="1012"/>
                  </a:lnTo>
                  <a:lnTo>
                    <a:pt x="1358" y="1024"/>
                  </a:lnTo>
                  <a:lnTo>
                    <a:pt x="1356" y="1038"/>
                  </a:lnTo>
                  <a:lnTo>
                    <a:pt x="1374" y="1046"/>
                  </a:lnTo>
                  <a:lnTo>
                    <a:pt x="1384" y="1048"/>
                  </a:lnTo>
                  <a:lnTo>
                    <a:pt x="1392" y="1050"/>
                  </a:lnTo>
                  <a:lnTo>
                    <a:pt x="1400" y="1050"/>
                  </a:lnTo>
                  <a:lnTo>
                    <a:pt x="1410" y="1048"/>
                  </a:lnTo>
                  <a:lnTo>
                    <a:pt x="1416" y="1044"/>
                  </a:lnTo>
                  <a:lnTo>
                    <a:pt x="1422" y="1038"/>
                  </a:lnTo>
                  <a:lnTo>
                    <a:pt x="1430" y="1028"/>
                  </a:lnTo>
                  <a:lnTo>
                    <a:pt x="1436" y="1022"/>
                  </a:lnTo>
                  <a:lnTo>
                    <a:pt x="1440" y="1020"/>
                  </a:lnTo>
                  <a:lnTo>
                    <a:pt x="1444" y="1020"/>
                  </a:lnTo>
                  <a:lnTo>
                    <a:pt x="1448" y="1026"/>
                  </a:lnTo>
                  <a:lnTo>
                    <a:pt x="1452" y="1028"/>
                  </a:lnTo>
                  <a:lnTo>
                    <a:pt x="1458" y="1030"/>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406" y="1120"/>
                  </a:lnTo>
                  <a:lnTo>
                    <a:pt x="1420" y="1138"/>
                  </a:lnTo>
                  <a:lnTo>
                    <a:pt x="1436" y="1156"/>
                  </a:lnTo>
                  <a:lnTo>
                    <a:pt x="1426" y="1150"/>
                  </a:lnTo>
                  <a:lnTo>
                    <a:pt x="1402" y="1142"/>
                  </a:lnTo>
                  <a:lnTo>
                    <a:pt x="1388" y="1140"/>
                  </a:lnTo>
                  <a:lnTo>
                    <a:pt x="1376" y="1138"/>
                  </a:lnTo>
                  <a:lnTo>
                    <a:pt x="1364" y="1140"/>
                  </a:lnTo>
                  <a:lnTo>
                    <a:pt x="1360" y="1142"/>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386" y="1312"/>
                  </a:lnTo>
                  <a:lnTo>
                    <a:pt x="1378" y="1318"/>
                  </a:lnTo>
                  <a:lnTo>
                    <a:pt x="1372" y="1324"/>
                  </a:lnTo>
                  <a:lnTo>
                    <a:pt x="1368" y="1330"/>
                  </a:lnTo>
                  <a:lnTo>
                    <a:pt x="1368" y="1336"/>
                  </a:lnTo>
                  <a:lnTo>
                    <a:pt x="1368" y="1338"/>
                  </a:lnTo>
                  <a:lnTo>
                    <a:pt x="1370" y="1340"/>
                  </a:lnTo>
                  <a:lnTo>
                    <a:pt x="1376" y="1342"/>
                  </a:lnTo>
                  <a:lnTo>
                    <a:pt x="1384" y="1342"/>
                  </a:lnTo>
                  <a:lnTo>
                    <a:pt x="1392" y="1342"/>
                  </a:lnTo>
                  <a:lnTo>
                    <a:pt x="1410" y="1340"/>
                  </a:lnTo>
                  <a:lnTo>
                    <a:pt x="1418" y="1340"/>
                  </a:lnTo>
                  <a:lnTo>
                    <a:pt x="1422" y="1344"/>
                  </a:lnTo>
                  <a:lnTo>
                    <a:pt x="1422" y="1352"/>
                  </a:lnTo>
                  <a:lnTo>
                    <a:pt x="1420" y="1358"/>
                  </a:lnTo>
                  <a:lnTo>
                    <a:pt x="1416" y="1364"/>
                  </a:lnTo>
                  <a:lnTo>
                    <a:pt x="1412" y="1368"/>
                  </a:lnTo>
                  <a:lnTo>
                    <a:pt x="1404" y="1374"/>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2" y="1386"/>
                  </a:lnTo>
                  <a:lnTo>
                    <a:pt x="1464" y="1392"/>
                  </a:lnTo>
                  <a:lnTo>
                    <a:pt x="1446" y="1400"/>
                  </a:lnTo>
                  <a:lnTo>
                    <a:pt x="1438" y="1404"/>
                  </a:lnTo>
                  <a:lnTo>
                    <a:pt x="1432" y="1410"/>
                  </a:lnTo>
                  <a:lnTo>
                    <a:pt x="1428" y="1418"/>
                  </a:lnTo>
                  <a:lnTo>
                    <a:pt x="1430" y="1428"/>
                  </a:lnTo>
                  <a:lnTo>
                    <a:pt x="1436" y="1432"/>
                  </a:lnTo>
                  <a:lnTo>
                    <a:pt x="1444" y="1434"/>
                  </a:lnTo>
                  <a:lnTo>
                    <a:pt x="1462" y="1438"/>
                  </a:lnTo>
                  <a:lnTo>
                    <a:pt x="1478" y="1442"/>
                  </a:lnTo>
                  <a:lnTo>
                    <a:pt x="1486" y="1444"/>
                  </a:lnTo>
                  <a:lnTo>
                    <a:pt x="1494" y="1448"/>
                  </a:lnTo>
                  <a:lnTo>
                    <a:pt x="1490" y="1454"/>
                  </a:lnTo>
                  <a:lnTo>
                    <a:pt x="1484" y="1472"/>
                  </a:lnTo>
                  <a:lnTo>
                    <a:pt x="1478" y="1488"/>
                  </a:lnTo>
                  <a:lnTo>
                    <a:pt x="1480" y="1494"/>
                  </a:lnTo>
                  <a:lnTo>
                    <a:pt x="1482" y="1498"/>
                  </a:lnTo>
                  <a:lnTo>
                    <a:pt x="1492" y="1502"/>
                  </a:lnTo>
                  <a:lnTo>
                    <a:pt x="1500" y="1500"/>
                  </a:lnTo>
                  <a:lnTo>
                    <a:pt x="1510" y="1496"/>
                  </a:lnTo>
                  <a:lnTo>
                    <a:pt x="1518" y="1490"/>
                  </a:lnTo>
                  <a:lnTo>
                    <a:pt x="1532" y="1476"/>
                  </a:lnTo>
                  <a:lnTo>
                    <a:pt x="1536" y="1472"/>
                  </a:lnTo>
                  <a:lnTo>
                    <a:pt x="1540" y="1468"/>
                  </a:lnTo>
                  <a:lnTo>
                    <a:pt x="1540" y="1486"/>
                  </a:lnTo>
                  <a:lnTo>
                    <a:pt x="1544" y="1496"/>
                  </a:lnTo>
                  <a:lnTo>
                    <a:pt x="1548" y="1504"/>
                  </a:lnTo>
                  <a:lnTo>
                    <a:pt x="1554" y="1510"/>
                  </a:lnTo>
                  <a:lnTo>
                    <a:pt x="1560" y="1514"/>
                  </a:lnTo>
                  <a:lnTo>
                    <a:pt x="1566" y="1520"/>
                  </a:lnTo>
                  <a:lnTo>
                    <a:pt x="1568" y="1528"/>
                  </a:lnTo>
                  <a:lnTo>
                    <a:pt x="1564" y="1538"/>
                  </a:lnTo>
                  <a:lnTo>
                    <a:pt x="1564" y="1554"/>
                  </a:lnTo>
                  <a:lnTo>
                    <a:pt x="1566" y="1570"/>
                  </a:lnTo>
                  <a:lnTo>
                    <a:pt x="1568" y="1576"/>
                  </a:lnTo>
                  <a:lnTo>
                    <a:pt x="1572" y="1584"/>
                  </a:lnTo>
                  <a:lnTo>
                    <a:pt x="1576" y="1588"/>
                  </a:lnTo>
                  <a:lnTo>
                    <a:pt x="1582" y="1594"/>
                  </a:lnTo>
                  <a:lnTo>
                    <a:pt x="1596" y="1588"/>
                  </a:lnTo>
                  <a:lnTo>
                    <a:pt x="1606" y="1580"/>
                  </a:lnTo>
                  <a:lnTo>
                    <a:pt x="1614" y="1572"/>
                  </a:lnTo>
                  <a:lnTo>
                    <a:pt x="1620" y="1560"/>
                  </a:lnTo>
                  <a:lnTo>
                    <a:pt x="1622" y="1548"/>
                  </a:lnTo>
                  <a:lnTo>
                    <a:pt x="1624" y="1534"/>
                  </a:lnTo>
                  <a:lnTo>
                    <a:pt x="1626" y="1502"/>
                  </a:lnTo>
                  <a:lnTo>
                    <a:pt x="1626" y="1500"/>
                  </a:lnTo>
                  <a:lnTo>
                    <a:pt x="1628" y="1498"/>
                  </a:lnTo>
                  <a:lnTo>
                    <a:pt x="1632" y="1496"/>
                  </a:lnTo>
                  <a:lnTo>
                    <a:pt x="1640" y="1498"/>
                  </a:lnTo>
                  <a:lnTo>
                    <a:pt x="1648" y="1500"/>
                  </a:lnTo>
                  <a:lnTo>
                    <a:pt x="1664" y="1508"/>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70" y="1552"/>
                  </a:lnTo>
                  <a:lnTo>
                    <a:pt x="1772" y="1558"/>
                  </a:lnTo>
                  <a:lnTo>
                    <a:pt x="1770" y="1566"/>
                  </a:lnTo>
                  <a:lnTo>
                    <a:pt x="1766" y="1574"/>
                  </a:lnTo>
                  <a:lnTo>
                    <a:pt x="1756" y="1590"/>
                  </a:lnTo>
                  <a:lnTo>
                    <a:pt x="1746" y="1606"/>
                  </a:lnTo>
                  <a:lnTo>
                    <a:pt x="1734" y="1610"/>
                  </a:lnTo>
                  <a:lnTo>
                    <a:pt x="1720" y="1614"/>
                  </a:lnTo>
                  <a:lnTo>
                    <a:pt x="1694" y="1618"/>
                  </a:lnTo>
                  <a:lnTo>
                    <a:pt x="1680" y="1624"/>
                  </a:lnTo>
                  <a:lnTo>
                    <a:pt x="1666" y="1632"/>
                  </a:lnTo>
                  <a:lnTo>
                    <a:pt x="1654" y="1646"/>
                  </a:lnTo>
                  <a:lnTo>
                    <a:pt x="1642" y="1666"/>
                  </a:lnTo>
                  <a:lnTo>
                    <a:pt x="1658" y="1670"/>
                  </a:lnTo>
                  <a:lnTo>
                    <a:pt x="1672" y="1674"/>
                  </a:lnTo>
                  <a:lnTo>
                    <a:pt x="1684" y="1674"/>
                  </a:lnTo>
                  <a:lnTo>
                    <a:pt x="1694" y="1674"/>
                  </a:lnTo>
                  <a:lnTo>
                    <a:pt x="1704" y="1670"/>
                  </a:lnTo>
                  <a:lnTo>
                    <a:pt x="1710" y="1668"/>
                  </a:lnTo>
                  <a:lnTo>
                    <a:pt x="1724" y="1660"/>
                  </a:lnTo>
                  <a:lnTo>
                    <a:pt x="1732" y="1654"/>
                  </a:lnTo>
                  <a:lnTo>
                    <a:pt x="1736" y="1648"/>
                  </a:lnTo>
                  <a:lnTo>
                    <a:pt x="1742" y="1644"/>
                  </a:lnTo>
                  <a:lnTo>
                    <a:pt x="1748" y="1642"/>
                  </a:lnTo>
                  <a:lnTo>
                    <a:pt x="1748" y="1656"/>
                  </a:lnTo>
                  <a:lnTo>
                    <a:pt x="1748" y="1674"/>
                  </a:lnTo>
                  <a:lnTo>
                    <a:pt x="1750" y="1682"/>
                  </a:lnTo>
                  <a:lnTo>
                    <a:pt x="1752" y="1688"/>
                  </a:lnTo>
                  <a:lnTo>
                    <a:pt x="1756" y="1694"/>
                  </a:lnTo>
                  <a:lnTo>
                    <a:pt x="1760" y="1698"/>
                  </a:lnTo>
                  <a:lnTo>
                    <a:pt x="1770" y="1696"/>
                  </a:lnTo>
                  <a:lnTo>
                    <a:pt x="1776" y="1694"/>
                  </a:lnTo>
                  <a:lnTo>
                    <a:pt x="1790" y="1684"/>
                  </a:lnTo>
                  <a:lnTo>
                    <a:pt x="1792" y="1690"/>
                  </a:lnTo>
                  <a:lnTo>
                    <a:pt x="1792" y="1696"/>
                  </a:lnTo>
                  <a:lnTo>
                    <a:pt x="1786" y="1714"/>
                  </a:lnTo>
                  <a:lnTo>
                    <a:pt x="1784" y="1722"/>
                  </a:lnTo>
                  <a:lnTo>
                    <a:pt x="1782" y="1730"/>
                  </a:lnTo>
                  <a:lnTo>
                    <a:pt x="1784" y="1738"/>
                  </a:lnTo>
                  <a:lnTo>
                    <a:pt x="1788" y="1744"/>
                  </a:lnTo>
                  <a:lnTo>
                    <a:pt x="1796" y="1742"/>
                  </a:lnTo>
                  <a:lnTo>
                    <a:pt x="1800" y="1740"/>
                  </a:lnTo>
                  <a:lnTo>
                    <a:pt x="1808" y="1732"/>
                  </a:lnTo>
                  <a:lnTo>
                    <a:pt x="1812" y="1726"/>
                  </a:lnTo>
                  <a:lnTo>
                    <a:pt x="1814" y="1724"/>
                  </a:lnTo>
                  <a:lnTo>
                    <a:pt x="1822" y="1732"/>
                  </a:lnTo>
                  <a:lnTo>
                    <a:pt x="1832" y="1738"/>
                  </a:lnTo>
                  <a:lnTo>
                    <a:pt x="1840" y="1738"/>
                  </a:lnTo>
                  <a:lnTo>
                    <a:pt x="1850" y="1736"/>
                  </a:lnTo>
                  <a:lnTo>
                    <a:pt x="1854" y="1720"/>
                  </a:lnTo>
                  <a:lnTo>
                    <a:pt x="1854" y="1702"/>
                  </a:lnTo>
                  <a:lnTo>
                    <a:pt x="1852" y="1692"/>
                  </a:lnTo>
                  <a:lnTo>
                    <a:pt x="1848" y="1682"/>
                  </a:lnTo>
                  <a:lnTo>
                    <a:pt x="1844" y="1676"/>
                  </a:lnTo>
                  <a:lnTo>
                    <a:pt x="1836" y="1670"/>
                  </a:lnTo>
                  <a:lnTo>
                    <a:pt x="1842" y="1666"/>
                  </a:lnTo>
                  <a:lnTo>
                    <a:pt x="1846" y="1666"/>
                  </a:lnTo>
                  <a:lnTo>
                    <a:pt x="1858" y="1670"/>
                  </a:lnTo>
                  <a:lnTo>
                    <a:pt x="1872" y="1674"/>
                  </a:lnTo>
                  <a:lnTo>
                    <a:pt x="1878" y="1674"/>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900" y="1760"/>
                  </a:lnTo>
                  <a:lnTo>
                    <a:pt x="1908" y="1756"/>
                  </a:lnTo>
                  <a:lnTo>
                    <a:pt x="1916" y="1748"/>
                  </a:lnTo>
                  <a:lnTo>
                    <a:pt x="1922" y="1742"/>
                  </a:lnTo>
                  <a:lnTo>
                    <a:pt x="1934" y="1726"/>
                  </a:lnTo>
                  <a:lnTo>
                    <a:pt x="1942" y="1720"/>
                  </a:lnTo>
                  <a:lnTo>
                    <a:pt x="1952" y="1714"/>
                  </a:lnTo>
                  <a:lnTo>
                    <a:pt x="1952" y="1726"/>
                  </a:lnTo>
                  <a:lnTo>
                    <a:pt x="1954" y="1736"/>
                  </a:lnTo>
                  <a:lnTo>
                    <a:pt x="1960" y="1758"/>
                  </a:lnTo>
                  <a:lnTo>
                    <a:pt x="1962" y="1766"/>
                  </a:lnTo>
                  <a:lnTo>
                    <a:pt x="1958" y="1776"/>
                  </a:lnTo>
                  <a:lnTo>
                    <a:pt x="1950" y="1786"/>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72" y="1868"/>
                  </a:lnTo>
                  <a:lnTo>
                    <a:pt x="1976" y="1872"/>
                  </a:lnTo>
                  <a:lnTo>
                    <a:pt x="1980" y="1874"/>
                  </a:lnTo>
                  <a:lnTo>
                    <a:pt x="1986" y="1874"/>
                  </a:lnTo>
                  <a:lnTo>
                    <a:pt x="1996" y="1874"/>
                  </a:lnTo>
                  <a:lnTo>
                    <a:pt x="2006" y="1870"/>
                  </a:lnTo>
                  <a:lnTo>
                    <a:pt x="2034" y="1838"/>
                  </a:lnTo>
                  <a:lnTo>
                    <a:pt x="2030" y="1860"/>
                  </a:lnTo>
                  <a:lnTo>
                    <a:pt x="2028" y="1886"/>
                  </a:lnTo>
                  <a:lnTo>
                    <a:pt x="2028" y="1912"/>
                  </a:lnTo>
                  <a:lnTo>
                    <a:pt x="2032" y="1936"/>
                  </a:lnTo>
                  <a:lnTo>
                    <a:pt x="2030" y="1944"/>
                  </a:lnTo>
                  <a:lnTo>
                    <a:pt x="2028" y="1954"/>
                  </a:lnTo>
                  <a:lnTo>
                    <a:pt x="2030" y="1974"/>
                  </a:lnTo>
                  <a:lnTo>
                    <a:pt x="2028" y="1982"/>
                  </a:lnTo>
                  <a:lnTo>
                    <a:pt x="2022" y="1992"/>
                  </a:lnTo>
                  <a:lnTo>
                    <a:pt x="2014" y="2000"/>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8" y="2280"/>
                  </a:lnTo>
                  <a:lnTo>
                    <a:pt x="1584" y="2282"/>
                  </a:lnTo>
                  <a:lnTo>
                    <a:pt x="1602" y="2284"/>
                  </a:lnTo>
                  <a:lnTo>
                    <a:pt x="1624" y="2286"/>
                  </a:lnTo>
                  <a:lnTo>
                    <a:pt x="1652" y="2286"/>
                  </a:lnTo>
                  <a:lnTo>
                    <a:pt x="1702" y="2286"/>
                  </a:lnTo>
                  <a:lnTo>
                    <a:pt x="1732" y="2282"/>
                  </a:lnTo>
                  <a:lnTo>
                    <a:pt x="1740" y="2278"/>
                  </a:lnTo>
                  <a:lnTo>
                    <a:pt x="1748" y="2278"/>
                  </a:lnTo>
                  <a:lnTo>
                    <a:pt x="1756" y="2280"/>
                  </a:lnTo>
                  <a:lnTo>
                    <a:pt x="1764" y="2282"/>
                  </a:lnTo>
                  <a:lnTo>
                    <a:pt x="1782" y="2288"/>
                  </a:lnTo>
                  <a:lnTo>
                    <a:pt x="1790" y="2290"/>
                  </a:lnTo>
                  <a:lnTo>
                    <a:pt x="1800" y="2290"/>
                  </a:lnTo>
                  <a:lnTo>
                    <a:pt x="1820" y="2290"/>
                  </a:lnTo>
                  <a:lnTo>
                    <a:pt x="1844" y="2288"/>
                  </a:lnTo>
                  <a:lnTo>
                    <a:pt x="1888" y="2284"/>
                  </a:lnTo>
                  <a:lnTo>
                    <a:pt x="1910" y="2282"/>
                  </a:lnTo>
                  <a:lnTo>
                    <a:pt x="1930" y="2282"/>
                  </a:lnTo>
                  <a:lnTo>
                    <a:pt x="1950" y="2284"/>
                  </a:lnTo>
                  <a:lnTo>
                    <a:pt x="1968" y="2290"/>
                  </a:lnTo>
                  <a:lnTo>
                    <a:pt x="2060" y="2290"/>
                  </a:lnTo>
                  <a:lnTo>
                    <a:pt x="2148" y="2292"/>
                  </a:lnTo>
                  <a:close/>
                </a:path>
              </a:pathLst>
            </a:custGeom>
            <a:solidFill>
              <a:srgbClr val="2F4594"/>
            </a:solidFill>
            <a:ln w="9525">
              <a:noFill/>
              <a:round/>
              <a:headEnd/>
              <a:tailEnd/>
            </a:ln>
          </p:spPr>
          <p:txBody>
            <a:bodyPr/>
            <a:lstStyle/>
            <a:p>
              <a:endParaRPr lang="fr-FR" dirty="0"/>
            </a:p>
          </p:txBody>
        </p:sp>
        <p:sp>
          <p:nvSpPr>
            <p:cNvPr id="128025" name="Freeform 71"/>
            <p:cNvSpPr>
              <a:spLocks noEditPoints="1"/>
            </p:cNvSpPr>
            <p:nvPr/>
          </p:nvSpPr>
          <p:spPr bwMode="auto">
            <a:xfrm>
              <a:off x="3267" y="2816"/>
              <a:ext cx="695" cy="679"/>
            </a:xfrm>
            <a:custGeom>
              <a:avLst/>
              <a:gdLst>
                <a:gd name="T0" fmla="*/ 176 w 696"/>
                <a:gd name="T1" fmla="*/ 315 h 676"/>
                <a:gd name="T2" fmla="*/ 186 w 696"/>
                <a:gd name="T3" fmla="*/ 255 h 676"/>
                <a:gd name="T4" fmla="*/ 208 w 696"/>
                <a:gd name="T5" fmla="*/ 207 h 676"/>
                <a:gd name="T6" fmla="*/ 242 w 696"/>
                <a:gd name="T7" fmla="*/ 171 h 676"/>
                <a:gd name="T8" fmla="*/ 290 w 696"/>
                <a:gd name="T9" fmla="*/ 147 h 676"/>
                <a:gd name="T10" fmla="*/ 348 w 696"/>
                <a:gd name="T11" fmla="*/ 139 h 676"/>
                <a:gd name="T12" fmla="*/ 385 w 696"/>
                <a:gd name="T13" fmla="*/ 143 h 676"/>
                <a:gd name="T14" fmla="*/ 435 w 696"/>
                <a:gd name="T15" fmla="*/ 161 h 676"/>
                <a:gd name="T16" fmla="*/ 473 w 696"/>
                <a:gd name="T17" fmla="*/ 191 h 676"/>
                <a:gd name="T18" fmla="*/ 499 w 696"/>
                <a:gd name="T19" fmla="*/ 235 h 676"/>
                <a:gd name="T20" fmla="*/ 513 w 696"/>
                <a:gd name="T21" fmla="*/ 293 h 676"/>
                <a:gd name="T22" fmla="*/ 515 w 696"/>
                <a:gd name="T23" fmla="*/ 337 h 676"/>
                <a:gd name="T24" fmla="*/ 509 w 696"/>
                <a:gd name="T25" fmla="*/ 402 h 676"/>
                <a:gd name="T26" fmla="*/ 491 w 696"/>
                <a:gd name="T27" fmla="*/ 456 h 676"/>
                <a:gd name="T28" fmla="*/ 463 w 696"/>
                <a:gd name="T29" fmla="*/ 498 h 676"/>
                <a:gd name="T30" fmla="*/ 421 w 696"/>
                <a:gd name="T31" fmla="*/ 528 h 676"/>
                <a:gd name="T32" fmla="*/ 367 w 696"/>
                <a:gd name="T33" fmla="*/ 544 h 676"/>
                <a:gd name="T34" fmla="*/ 328 w 696"/>
                <a:gd name="T35" fmla="*/ 544 h 676"/>
                <a:gd name="T36" fmla="*/ 276 w 696"/>
                <a:gd name="T37" fmla="*/ 530 h 676"/>
                <a:gd name="T38" fmla="*/ 232 w 696"/>
                <a:gd name="T39" fmla="*/ 500 h 676"/>
                <a:gd name="T40" fmla="*/ 202 w 696"/>
                <a:gd name="T41" fmla="*/ 456 h 676"/>
                <a:gd name="T42" fmla="*/ 182 w 696"/>
                <a:gd name="T43" fmla="*/ 402 h 676"/>
                <a:gd name="T44" fmla="*/ 176 w 696"/>
                <a:gd name="T45" fmla="*/ 337 h 676"/>
                <a:gd name="T46" fmla="*/ 348 w 696"/>
                <a:gd name="T47" fmla="*/ 685 h 676"/>
                <a:gd name="T48" fmla="*/ 455 w 696"/>
                <a:gd name="T49" fmla="*/ 669 h 676"/>
                <a:gd name="T50" fmla="*/ 547 w 696"/>
                <a:gd name="T51" fmla="*/ 627 h 676"/>
                <a:gd name="T52" fmla="*/ 619 w 696"/>
                <a:gd name="T53" fmla="*/ 558 h 676"/>
                <a:gd name="T54" fmla="*/ 667 w 696"/>
                <a:gd name="T55" fmla="*/ 472 h 676"/>
                <a:gd name="T56" fmla="*/ 691 w 696"/>
                <a:gd name="T57" fmla="*/ 374 h 676"/>
                <a:gd name="T58" fmla="*/ 691 w 696"/>
                <a:gd name="T59" fmla="*/ 301 h 676"/>
                <a:gd name="T60" fmla="*/ 667 w 696"/>
                <a:gd name="T61" fmla="*/ 201 h 676"/>
                <a:gd name="T62" fmla="*/ 617 w 696"/>
                <a:gd name="T63" fmla="*/ 119 h 676"/>
                <a:gd name="T64" fmla="*/ 545 w 696"/>
                <a:gd name="T65" fmla="*/ 52 h 676"/>
                <a:gd name="T66" fmla="*/ 455 w 696"/>
                <a:gd name="T67" fmla="*/ 14 h 676"/>
                <a:gd name="T68" fmla="*/ 348 w 696"/>
                <a:gd name="T69" fmla="*/ 0 h 676"/>
                <a:gd name="T70" fmla="*/ 274 w 696"/>
                <a:gd name="T71" fmla="*/ 6 h 676"/>
                <a:gd name="T72" fmla="*/ 176 w 696"/>
                <a:gd name="T73" fmla="*/ 36 h 676"/>
                <a:gd name="T74" fmla="*/ 96 w 696"/>
                <a:gd name="T75" fmla="*/ 90 h 676"/>
                <a:gd name="T76" fmla="*/ 38 w 696"/>
                <a:gd name="T77" fmla="*/ 169 h 676"/>
                <a:gd name="T78" fmla="*/ 6 w 696"/>
                <a:gd name="T79" fmla="*/ 265 h 676"/>
                <a:gd name="T80" fmla="*/ 0 w 696"/>
                <a:gd name="T81" fmla="*/ 337 h 676"/>
                <a:gd name="T82" fmla="*/ 14 w 696"/>
                <a:gd name="T83" fmla="*/ 444 h 676"/>
                <a:gd name="T84" fmla="*/ 56 w 696"/>
                <a:gd name="T85" fmla="*/ 536 h 676"/>
                <a:gd name="T86" fmla="*/ 122 w 696"/>
                <a:gd name="T87" fmla="*/ 609 h 676"/>
                <a:gd name="T88" fmla="*/ 208 w 696"/>
                <a:gd name="T89" fmla="*/ 659 h 676"/>
                <a:gd name="T90" fmla="*/ 310 w 696"/>
                <a:gd name="T91" fmla="*/ 683 h 6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6"/>
                <a:gd name="T139" fmla="*/ 0 h 676"/>
                <a:gd name="T140" fmla="*/ 696 w 696"/>
                <a:gd name="T141" fmla="*/ 676 h 6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close/>
                </a:path>
              </a:pathLst>
            </a:custGeom>
            <a:solidFill>
              <a:srgbClr val="FFFFFF"/>
            </a:solidFill>
            <a:ln w="9525">
              <a:noFill/>
              <a:round/>
              <a:headEnd/>
              <a:tailEnd/>
            </a:ln>
          </p:spPr>
          <p:txBody>
            <a:bodyPr/>
            <a:lstStyle/>
            <a:p>
              <a:endParaRPr lang="fr-FR" dirty="0"/>
            </a:p>
          </p:txBody>
        </p:sp>
        <p:sp>
          <p:nvSpPr>
            <p:cNvPr id="128026" name="Freeform 72"/>
            <p:cNvSpPr>
              <a:spLocks/>
            </p:cNvSpPr>
            <p:nvPr/>
          </p:nvSpPr>
          <p:spPr bwMode="auto">
            <a:xfrm>
              <a:off x="4053" y="2816"/>
              <a:ext cx="483" cy="679"/>
            </a:xfrm>
            <a:custGeom>
              <a:avLst/>
              <a:gdLst>
                <a:gd name="T0" fmla="*/ 421 w 480"/>
                <a:gd name="T1" fmla="*/ 141 h 676"/>
                <a:gd name="T2" fmla="*/ 330 w 480"/>
                <a:gd name="T3" fmla="*/ 129 h 676"/>
                <a:gd name="T4" fmla="*/ 300 w 480"/>
                <a:gd name="T5" fmla="*/ 127 h 676"/>
                <a:gd name="T6" fmla="*/ 254 w 480"/>
                <a:gd name="T7" fmla="*/ 129 h 676"/>
                <a:gd name="T8" fmla="*/ 213 w 480"/>
                <a:gd name="T9" fmla="*/ 139 h 676"/>
                <a:gd name="T10" fmla="*/ 189 w 480"/>
                <a:gd name="T11" fmla="*/ 155 h 676"/>
                <a:gd name="T12" fmla="*/ 181 w 480"/>
                <a:gd name="T13" fmla="*/ 177 h 676"/>
                <a:gd name="T14" fmla="*/ 181 w 480"/>
                <a:gd name="T15" fmla="*/ 183 h 676"/>
                <a:gd name="T16" fmla="*/ 191 w 480"/>
                <a:gd name="T17" fmla="*/ 205 h 676"/>
                <a:gd name="T18" fmla="*/ 223 w 480"/>
                <a:gd name="T19" fmla="*/ 231 h 676"/>
                <a:gd name="T20" fmla="*/ 270 w 480"/>
                <a:gd name="T21" fmla="*/ 257 h 676"/>
                <a:gd name="T22" fmla="*/ 322 w 480"/>
                <a:gd name="T23" fmla="*/ 285 h 676"/>
                <a:gd name="T24" fmla="*/ 376 w 480"/>
                <a:gd name="T25" fmla="*/ 317 h 676"/>
                <a:gd name="T26" fmla="*/ 433 w 480"/>
                <a:gd name="T27" fmla="*/ 360 h 676"/>
                <a:gd name="T28" fmla="*/ 455 w 480"/>
                <a:gd name="T29" fmla="*/ 386 h 676"/>
                <a:gd name="T30" fmla="*/ 473 w 480"/>
                <a:gd name="T31" fmla="*/ 416 h 676"/>
                <a:gd name="T32" fmla="*/ 485 w 480"/>
                <a:gd name="T33" fmla="*/ 450 h 676"/>
                <a:gd name="T34" fmla="*/ 489 w 480"/>
                <a:gd name="T35" fmla="*/ 488 h 676"/>
                <a:gd name="T36" fmla="*/ 489 w 480"/>
                <a:gd name="T37" fmla="*/ 510 h 676"/>
                <a:gd name="T38" fmla="*/ 479 w 480"/>
                <a:gd name="T39" fmla="*/ 552 h 676"/>
                <a:gd name="T40" fmla="*/ 459 w 480"/>
                <a:gd name="T41" fmla="*/ 591 h 676"/>
                <a:gd name="T42" fmla="*/ 431 w 480"/>
                <a:gd name="T43" fmla="*/ 621 h 676"/>
                <a:gd name="T44" fmla="*/ 392 w 480"/>
                <a:gd name="T45" fmla="*/ 645 h 676"/>
                <a:gd name="T46" fmla="*/ 348 w 480"/>
                <a:gd name="T47" fmla="*/ 665 h 676"/>
                <a:gd name="T48" fmla="*/ 298 w 480"/>
                <a:gd name="T49" fmla="*/ 677 h 676"/>
                <a:gd name="T50" fmla="*/ 237 w 480"/>
                <a:gd name="T51" fmla="*/ 683 h 676"/>
                <a:gd name="T52" fmla="*/ 207 w 480"/>
                <a:gd name="T53" fmla="*/ 685 h 676"/>
                <a:gd name="T54" fmla="*/ 153 w 480"/>
                <a:gd name="T55" fmla="*/ 683 h 676"/>
                <a:gd name="T56" fmla="*/ 58 w 480"/>
                <a:gd name="T57" fmla="*/ 667 h 676"/>
                <a:gd name="T58" fmla="*/ 12 w 480"/>
                <a:gd name="T59" fmla="*/ 516 h 676"/>
                <a:gd name="T60" fmla="*/ 54 w 480"/>
                <a:gd name="T61" fmla="*/ 528 h 676"/>
                <a:gd name="T62" fmla="*/ 133 w 480"/>
                <a:gd name="T63" fmla="*/ 548 h 676"/>
                <a:gd name="T64" fmla="*/ 187 w 480"/>
                <a:gd name="T65" fmla="*/ 556 h 676"/>
                <a:gd name="T66" fmla="*/ 213 w 480"/>
                <a:gd name="T67" fmla="*/ 558 h 676"/>
                <a:gd name="T68" fmla="*/ 250 w 480"/>
                <a:gd name="T69" fmla="*/ 554 h 676"/>
                <a:gd name="T70" fmla="*/ 280 w 480"/>
                <a:gd name="T71" fmla="*/ 542 h 676"/>
                <a:gd name="T72" fmla="*/ 302 w 480"/>
                <a:gd name="T73" fmla="*/ 522 h 676"/>
                <a:gd name="T74" fmla="*/ 310 w 480"/>
                <a:gd name="T75" fmla="*/ 494 h 676"/>
                <a:gd name="T76" fmla="*/ 310 w 480"/>
                <a:gd name="T77" fmla="*/ 486 h 676"/>
                <a:gd name="T78" fmla="*/ 300 w 480"/>
                <a:gd name="T79" fmla="*/ 466 h 676"/>
                <a:gd name="T80" fmla="*/ 272 w 480"/>
                <a:gd name="T81" fmla="*/ 442 h 676"/>
                <a:gd name="T82" fmla="*/ 225 w 480"/>
                <a:gd name="T83" fmla="*/ 416 h 676"/>
                <a:gd name="T84" fmla="*/ 171 w 480"/>
                <a:gd name="T85" fmla="*/ 386 h 676"/>
                <a:gd name="T86" fmla="*/ 113 w 480"/>
                <a:gd name="T87" fmla="*/ 352 h 676"/>
                <a:gd name="T88" fmla="*/ 56 w 480"/>
                <a:gd name="T89" fmla="*/ 301 h 676"/>
                <a:gd name="T90" fmla="*/ 34 w 480"/>
                <a:gd name="T91" fmla="*/ 275 h 676"/>
                <a:gd name="T92" fmla="*/ 16 w 480"/>
                <a:gd name="T93" fmla="*/ 243 h 676"/>
                <a:gd name="T94" fmla="*/ 4 w 480"/>
                <a:gd name="T95" fmla="*/ 211 h 676"/>
                <a:gd name="T96" fmla="*/ 0 w 480"/>
                <a:gd name="T97" fmla="*/ 177 h 676"/>
                <a:gd name="T98" fmla="*/ 2 w 480"/>
                <a:gd name="T99" fmla="*/ 157 h 676"/>
                <a:gd name="T100" fmla="*/ 12 w 480"/>
                <a:gd name="T101" fmla="*/ 119 h 676"/>
                <a:gd name="T102" fmla="*/ 32 w 480"/>
                <a:gd name="T103" fmla="*/ 84 h 676"/>
                <a:gd name="T104" fmla="*/ 60 w 480"/>
                <a:gd name="T105" fmla="*/ 56 h 676"/>
                <a:gd name="T106" fmla="*/ 97 w 480"/>
                <a:gd name="T107" fmla="*/ 34 h 676"/>
                <a:gd name="T108" fmla="*/ 139 w 480"/>
                <a:gd name="T109" fmla="*/ 18 h 676"/>
                <a:gd name="T110" fmla="*/ 187 w 480"/>
                <a:gd name="T111" fmla="*/ 6 h 676"/>
                <a:gd name="T112" fmla="*/ 239 w 480"/>
                <a:gd name="T113" fmla="*/ 0 h 676"/>
                <a:gd name="T114" fmla="*/ 270 w 480"/>
                <a:gd name="T115" fmla="*/ 0 h 676"/>
                <a:gd name="T116" fmla="*/ 344 w 480"/>
                <a:gd name="T117" fmla="*/ 2 h 676"/>
                <a:gd name="T118" fmla="*/ 421 w 480"/>
                <a:gd name="T119" fmla="*/ 141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412" y="138"/>
                  </a:moveTo>
                  <a:lnTo>
                    <a:pt x="412" y="138"/>
                  </a:lnTo>
                  <a:lnTo>
                    <a:pt x="352" y="128"/>
                  </a:lnTo>
                  <a:lnTo>
                    <a:pt x="324" y="126"/>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4"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endParaRPr lang="fr-FR" dirty="0"/>
            </a:p>
          </p:txBody>
        </p:sp>
        <p:sp>
          <p:nvSpPr>
            <p:cNvPr id="128027" name="Freeform 73"/>
            <p:cNvSpPr>
              <a:spLocks/>
            </p:cNvSpPr>
            <p:nvPr/>
          </p:nvSpPr>
          <p:spPr bwMode="auto">
            <a:xfrm>
              <a:off x="1527" y="2582"/>
              <a:ext cx="248" cy="889"/>
            </a:xfrm>
            <a:custGeom>
              <a:avLst/>
              <a:gdLst>
                <a:gd name="T0" fmla="*/ 20 w 250"/>
                <a:gd name="T1" fmla="*/ 887 h 890"/>
                <a:gd name="T2" fmla="*/ 20 w 250"/>
                <a:gd name="T3" fmla="*/ 887 h 890"/>
                <a:gd name="T4" fmla="*/ 26 w 250"/>
                <a:gd name="T5" fmla="*/ 783 h 890"/>
                <a:gd name="T6" fmla="*/ 28 w 250"/>
                <a:gd name="T7" fmla="*/ 657 h 890"/>
                <a:gd name="T8" fmla="*/ 28 w 250"/>
                <a:gd name="T9" fmla="*/ 314 h 890"/>
                <a:gd name="T10" fmla="*/ 28 w 250"/>
                <a:gd name="T11" fmla="*/ 314 h 890"/>
                <a:gd name="T12" fmla="*/ 26 w 250"/>
                <a:gd name="T13" fmla="*/ 224 h 890"/>
                <a:gd name="T14" fmla="*/ 20 w 250"/>
                <a:gd name="T15" fmla="*/ 144 h 890"/>
                <a:gd name="T16" fmla="*/ 12 w 250"/>
                <a:gd name="T17" fmla="*/ 72 h 890"/>
                <a:gd name="T18" fmla="*/ 0 w 250"/>
                <a:gd name="T19" fmla="*/ 0 h 890"/>
                <a:gd name="T20" fmla="*/ 224 w 250"/>
                <a:gd name="T21" fmla="*/ 0 h 890"/>
                <a:gd name="T22" fmla="*/ 224 w 250"/>
                <a:gd name="T23" fmla="*/ 0 h 890"/>
                <a:gd name="T24" fmla="*/ 224 w 250"/>
                <a:gd name="T25" fmla="*/ 54 h 890"/>
                <a:gd name="T26" fmla="*/ 220 w 250"/>
                <a:gd name="T27" fmla="*/ 114 h 890"/>
                <a:gd name="T28" fmla="*/ 218 w 250"/>
                <a:gd name="T29" fmla="*/ 180 h 890"/>
                <a:gd name="T30" fmla="*/ 218 w 250"/>
                <a:gd name="T31" fmla="*/ 254 h 890"/>
                <a:gd name="T32" fmla="*/ 218 w 250"/>
                <a:gd name="T33" fmla="*/ 575 h 890"/>
                <a:gd name="T34" fmla="*/ 218 w 250"/>
                <a:gd name="T35" fmla="*/ 575 h 890"/>
                <a:gd name="T36" fmla="*/ 220 w 250"/>
                <a:gd name="T37" fmla="*/ 651 h 890"/>
                <a:gd name="T38" fmla="*/ 226 w 250"/>
                <a:gd name="T39" fmla="*/ 733 h 890"/>
                <a:gd name="T40" fmla="*/ 234 w 250"/>
                <a:gd name="T41" fmla="*/ 815 h 890"/>
                <a:gd name="T42" fmla="*/ 244 w 250"/>
                <a:gd name="T43" fmla="*/ 887 h 890"/>
                <a:gd name="T44" fmla="*/ 20 w 250"/>
                <a:gd name="T45" fmla="*/ 887 h 8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0"/>
                <a:gd name="T70" fmla="*/ 0 h 890"/>
                <a:gd name="T71" fmla="*/ 250 w 250"/>
                <a:gd name="T72" fmla="*/ 890 h 8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0" h="890">
                  <a:moveTo>
                    <a:pt x="20" y="890"/>
                  </a:moveTo>
                  <a:lnTo>
                    <a:pt x="20" y="890"/>
                  </a:lnTo>
                  <a:lnTo>
                    <a:pt x="26" y="786"/>
                  </a:lnTo>
                  <a:lnTo>
                    <a:pt x="28" y="660"/>
                  </a:lnTo>
                  <a:lnTo>
                    <a:pt x="28" y="314"/>
                  </a:lnTo>
                  <a:lnTo>
                    <a:pt x="26" y="224"/>
                  </a:lnTo>
                  <a:lnTo>
                    <a:pt x="20" y="144"/>
                  </a:lnTo>
                  <a:lnTo>
                    <a:pt x="12" y="72"/>
                  </a:lnTo>
                  <a:lnTo>
                    <a:pt x="0" y="0"/>
                  </a:lnTo>
                  <a:lnTo>
                    <a:pt x="230" y="0"/>
                  </a:lnTo>
                  <a:lnTo>
                    <a:pt x="230" y="54"/>
                  </a:lnTo>
                  <a:lnTo>
                    <a:pt x="226" y="114"/>
                  </a:lnTo>
                  <a:lnTo>
                    <a:pt x="224" y="180"/>
                  </a:lnTo>
                  <a:lnTo>
                    <a:pt x="224" y="254"/>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endParaRPr lang="fr-FR" dirty="0"/>
            </a:p>
          </p:txBody>
        </p:sp>
        <p:sp>
          <p:nvSpPr>
            <p:cNvPr id="128028" name="Freeform 74"/>
            <p:cNvSpPr>
              <a:spLocks noEditPoints="1"/>
            </p:cNvSpPr>
            <p:nvPr/>
          </p:nvSpPr>
          <p:spPr bwMode="auto">
            <a:xfrm>
              <a:off x="1902" y="2816"/>
              <a:ext cx="725" cy="937"/>
            </a:xfrm>
            <a:custGeom>
              <a:avLst/>
              <a:gdLst>
                <a:gd name="T0" fmla="*/ 207 w 722"/>
                <a:gd name="T1" fmla="*/ 328 h 938"/>
                <a:gd name="T2" fmla="*/ 217 w 722"/>
                <a:gd name="T3" fmla="*/ 264 h 938"/>
                <a:gd name="T4" fmla="*/ 239 w 722"/>
                <a:gd name="T5" fmla="*/ 212 h 938"/>
                <a:gd name="T6" fmla="*/ 271 w 722"/>
                <a:gd name="T7" fmla="*/ 170 h 938"/>
                <a:gd name="T8" fmla="*/ 315 w 722"/>
                <a:gd name="T9" fmla="*/ 146 h 938"/>
                <a:gd name="T10" fmla="*/ 376 w 722"/>
                <a:gd name="T11" fmla="*/ 136 h 938"/>
                <a:gd name="T12" fmla="*/ 412 w 722"/>
                <a:gd name="T13" fmla="*/ 140 h 938"/>
                <a:gd name="T14" fmla="*/ 462 w 722"/>
                <a:gd name="T15" fmla="*/ 160 h 938"/>
                <a:gd name="T16" fmla="*/ 502 w 722"/>
                <a:gd name="T17" fmla="*/ 196 h 938"/>
                <a:gd name="T18" fmla="*/ 532 w 722"/>
                <a:gd name="T19" fmla="*/ 246 h 938"/>
                <a:gd name="T20" fmla="*/ 548 w 722"/>
                <a:gd name="T21" fmla="*/ 306 h 938"/>
                <a:gd name="T22" fmla="*/ 552 w 722"/>
                <a:gd name="T23" fmla="*/ 352 h 938"/>
                <a:gd name="T24" fmla="*/ 546 w 722"/>
                <a:gd name="T25" fmla="*/ 410 h 938"/>
                <a:gd name="T26" fmla="*/ 528 w 722"/>
                <a:gd name="T27" fmla="*/ 460 h 938"/>
                <a:gd name="T28" fmla="*/ 498 w 722"/>
                <a:gd name="T29" fmla="*/ 495 h 938"/>
                <a:gd name="T30" fmla="*/ 456 w 722"/>
                <a:gd name="T31" fmla="*/ 523 h 938"/>
                <a:gd name="T32" fmla="*/ 404 w 722"/>
                <a:gd name="T33" fmla="*/ 535 h 938"/>
                <a:gd name="T34" fmla="*/ 361 w 722"/>
                <a:gd name="T35" fmla="*/ 535 h 938"/>
                <a:gd name="T36" fmla="*/ 307 w 722"/>
                <a:gd name="T37" fmla="*/ 523 h 938"/>
                <a:gd name="T38" fmla="*/ 263 w 722"/>
                <a:gd name="T39" fmla="*/ 499 h 938"/>
                <a:gd name="T40" fmla="*/ 233 w 722"/>
                <a:gd name="T41" fmla="*/ 466 h 938"/>
                <a:gd name="T42" fmla="*/ 213 w 722"/>
                <a:gd name="T43" fmla="*/ 414 h 938"/>
                <a:gd name="T44" fmla="*/ 207 w 722"/>
                <a:gd name="T45" fmla="*/ 352 h 938"/>
                <a:gd name="T46" fmla="*/ 233 w 722"/>
                <a:gd name="T47" fmla="*/ 923 h 938"/>
                <a:gd name="T48" fmla="*/ 221 w 722"/>
                <a:gd name="T49" fmla="*/ 723 h 938"/>
                <a:gd name="T50" fmla="*/ 221 w 722"/>
                <a:gd name="T51" fmla="*/ 611 h 938"/>
                <a:gd name="T52" fmla="*/ 299 w 722"/>
                <a:gd name="T53" fmla="*/ 651 h 938"/>
                <a:gd name="T54" fmla="*/ 390 w 722"/>
                <a:gd name="T55" fmla="*/ 671 h 938"/>
                <a:gd name="T56" fmla="*/ 460 w 722"/>
                <a:gd name="T57" fmla="*/ 671 h 938"/>
                <a:gd name="T58" fmla="*/ 550 w 722"/>
                <a:gd name="T59" fmla="*/ 649 h 938"/>
                <a:gd name="T60" fmla="*/ 627 w 722"/>
                <a:gd name="T61" fmla="*/ 601 h 938"/>
                <a:gd name="T62" fmla="*/ 683 w 722"/>
                <a:gd name="T63" fmla="*/ 533 h 938"/>
                <a:gd name="T64" fmla="*/ 719 w 722"/>
                <a:gd name="T65" fmla="*/ 450 h 938"/>
                <a:gd name="T66" fmla="*/ 731 w 722"/>
                <a:gd name="T67" fmla="*/ 350 h 938"/>
                <a:gd name="T68" fmla="*/ 725 w 722"/>
                <a:gd name="T69" fmla="*/ 276 h 938"/>
                <a:gd name="T70" fmla="*/ 695 w 722"/>
                <a:gd name="T71" fmla="*/ 178 h 938"/>
                <a:gd name="T72" fmla="*/ 645 w 722"/>
                <a:gd name="T73" fmla="*/ 98 h 938"/>
                <a:gd name="T74" fmla="*/ 572 w 722"/>
                <a:gd name="T75" fmla="*/ 40 h 938"/>
                <a:gd name="T76" fmla="*/ 484 w 722"/>
                <a:gd name="T77" fmla="*/ 6 h 938"/>
                <a:gd name="T78" fmla="*/ 418 w 722"/>
                <a:gd name="T79" fmla="*/ 0 h 938"/>
                <a:gd name="T80" fmla="*/ 351 w 722"/>
                <a:gd name="T81" fmla="*/ 6 h 938"/>
                <a:gd name="T82" fmla="*/ 301 w 722"/>
                <a:gd name="T83" fmla="*/ 22 h 938"/>
                <a:gd name="T84" fmla="*/ 229 w 722"/>
                <a:gd name="T85" fmla="*/ 70 h 938"/>
                <a:gd name="T86" fmla="*/ 193 w 722"/>
                <a:gd name="T87" fmla="*/ 106 h 938"/>
                <a:gd name="T88" fmla="*/ 171 w 722"/>
                <a:gd name="T89" fmla="*/ 16 h 938"/>
                <a:gd name="T90" fmla="*/ 16 w 722"/>
                <a:gd name="T91" fmla="*/ 110 h 938"/>
                <a:gd name="T92" fmla="*/ 38 w 722"/>
                <a:gd name="T93" fmla="*/ 270 h 938"/>
                <a:gd name="T94" fmla="*/ 40 w 722"/>
                <a:gd name="T95" fmla="*/ 611 h 938"/>
                <a:gd name="T96" fmla="*/ 38 w 722"/>
                <a:gd name="T97" fmla="*/ 691 h 938"/>
                <a:gd name="T98" fmla="*/ 233 w 722"/>
                <a:gd name="T99" fmla="*/ 923 h 93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22"/>
                <a:gd name="T151" fmla="*/ 0 h 938"/>
                <a:gd name="T152" fmla="*/ 722 w 722"/>
                <a:gd name="T153" fmla="*/ 938 h 93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close/>
                  <a:moveTo>
                    <a:pt x="230" y="926"/>
                  </a:moveTo>
                  <a:lnTo>
                    <a:pt x="230" y="926"/>
                  </a:lnTo>
                  <a:lnTo>
                    <a:pt x="222" y="854"/>
                  </a:lnTo>
                  <a:lnTo>
                    <a:pt x="218" y="784"/>
                  </a:lnTo>
                  <a:lnTo>
                    <a:pt x="218" y="726"/>
                  </a:lnTo>
                  <a:lnTo>
                    <a:pt x="218" y="688"/>
                  </a:lnTo>
                  <a:lnTo>
                    <a:pt x="218" y="614"/>
                  </a:lnTo>
                  <a:lnTo>
                    <a:pt x="254" y="634"/>
                  </a:lnTo>
                  <a:lnTo>
                    <a:pt x="274" y="646"/>
                  </a:lnTo>
                  <a:lnTo>
                    <a:pt x="296" y="654"/>
                  </a:lnTo>
                  <a:lnTo>
                    <a:pt x="322" y="664"/>
                  </a:lnTo>
                  <a:lnTo>
                    <a:pt x="350" y="670"/>
                  </a:lnTo>
                  <a:lnTo>
                    <a:pt x="384" y="674"/>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80" y="60"/>
                  </a:lnTo>
                  <a:lnTo>
                    <a:pt x="174" y="38"/>
                  </a:lnTo>
                  <a:lnTo>
                    <a:pt x="168" y="16"/>
                  </a:lnTo>
                  <a:lnTo>
                    <a:pt x="0" y="28"/>
                  </a:lnTo>
                  <a:lnTo>
                    <a:pt x="16" y="110"/>
                  </a:lnTo>
                  <a:lnTo>
                    <a:pt x="28" y="190"/>
                  </a:lnTo>
                  <a:lnTo>
                    <a:pt x="34" y="230"/>
                  </a:lnTo>
                  <a:lnTo>
                    <a:pt x="38" y="270"/>
                  </a:lnTo>
                  <a:lnTo>
                    <a:pt x="40" y="310"/>
                  </a:lnTo>
                  <a:lnTo>
                    <a:pt x="40" y="352"/>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endParaRPr lang="fr-FR" dirty="0"/>
            </a:p>
          </p:txBody>
        </p:sp>
        <p:sp>
          <p:nvSpPr>
            <p:cNvPr id="128029" name="Freeform 75"/>
            <p:cNvSpPr>
              <a:spLocks/>
            </p:cNvSpPr>
            <p:nvPr/>
          </p:nvSpPr>
          <p:spPr bwMode="auto">
            <a:xfrm>
              <a:off x="2712" y="2816"/>
              <a:ext cx="483" cy="679"/>
            </a:xfrm>
            <a:custGeom>
              <a:avLst/>
              <a:gdLst>
                <a:gd name="T0" fmla="*/ 403 w 480"/>
                <a:gd name="T1" fmla="*/ 139 h 676"/>
                <a:gd name="T2" fmla="*/ 328 w 480"/>
                <a:gd name="T3" fmla="*/ 127 h 676"/>
                <a:gd name="T4" fmla="*/ 300 w 480"/>
                <a:gd name="T5" fmla="*/ 127 h 676"/>
                <a:gd name="T6" fmla="*/ 254 w 480"/>
                <a:gd name="T7" fmla="*/ 129 h 676"/>
                <a:gd name="T8" fmla="*/ 213 w 480"/>
                <a:gd name="T9" fmla="*/ 139 h 676"/>
                <a:gd name="T10" fmla="*/ 189 w 480"/>
                <a:gd name="T11" fmla="*/ 155 h 676"/>
                <a:gd name="T12" fmla="*/ 181 w 480"/>
                <a:gd name="T13" fmla="*/ 177 h 676"/>
                <a:gd name="T14" fmla="*/ 181 w 480"/>
                <a:gd name="T15" fmla="*/ 183 h 676"/>
                <a:gd name="T16" fmla="*/ 191 w 480"/>
                <a:gd name="T17" fmla="*/ 205 h 676"/>
                <a:gd name="T18" fmla="*/ 223 w 480"/>
                <a:gd name="T19" fmla="*/ 231 h 676"/>
                <a:gd name="T20" fmla="*/ 270 w 480"/>
                <a:gd name="T21" fmla="*/ 257 h 676"/>
                <a:gd name="T22" fmla="*/ 322 w 480"/>
                <a:gd name="T23" fmla="*/ 285 h 676"/>
                <a:gd name="T24" fmla="*/ 376 w 480"/>
                <a:gd name="T25" fmla="*/ 317 h 676"/>
                <a:gd name="T26" fmla="*/ 433 w 480"/>
                <a:gd name="T27" fmla="*/ 360 h 676"/>
                <a:gd name="T28" fmla="*/ 455 w 480"/>
                <a:gd name="T29" fmla="*/ 386 h 676"/>
                <a:gd name="T30" fmla="*/ 473 w 480"/>
                <a:gd name="T31" fmla="*/ 416 h 676"/>
                <a:gd name="T32" fmla="*/ 485 w 480"/>
                <a:gd name="T33" fmla="*/ 450 h 676"/>
                <a:gd name="T34" fmla="*/ 489 w 480"/>
                <a:gd name="T35" fmla="*/ 488 h 676"/>
                <a:gd name="T36" fmla="*/ 489 w 480"/>
                <a:gd name="T37" fmla="*/ 510 h 676"/>
                <a:gd name="T38" fmla="*/ 479 w 480"/>
                <a:gd name="T39" fmla="*/ 552 h 676"/>
                <a:gd name="T40" fmla="*/ 459 w 480"/>
                <a:gd name="T41" fmla="*/ 591 h 676"/>
                <a:gd name="T42" fmla="*/ 431 w 480"/>
                <a:gd name="T43" fmla="*/ 621 h 676"/>
                <a:gd name="T44" fmla="*/ 392 w 480"/>
                <a:gd name="T45" fmla="*/ 645 h 676"/>
                <a:gd name="T46" fmla="*/ 348 w 480"/>
                <a:gd name="T47" fmla="*/ 665 h 676"/>
                <a:gd name="T48" fmla="*/ 298 w 480"/>
                <a:gd name="T49" fmla="*/ 677 h 676"/>
                <a:gd name="T50" fmla="*/ 237 w 480"/>
                <a:gd name="T51" fmla="*/ 683 h 676"/>
                <a:gd name="T52" fmla="*/ 207 w 480"/>
                <a:gd name="T53" fmla="*/ 685 h 676"/>
                <a:gd name="T54" fmla="*/ 153 w 480"/>
                <a:gd name="T55" fmla="*/ 683 h 676"/>
                <a:gd name="T56" fmla="*/ 58 w 480"/>
                <a:gd name="T57" fmla="*/ 667 h 676"/>
                <a:gd name="T58" fmla="*/ 12 w 480"/>
                <a:gd name="T59" fmla="*/ 516 h 676"/>
                <a:gd name="T60" fmla="*/ 54 w 480"/>
                <a:gd name="T61" fmla="*/ 528 h 676"/>
                <a:gd name="T62" fmla="*/ 133 w 480"/>
                <a:gd name="T63" fmla="*/ 548 h 676"/>
                <a:gd name="T64" fmla="*/ 187 w 480"/>
                <a:gd name="T65" fmla="*/ 556 h 676"/>
                <a:gd name="T66" fmla="*/ 213 w 480"/>
                <a:gd name="T67" fmla="*/ 558 h 676"/>
                <a:gd name="T68" fmla="*/ 250 w 480"/>
                <a:gd name="T69" fmla="*/ 554 h 676"/>
                <a:gd name="T70" fmla="*/ 280 w 480"/>
                <a:gd name="T71" fmla="*/ 542 h 676"/>
                <a:gd name="T72" fmla="*/ 302 w 480"/>
                <a:gd name="T73" fmla="*/ 522 h 676"/>
                <a:gd name="T74" fmla="*/ 310 w 480"/>
                <a:gd name="T75" fmla="*/ 494 h 676"/>
                <a:gd name="T76" fmla="*/ 310 w 480"/>
                <a:gd name="T77" fmla="*/ 486 h 676"/>
                <a:gd name="T78" fmla="*/ 300 w 480"/>
                <a:gd name="T79" fmla="*/ 466 h 676"/>
                <a:gd name="T80" fmla="*/ 272 w 480"/>
                <a:gd name="T81" fmla="*/ 442 h 676"/>
                <a:gd name="T82" fmla="*/ 225 w 480"/>
                <a:gd name="T83" fmla="*/ 416 h 676"/>
                <a:gd name="T84" fmla="*/ 169 w 480"/>
                <a:gd name="T85" fmla="*/ 386 h 676"/>
                <a:gd name="T86" fmla="*/ 113 w 480"/>
                <a:gd name="T87" fmla="*/ 352 h 676"/>
                <a:gd name="T88" fmla="*/ 56 w 480"/>
                <a:gd name="T89" fmla="*/ 301 h 676"/>
                <a:gd name="T90" fmla="*/ 34 w 480"/>
                <a:gd name="T91" fmla="*/ 275 h 676"/>
                <a:gd name="T92" fmla="*/ 16 w 480"/>
                <a:gd name="T93" fmla="*/ 243 h 676"/>
                <a:gd name="T94" fmla="*/ 4 w 480"/>
                <a:gd name="T95" fmla="*/ 211 h 676"/>
                <a:gd name="T96" fmla="*/ 0 w 480"/>
                <a:gd name="T97" fmla="*/ 177 h 676"/>
                <a:gd name="T98" fmla="*/ 2 w 480"/>
                <a:gd name="T99" fmla="*/ 157 h 676"/>
                <a:gd name="T100" fmla="*/ 12 w 480"/>
                <a:gd name="T101" fmla="*/ 119 h 676"/>
                <a:gd name="T102" fmla="*/ 32 w 480"/>
                <a:gd name="T103" fmla="*/ 84 h 676"/>
                <a:gd name="T104" fmla="*/ 60 w 480"/>
                <a:gd name="T105" fmla="*/ 56 h 676"/>
                <a:gd name="T106" fmla="*/ 97 w 480"/>
                <a:gd name="T107" fmla="*/ 34 h 676"/>
                <a:gd name="T108" fmla="*/ 139 w 480"/>
                <a:gd name="T109" fmla="*/ 18 h 676"/>
                <a:gd name="T110" fmla="*/ 187 w 480"/>
                <a:gd name="T111" fmla="*/ 6 h 676"/>
                <a:gd name="T112" fmla="*/ 239 w 480"/>
                <a:gd name="T113" fmla="*/ 0 h 676"/>
                <a:gd name="T114" fmla="*/ 270 w 480"/>
                <a:gd name="T115" fmla="*/ 0 h 676"/>
                <a:gd name="T116" fmla="*/ 350 w 480"/>
                <a:gd name="T117" fmla="*/ 4 h 676"/>
                <a:gd name="T118" fmla="*/ 403 w 480"/>
                <a:gd name="T119" fmla="*/ 139 h 67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0"/>
                <a:gd name="T181" fmla="*/ 0 h 676"/>
                <a:gd name="T182" fmla="*/ 480 w 480"/>
                <a:gd name="T183" fmla="*/ 676 h 67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0" h="676">
                  <a:moveTo>
                    <a:pt x="396" y="136"/>
                  </a:moveTo>
                  <a:lnTo>
                    <a:pt x="396" y="136"/>
                  </a:lnTo>
                  <a:lnTo>
                    <a:pt x="346" y="128"/>
                  </a:lnTo>
                  <a:lnTo>
                    <a:pt x="322" y="124"/>
                  </a:lnTo>
                  <a:lnTo>
                    <a:pt x="294" y="124"/>
                  </a:lnTo>
                  <a:lnTo>
                    <a:pt x="270" y="124"/>
                  </a:lnTo>
                  <a:lnTo>
                    <a:pt x="248" y="126"/>
                  </a:lnTo>
                  <a:lnTo>
                    <a:pt x="228" y="130"/>
                  </a:lnTo>
                  <a:lnTo>
                    <a:pt x="210" y="136"/>
                  </a:lnTo>
                  <a:lnTo>
                    <a:pt x="196" y="144"/>
                  </a:lnTo>
                  <a:lnTo>
                    <a:pt x="186" y="152"/>
                  </a:lnTo>
                  <a:lnTo>
                    <a:pt x="180" y="162"/>
                  </a:lnTo>
                  <a:lnTo>
                    <a:pt x="178" y="174"/>
                  </a:lnTo>
                  <a:lnTo>
                    <a:pt x="178" y="180"/>
                  </a:lnTo>
                  <a:lnTo>
                    <a:pt x="180" y="188"/>
                  </a:lnTo>
                  <a:lnTo>
                    <a:pt x="188" y="202"/>
                  </a:lnTo>
                  <a:lnTo>
                    <a:pt x="202" y="214"/>
                  </a:lnTo>
                  <a:lnTo>
                    <a:pt x="220" y="228"/>
                  </a:lnTo>
                  <a:lnTo>
                    <a:pt x="240" y="242"/>
                  </a:lnTo>
                  <a:lnTo>
                    <a:pt x="264" y="254"/>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176" y="674"/>
                  </a:lnTo>
                  <a:lnTo>
                    <a:pt x="150" y="674"/>
                  </a:lnTo>
                  <a:lnTo>
                    <a:pt x="104" y="666"/>
                  </a:lnTo>
                  <a:lnTo>
                    <a:pt x="58" y="658"/>
                  </a:lnTo>
                  <a:lnTo>
                    <a:pt x="12" y="646"/>
                  </a:lnTo>
                  <a:lnTo>
                    <a:pt x="12" y="510"/>
                  </a:lnTo>
                  <a:lnTo>
                    <a:pt x="54" y="522"/>
                  </a:lnTo>
                  <a:lnTo>
                    <a:pt x="102" y="536"/>
                  </a:lnTo>
                  <a:lnTo>
                    <a:pt x="130" y="542"/>
                  </a:lnTo>
                  <a:lnTo>
                    <a:pt x="156" y="546"/>
                  </a:lnTo>
                  <a:lnTo>
                    <a:pt x="184" y="550"/>
                  </a:lnTo>
                  <a:lnTo>
                    <a:pt x="210" y="552"/>
                  </a:lnTo>
                  <a:lnTo>
                    <a:pt x="228" y="550"/>
                  </a:lnTo>
                  <a:lnTo>
                    <a:pt x="244" y="548"/>
                  </a:lnTo>
                  <a:lnTo>
                    <a:pt x="260" y="542"/>
                  </a:lnTo>
                  <a:lnTo>
                    <a:pt x="274" y="536"/>
                  </a:lnTo>
                  <a:lnTo>
                    <a:pt x="286" y="526"/>
                  </a:lnTo>
                  <a:lnTo>
                    <a:pt x="296" y="516"/>
                  </a:lnTo>
                  <a:lnTo>
                    <a:pt x="302" y="502"/>
                  </a:lnTo>
                  <a:lnTo>
                    <a:pt x="304" y="488"/>
                  </a:lnTo>
                  <a:lnTo>
                    <a:pt x="304" y="480"/>
                  </a:lnTo>
                  <a:lnTo>
                    <a:pt x="302" y="474"/>
                  </a:lnTo>
                  <a:lnTo>
                    <a:pt x="294" y="460"/>
                  </a:lnTo>
                  <a:lnTo>
                    <a:pt x="282" y="448"/>
                  </a:lnTo>
                  <a:lnTo>
                    <a:pt x="266" y="436"/>
                  </a:lnTo>
                  <a:lnTo>
                    <a:pt x="246" y="424"/>
                  </a:lnTo>
                  <a:lnTo>
                    <a:pt x="222" y="41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endParaRPr lang="fr-FR" dirty="0"/>
            </a:p>
          </p:txBody>
        </p:sp>
      </p:grpSp>
      <p:sp>
        <p:nvSpPr>
          <p:cNvPr id="24" name="Rectangle 4"/>
          <p:cNvSpPr>
            <a:spLocks noChangeArrowheads="1"/>
          </p:cNvSpPr>
          <p:nvPr/>
        </p:nvSpPr>
        <p:spPr bwMode="auto">
          <a:xfrm>
            <a:off x="165206" y="2224550"/>
            <a:ext cx="5819959" cy="1611173"/>
          </a:xfrm>
          <a:prstGeom prst="rect">
            <a:avLst/>
          </a:prstGeom>
          <a:noFill/>
          <a:ln w="9525" algn="ctr">
            <a:noFill/>
            <a:miter lim="800000"/>
            <a:headEnd/>
            <a:tailEnd/>
          </a:ln>
          <a:effectLst/>
        </p:spPr>
        <p:txBody>
          <a:bodyPr lIns="0" tIns="40346" rIns="0" bIns="40346"/>
          <a:lstStyle/>
          <a:p>
            <a:pPr fontAlgn="auto">
              <a:spcBef>
                <a:spcPts val="600"/>
              </a:spcBef>
              <a:spcAft>
                <a:spcPts val="600"/>
              </a:spcAft>
              <a:buSzPct val="70000"/>
              <a:defRPr/>
            </a:pPr>
            <a:r>
              <a:rPr lang="fr-FR" sz="3200" b="1" dirty="0" smtClean="0">
                <a:solidFill>
                  <a:schemeClr val="bg1"/>
                </a:solidFill>
                <a:latin typeface="Arial" pitchFamily="34" charset="0"/>
                <a:cs typeface="Arial" pitchFamily="34" charset="0"/>
              </a:rPr>
              <a:t>Enquête auprès des riverains </a:t>
            </a:r>
          </a:p>
          <a:p>
            <a:pPr fontAlgn="auto">
              <a:spcBef>
                <a:spcPts val="600"/>
              </a:spcBef>
              <a:spcAft>
                <a:spcPts val="0"/>
              </a:spcAft>
              <a:buSzPct val="70000"/>
              <a:defRPr/>
            </a:pPr>
            <a:r>
              <a:rPr lang="fr-FR" sz="2800" b="1" dirty="0" smtClean="0">
                <a:latin typeface="Calibri" pitchFamily="34" charset="0"/>
              </a:rPr>
              <a:t>Centre de Meuse Haute-Marne </a:t>
            </a:r>
            <a:endParaRPr lang="fr-FR" sz="2500" b="1" i="1" dirty="0">
              <a:solidFill>
                <a:schemeClr val="bg1"/>
              </a:solidFill>
              <a:latin typeface="+mn-lt"/>
              <a:cs typeface="+mn-cs"/>
            </a:endParaRPr>
          </a:p>
        </p:txBody>
      </p:sp>
      <p:sp>
        <p:nvSpPr>
          <p:cNvPr id="128005" name="Rectangle 4"/>
          <p:cNvSpPr>
            <a:spLocks noChangeArrowheads="1"/>
          </p:cNvSpPr>
          <p:nvPr/>
        </p:nvSpPr>
        <p:spPr bwMode="auto">
          <a:xfrm>
            <a:off x="212304" y="4102815"/>
            <a:ext cx="3509488" cy="1225516"/>
          </a:xfrm>
          <a:prstGeom prst="rect">
            <a:avLst/>
          </a:prstGeom>
          <a:noFill/>
          <a:ln w="9525" algn="ctr">
            <a:noFill/>
            <a:miter lim="800000"/>
            <a:headEnd/>
            <a:tailEnd/>
          </a:ln>
        </p:spPr>
        <p:txBody>
          <a:bodyPr lIns="0" tIns="40346" rIns="0" bIns="40346"/>
          <a:lstStyle/>
          <a:p>
            <a:pPr lvl="0">
              <a:spcAft>
                <a:spcPts val="1200"/>
              </a:spcAft>
            </a:pPr>
            <a:r>
              <a:rPr lang="fr-FR" b="1" dirty="0" smtClean="0">
                <a:solidFill>
                  <a:srgbClr val="FFFFFF"/>
                </a:solidFill>
              </a:rPr>
              <a:t>Rapport synthétique </a:t>
            </a:r>
          </a:p>
          <a:p>
            <a:pPr lvl="0"/>
            <a:r>
              <a:rPr lang="fr-FR" b="1" dirty="0" smtClean="0">
                <a:solidFill>
                  <a:srgbClr val="FFFFFF"/>
                </a:solidFill>
              </a:rPr>
              <a:t>Novembre </a:t>
            </a:r>
            <a:r>
              <a:rPr lang="fr-FR" b="1" smtClean="0">
                <a:solidFill>
                  <a:srgbClr val="FFFFFF"/>
                </a:solidFill>
              </a:rPr>
              <a:t>2012 </a:t>
            </a:r>
            <a:r>
              <a:rPr lang="fr-FR" b="1" smtClean="0">
                <a:solidFill>
                  <a:srgbClr val="FFFFFF"/>
                </a:solidFill>
              </a:rPr>
              <a:t> </a:t>
            </a:r>
            <a:endParaRPr lang="fr-FR" b="1" dirty="0" smtClean="0">
              <a:solidFill>
                <a:srgbClr val="FFFFFF"/>
              </a:solidFill>
            </a:endParaRPr>
          </a:p>
        </p:txBody>
      </p:sp>
      <p:sp>
        <p:nvSpPr>
          <p:cNvPr id="27" name="Rectangle 26"/>
          <p:cNvSpPr/>
          <p:nvPr/>
        </p:nvSpPr>
        <p:spPr>
          <a:xfrm>
            <a:off x="5082638" y="6529140"/>
            <a:ext cx="4061361" cy="338554"/>
          </a:xfrm>
          <a:prstGeom prst="rect">
            <a:avLst/>
          </a:prstGeom>
        </p:spPr>
        <p:txBody>
          <a:bodyPr wrap="square">
            <a:spAutoFit/>
          </a:bodyPr>
          <a:lstStyle/>
          <a:p>
            <a:pPr lvl="0" algn="ctr"/>
            <a:r>
              <a:rPr lang="fr-FR" sz="800" dirty="0" smtClean="0">
                <a:solidFill>
                  <a:schemeClr val="accent4">
                    <a:lumMod val="60000"/>
                    <a:lumOff val="40000"/>
                  </a:schemeClr>
                </a:solidFill>
                <a:latin typeface="Calibri" pitchFamily="34" charset="0"/>
              </a:rPr>
              <a:t>Ce rapport a été élaboré dans le respect de la norme internationale ISO 20252 </a:t>
            </a:r>
            <a:br>
              <a:rPr lang="fr-FR" sz="800" dirty="0" smtClean="0">
                <a:solidFill>
                  <a:schemeClr val="accent4">
                    <a:lumMod val="60000"/>
                    <a:lumOff val="40000"/>
                  </a:schemeClr>
                </a:solidFill>
                <a:latin typeface="Calibri" pitchFamily="34" charset="0"/>
              </a:rPr>
            </a:br>
            <a:r>
              <a:rPr lang="fr-FR" sz="800" dirty="0" smtClean="0">
                <a:solidFill>
                  <a:schemeClr val="accent4">
                    <a:lumMod val="60000"/>
                    <a:lumOff val="40000"/>
                  </a:schemeClr>
                </a:solidFill>
                <a:latin typeface="Calibri" pitchFamily="34" charset="0"/>
              </a:rPr>
              <a:t>« Etudes de marché, études sociales et d’opinion »</a:t>
            </a:r>
            <a:endParaRPr lang="fr-FR" sz="800" dirty="0">
              <a:solidFill>
                <a:schemeClr val="accent4">
                  <a:lumMod val="60000"/>
                  <a:lumOff val="40000"/>
                </a:schemeClr>
              </a:solidFill>
              <a:latin typeface="Calibri" pitchFamily="34" charset="0"/>
            </a:endParaRPr>
          </a:p>
        </p:txBody>
      </p:sp>
      <p:sp>
        <p:nvSpPr>
          <p:cNvPr id="29" name="Freeform 2"/>
          <p:cNvSpPr>
            <a:spLocks/>
          </p:cNvSpPr>
          <p:nvPr/>
        </p:nvSpPr>
        <p:spPr bwMode="grayWhite">
          <a:xfrm>
            <a:off x="6564573" y="0"/>
            <a:ext cx="2579427" cy="1774209"/>
          </a:xfrm>
          <a:custGeom>
            <a:avLst/>
            <a:gdLst>
              <a:gd name="T0" fmla="*/ 4304 w 4304"/>
              <a:gd name="T1" fmla="*/ 0 h 3200"/>
              <a:gd name="T2" fmla="*/ 13 w 4304"/>
              <a:gd name="T3" fmla="*/ 0 h 3200"/>
              <a:gd name="T4" fmla="*/ 0 w 4304"/>
              <a:gd name="T5" fmla="*/ 252 h 3200"/>
              <a:gd name="T6" fmla="*/ 2945 w 4304"/>
              <a:gd name="T7" fmla="*/ 3200 h 3200"/>
              <a:gd name="T8" fmla="*/ 4304 w 4304"/>
              <a:gd name="T9" fmla="*/ 2867 h 3200"/>
              <a:gd name="T10" fmla="*/ 4304 w 4304"/>
              <a:gd name="T11" fmla="*/ 0 h 3200"/>
            </a:gdLst>
            <a:ahLst/>
            <a:cxnLst>
              <a:cxn ang="0">
                <a:pos x="T0" y="T1"/>
              </a:cxn>
              <a:cxn ang="0">
                <a:pos x="T2" y="T3"/>
              </a:cxn>
              <a:cxn ang="0">
                <a:pos x="T4" y="T5"/>
              </a:cxn>
              <a:cxn ang="0">
                <a:pos x="T6" y="T7"/>
              </a:cxn>
              <a:cxn ang="0">
                <a:pos x="T8" y="T9"/>
              </a:cxn>
              <a:cxn ang="0">
                <a:pos x="T10" y="T11"/>
              </a:cxn>
            </a:cxnLst>
            <a:rect l="0" t="0" r="r" b="b"/>
            <a:pathLst>
              <a:path w="4304" h="3200">
                <a:moveTo>
                  <a:pt x="4304" y="0"/>
                </a:moveTo>
                <a:cubicBezTo>
                  <a:pt x="13" y="0"/>
                  <a:pt x="13" y="0"/>
                  <a:pt x="13" y="0"/>
                </a:cubicBezTo>
                <a:cubicBezTo>
                  <a:pt x="7" y="82"/>
                  <a:pt x="0" y="164"/>
                  <a:pt x="0" y="252"/>
                </a:cubicBezTo>
                <a:cubicBezTo>
                  <a:pt x="0" y="1878"/>
                  <a:pt x="1322" y="3200"/>
                  <a:pt x="2945" y="3200"/>
                </a:cubicBezTo>
                <a:cubicBezTo>
                  <a:pt x="3436" y="3200"/>
                  <a:pt x="3895" y="3081"/>
                  <a:pt x="4304" y="2867"/>
                </a:cubicBezTo>
                <a:lnTo>
                  <a:pt x="4304" y="0"/>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26" name="Picture 4" descr="http://geosystemes.univ-lille1.fr/sgn/logo/logo_andra1.jpg"/>
          <p:cNvPicPr>
            <a:picLocks noChangeAspect="1" noChangeArrowheads="1"/>
          </p:cNvPicPr>
          <p:nvPr/>
        </p:nvPicPr>
        <p:blipFill>
          <a:blip r:embed="rId2" cstate="print"/>
          <a:srcRect/>
          <a:stretch>
            <a:fillRect/>
          </a:stretch>
        </p:blipFill>
        <p:spPr bwMode="auto">
          <a:xfrm>
            <a:off x="7391545" y="297391"/>
            <a:ext cx="1221115" cy="905272"/>
          </a:xfrm>
          <a:prstGeom prst="rect">
            <a:avLst/>
          </a:prstGeom>
          <a:noFill/>
          <a:ln>
            <a:noFill/>
          </a:ln>
        </p:spPr>
      </p:pic>
      <p:sp>
        <p:nvSpPr>
          <p:cNvPr id="30" name="Text Box 9"/>
          <p:cNvSpPr txBox="1">
            <a:spLocks noChangeArrowheads="1"/>
          </p:cNvSpPr>
          <p:nvPr/>
        </p:nvSpPr>
        <p:spPr bwMode="auto">
          <a:xfrm>
            <a:off x="71250" y="5811041"/>
            <a:ext cx="7740000" cy="965649"/>
          </a:xfrm>
          <a:prstGeom prst="rect">
            <a:avLst/>
          </a:prstGeom>
          <a:noFill/>
          <a:ln w="9525">
            <a:noFill/>
            <a:miter lim="800000"/>
            <a:headEnd/>
            <a:tailEnd/>
          </a:ln>
          <a:effectLst/>
        </p:spPr>
        <p:txBody>
          <a:bodyPr wrap="square" lIns="0" tIns="0" rIns="0" bIns="0">
            <a:spAutoFit/>
          </a:bodyPr>
          <a:lstStyle/>
          <a:p>
            <a:pPr marL="0" marR="0" lvl="0" indent="-4763" algn="l" defTabSz="914400" rtl="0" eaLnBrk="0" fontAlgn="auto" latinLnBrk="0" hangingPunct="0">
              <a:lnSpc>
                <a:spcPct val="110000"/>
              </a:lnSpc>
              <a:spcBef>
                <a:spcPct val="75000"/>
              </a:spcBef>
              <a:spcAft>
                <a:spcPts val="0"/>
              </a:spcAft>
              <a:buClr>
                <a:srgbClr val="FFCC00"/>
              </a:buClr>
              <a:buSzPct val="85000"/>
              <a:buFont typeface="Wingdings" pitchFamily="2" charset="2"/>
              <a:buNone/>
              <a:tabLst/>
              <a:defRPr/>
            </a:pPr>
            <a:r>
              <a:rPr kumimoji="0" lang="fr-FR" sz="1050" b="1" i="0" u="sng" strike="noStrike" kern="1200" cap="none" spc="0" normalizeH="0" baseline="0" noProof="0" dirty="0" smtClean="0">
                <a:ln>
                  <a:noFill/>
                </a:ln>
                <a:solidFill>
                  <a:schemeClr val="bg1"/>
                </a:solidFill>
                <a:effectLst/>
                <a:uLnTx/>
                <a:uFillTx/>
                <a:latin typeface="Arial" pitchFamily="34" charset="0"/>
                <a:ea typeface="+mn-ea"/>
                <a:cs typeface="Arial" pitchFamily="34" charset="0"/>
              </a:rPr>
              <a:t>Contacts Ipsos </a:t>
            </a:r>
          </a:p>
          <a:p>
            <a:pPr marL="0" marR="0" lvl="0" indent="-4763" algn="l" defTabSz="914400" rtl="0" eaLnBrk="0" fontAlgn="auto" latinLnBrk="0" hangingPunct="0">
              <a:lnSpc>
                <a:spcPct val="90000"/>
              </a:lnSpc>
              <a:spcBef>
                <a:spcPct val="20000"/>
              </a:spcBef>
              <a:spcAft>
                <a:spcPts val="0"/>
              </a:spcAft>
              <a:buClr>
                <a:srgbClr val="FFCC00"/>
              </a:buClr>
              <a:buSzPct val="85000"/>
              <a:buFont typeface="Arial" charset="0"/>
              <a:buNone/>
              <a:tabLst/>
              <a:defRPr/>
            </a:pPr>
            <a:r>
              <a:rPr kumimoji="0" lang="fr-FR"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Fabienne SIMON  – Tel : 01 41 98 92 15  – mail : </a:t>
            </a:r>
            <a:r>
              <a:rPr kumimoji="0" lang="fr-FR" sz="1050" b="0" i="0" u="none" strike="noStrike" kern="1200" cap="none" spc="0" normalizeH="0" baseline="0" noProof="0" dirty="0" smtClean="0">
                <a:ln>
                  <a:noFill/>
                </a:ln>
                <a:solidFill>
                  <a:schemeClr val="tx1">
                    <a:lumMod val="75000"/>
                  </a:schemeClr>
                </a:solidFill>
                <a:effectLst/>
                <a:uLnTx/>
                <a:uFillTx/>
                <a:latin typeface="Arial" pitchFamily="34" charset="0"/>
                <a:ea typeface="+mn-ea"/>
                <a:cs typeface="Arial" pitchFamily="34" charset="0"/>
                <a:hlinkClick r:id="rId3"/>
              </a:rPr>
              <a:t>fabienne.simon@ipsos.com</a:t>
            </a:r>
            <a:endParaRPr kumimoji="0" lang="fr-FR" sz="1050" b="0" i="0" u="none" strike="noStrike" kern="1200" cap="none" spc="0" normalizeH="0" baseline="0" noProof="0" dirty="0" smtClean="0">
              <a:ln>
                <a:noFill/>
              </a:ln>
              <a:solidFill>
                <a:schemeClr val="tx1">
                  <a:lumMod val="75000"/>
                </a:schemeClr>
              </a:solidFill>
              <a:effectLst/>
              <a:uLnTx/>
              <a:uFillTx/>
              <a:latin typeface="Arial" pitchFamily="34" charset="0"/>
              <a:ea typeface="+mn-ea"/>
              <a:cs typeface="Arial" pitchFamily="34" charset="0"/>
            </a:endParaRPr>
          </a:p>
          <a:p>
            <a:pPr marL="0" marR="0" lvl="0" indent="-4763" algn="l" defTabSz="914400" rtl="0" eaLnBrk="0" fontAlgn="auto" latinLnBrk="0" hangingPunct="0">
              <a:lnSpc>
                <a:spcPct val="90000"/>
              </a:lnSpc>
              <a:spcBef>
                <a:spcPct val="20000"/>
              </a:spcBef>
              <a:spcAft>
                <a:spcPts val="0"/>
              </a:spcAft>
              <a:buClr>
                <a:srgbClr val="FFCC00"/>
              </a:buClr>
              <a:buSzPct val="85000"/>
              <a:buFont typeface="Wingdings" pitchFamily="2" charset="2"/>
              <a:buNone/>
              <a:tabLst/>
              <a:defRPr/>
            </a:pPr>
            <a:r>
              <a:rPr kumimoji="0" lang="fr-FR"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Mathieu DOIRET – Tel : 01 41 98 96 08  – mail : </a:t>
            </a:r>
            <a:r>
              <a:rPr kumimoji="0" lang="fr-FR"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hlinkClick r:id="rId4"/>
              </a:rPr>
              <a:t>mathieu.doiret@ipsos.com</a:t>
            </a:r>
            <a:endParaRPr kumimoji="0" lang="fr-FR"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0" marR="0" lvl="0" indent="-4763" algn="l" defTabSz="914400" rtl="0" eaLnBrk="0" fontAlgn="auto" latinLnBrk="0" hangingPunct="0">
              <a:lnSpc>
                <a:spcPct val="90000"/>
              </a:lnSpc>
              <a:spcBef>
                <a:spcPct val="20000"/>
              </a:spcBef>
              <a:spcAft>
                <a:spcPts val="600"/>
              </a:spcAft>
              <a:buClr>
                <a:srgbClr val="FFCC00"/>
              </a:buClr>
              <a:buSzPct val="85000"/>
              <a:buFont typeface="Wingdings" pitchFamily="2" charset="2"/>
              <a:buNone/>
              <a:tabLst/>
              <a:defRPr/>
            </a:pPr>
            <a:r>
              <a:rPr kumimoji="0" lang="fr-FR" sz="105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Austragésila EVORA – Tel : 01 41 98 93 51 – mail : </a:t>
            </a:r>
            <a:r>
              <a:rPr kumimoji="0" lang="fr-FR" sz="1050" b="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hlinkClick r:id="rId5"/>
              </a:rPr>
              <a:t>austragesila.evora@ipsos.com</a:t>
            </a:r>
            <a:r>
              <a:rPr kumimoji="0" lang="fr-FR" sz="1050" b="0" i="0" u="none" strike="noStrike" kern="1200" cap="none" spc="0" normalizeH="0" baseline="0" noProof="0" dirty="0" smtClean="0">
                <a:ln>
                  <a:noFill/>
                </a:ln>
                <a:solidFill>
                  <a:schemeClr val="bg1">
                    <a:lumMod val="50000"/>
                  </a:schemeClr>
                </a:solidFill>
                <a:effectLst/>
                <a:uLnTx/>
                <a:uFillTx/>
                <a:latin typeface="Arial" pitchFamily="34" charset="0"/>
                <a:ea typeface="+mn-ea"/>
                <a:cs typeface="Arial" pitchFamily="34" charset="0"/>
              </a:rPr>
              <a:t> </a:t>
            </a:r>
          </a:p>
          <a:p>
            <a:pPr marL="0" marR="0" lvl="0" indent="0" algn="l" defTabSz="914400" rtl="0" eaLnBrk="0" fontAlgn="auto" latinLnBrk="0" hangingPunct="0">
              <a:lnSpc>
                <a:spcPct val="90000"/>
              </a:lnSpc>
              <a:spcBef>
                <a:spcPct val="20000"/>
              </a:spcBef>
              <a:spcAft>
                <a:spcPts val="600"/>
              </a:spcAft>
              <a:buClr>
                <a:srgbClr val="FFCC00"/>
              </a:buClr>
              <a:buSzPct val="85000"/>
              <a:buFont typeface="Wingdings" pitchFamily="2" charset="2"/>
              <a:buNone/>
              <a:tabLst/>
              <a:defRPr/>
            </a:pPr>
            <a:endParaRPr kumimoji="0" lang="fr-FR" sz="1050"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pic>
        <p:nvPicPr>
          <p:cNvPr id="2" name="Picture 2" descr="http://www.andra.fr/andra-meusehautemarne/download/andra-meuse-fr/image/vue_aerienne_du_laboratoire.jpg"/>
          <p:cNvPicPr>
            <a:picLocks noChangeAspect="1" noChangeArrowheads="1"/>
          </p:cNvPicPr>
          <p:nvPr/>
        </p:nvPicPr>
        <p:blipFill>
          <a:blip r:embed="rId6" cstate="print"/>
          <a:srcRect/>
          <a:stretch>
            <a:fillRect/>
          </a:stretch>
        </p:blipFill>
        <p:spPr bwMode="auto">
          <a:xfrm>
            <a:off x="5522027" y="3733769"/>
            <a:ext cx="3289464" cy="219128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Une édition 2012 entre stabilité et progression </a:t>
            </a:r>
            <a:endParaRPr lang="fr-FR" dirty="0">
              <a:solidFill>
                <a:schemeClr val="tx1"/>
              </a:solidFill>
            </a:endParaRPr>
          </a:p>
        </p:txBody>
      </p:sp>
      <p:sp>
        <p:nvSpPr>
          <p:cNvPr id="6" name="Rectangle à coins arrondis 5"/>
          <p:cNvSpPr/>
          <p:nvPr/>
        </p:nvSpPr>
        <p:spPr>
          <a:xfrm>
            <a:off x="558136" y="997535"/>
            <a:ext cx="7481460" cy="1401287"/>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eaLnBrk="0" hangingPunct="0">
              <a:spcBef>
                <a:spcPts val="0"/>
              </a:spcBef>
              <a:buFont typeface="Wingdings" pitchFamily="2" charset="2"/>
              <a:buChar char="§"/>
            </a:pPr>
            <a:r>
              <a:rPr lang="fr-FR" sz="1600" dirty="0" smtClean="0">
                <a:solidFill>
                  <a:srgbClr val="1F497D"/>
                </a:solidFill>
              </a:rPr>
              <a:t>La </a:t>
            </a:r>
            <a:r>
              <a:rPr lang="fr-FR" sz="1600" b="1" dirty="0" smtClean="0">
                <a:solidFill>
                  <a:srgbClr val="1F497D"/>
                </a:solidFill>
              </a:rPr>
              <a:t>confiance </a:t>
            </a:r>
            <a:r>
              <a:rPr lang="fr-FR" sz="1600" dirty="0" smtClean="0">
                <a:solidFill>
                  <a:srgbClr val="1F497D"/>
                </a:solidFill>
              </a:rPr>
              <a:t>dans l’</a:t>
            </a:r>
            <a:r>
              <a:rPr lang="fr-FR" sz="1600" dirty="0" err="1" smtClean="0">
                <a:solidFill>
                  <a:srgbClr val="1F497D"/>
                </a:solidFill>
              </a:rPr>
              <a:t>Andra</a:t>
            </a:r>
            <a:r>
              <a:rPr lang="fr-FR" sz="1600" dirty="0" smtClean="0">
                <a:solidFill>
                  <a:srgbClr val="1F497D"/>
                </a:solidFill>
              </a:rPr>
              <a:t> est globalement</a:t>
            </a:r>
            <a:r>
              <a:rPr lang="fr-FR" sz="1600" b="1" dirty="0" smtClean="0">
                <a:solidFill>
                  <a:srgbClr val="1F497D"/>
                </a:solidFill>
              </a:rPr>
              <a:t> stable à un niveau élevé </a:t>
            </a:r>
            <a:r>
              <a:rPr lang="fr-FR" sz="1600" dirty="0" smtClean="0">
                <a:solidFill>
                  <a:srgbClr val="1F497D"/>
                </a:solidFill>
              </a:rPr>
              <a:t>: 64% (+1 point) </a:t>
            </a:r>
          </a:p>
          <a:p>
            <a:pPr marL="539750" lvl="1" indent="-274638" eaLnBrk="0" hangingPunct="0">
              <a:spcBef>
                <a:spcPts val="0"/>
              </a:spcBef>
              <a:buClr>
                <a:srgbClr val="1F497D"/>
              </a:buClr>
              <a:buFont typeface="Wingdings" pitchFamily="2" charset="2"/>
              <a:buChar char="ð"/>
            </a:pPr>
            <a:r>
              <a:rPr lang="fr-FR" sz="1600" dirty="0" smtClean="0">
                <a:solidFill>
                  <a:srgbClr val="1F497D"/>
                </a:solidFill>
              </a:rPr>
              <a:t>Très proches riverains CMHM : 74%</a:t>
            </a:r>
          </a:p>
          <a:p>
            <a:pPr marL="539750" lvl="1" indent="-274638" eaLnBrk="0" hangingPunct="0">
              <a:spcBef>
                <a:spcPts val="0"/>
              </a:spcBef>
              <a:buClr>
                <a:srgbClr val="1F497D"/>
              </a:buClr>
              <a:buFont typeface="Wingdings" pitchFamily="2" charset="2"/>
              <a:buChar char="ð"/>
            </a:pPr>
            <a:r>
              <a:rPr lang="fr-FR" sz="1600" dirty="0" smtClean="0">
                <a:solidFill>
                  <a:srgbClr val="1F497D"/>
                </a:solidFill>
              </a:rPr>
              <a:t>Proches riverains CMHM : 67%</a:t>
            </a:r>
          </a:p>
          <a:p>
            <a:pPr marL="539750" lvl="1" indent="-274638" eaLnBrk="0" hangingPunct="0">
              <a:spcBef>
                <a:spcPts val="0"/>
              </a:spcBef>
              <a:buClr>
                <a:srgbClr val="1F497D"/>
              </a:buClr>
              <a:buFont typeface="Wingdings" pitchFamily="2" charset="2"/>
              <a:buChar char="ð"/>
            </a:pPr>
            <a:r>
              <a:rPr lang="fr-FR" sz="1600" dirty="0" smtClean="0">
                <a:solidFill>
                  <a:srgbClr val="1F497D"/>
                </a:solidFill>
              </a:rPr>
              <a:t>Moins proches riverains CMHM: 62%</a:t>
            </a:r>
          </a:p>
        </p:txBody>
      </p:sp>
      <p:sp>
        <p:nvSpPr>
          <p:cNvPr id="9" name="Rectangle à coins arrondis 8"/>
          <p:cNvSpPr/>
          <p:nvPr/>
        </p:nvSpPr>
        <p:spPr>
          <a:xfrm>
            <a:off x="554161" y="2561099"/>
            <a:ext cx="7580438" cy="1130134"/>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eaLnBrk="0" hangingPunct="0">
              <a:spcBef>
                <a:spcPts val="0"/>
              </a:spcBef>
              <a:buFont typeface="Wingdings" pitchFamily="2" charset="2"/>
              <a:buChar char="§"/>
            </a:pPr>
            <a:r>
              <a:rPr lang="fr-FR" sz="1600" dirty="0" smtClean="0">
                <a:solidFill>
                  <a:srgbClr val="1F497D"/>
                </a:solidFill>
              </a:rPr>
              <a:t>Le </a:t>
            </a:r>
            <a:r>
              <a:rPr lang="fr-FR" sz="1600" b="1" dirty="0" smtClean="0">
                <a:solidFill>
                  <a:srgbClr val="1F497D"/>
                </a:solidFill>
              </a:rPr>
              <a:t>sentiment d’être bien informé progresse </a:t>
            </a:r>
            <a:r>
              <a:rPr lang="fr-FR" sz="1600" dirty="0" smtClean="0">
                <a:solidFill>
                  <a:srgbClr val="1F497D"/>
                </a:solidFill>
              </a:rPr>
              <a:t>: 38% (+5 points) </a:t>
            </a:r>
          </a:p>
          <a:p>
            <a:pPr marL="608012" lvl="1" indent="-342900" eaLnBrk="0" hangingPunct="0">
              <a:spcBef>
                <a:spcPts val="0"/>
              </a:spcBef>
              <a:buClr>
                <a:srgbClr val="1F497D"/>
              </a:buClr>
              <a:buFont typeface="Wingdings" pitchFamily="2" charset="2"/>
              <a:buChar char="ð"/>
            </a:pPr>
            <a:r>
              <a:rPr lang="fr-FR" sz="1600" dirty="0" smtClean="0">
                <a:solidFill>
                  <a:srgbClr val="1F497D"/>
                </a:solidFill>
              </a:rPr>
              <a:t>Très proches riverains CMHM : 61%</a:t>
            </a:r>
          </a:p>
          <a:p>
            <a:pPr marL="608012" lvl="1" indent="-342900" eaLnBrk="0" hangingPunct="0">
              <a:spcBef>
                <a:spcPts val="0"/>
              </a:spcBef>
              <a:buClr>
                <a:srgbClr val="1F497D"/>
              </a:buClr>
              <a:buFont typeface="Wingdings" pitchFamily="2" charset="2"/>
              <a:buChar char="ð"/>
            </a:pPr>
            <a:r>
              <a:rPr lang="fr-FR" sz="1600" dirty="0" smtClean="0">
                <a:solidFill>
                  <a:srgbClr val="1F497D"/>
                </a:solidFill>
              </a:rPr>
              <a:t>Proches riverains CMHM : 42%</a:t>
            </a:r>
          </a:p>
          <a:p>
            <a:pPr marL="608012" lvl="1" indent="-342900" eaLnBrk="0" hangingPunct="0">
              <a:spcBef>
                <a:spcPts val="0"/>
              </a:spcBef>
              <a:buClr>
                <a:srgbClr val="1F497D"/>
              </a:buClr>
              <a:buFont typeface="Wingdings" pitchFamily="2" charset="2"/>
              <a:buChar char="ð"/>
            </a:pPr>
            <a:r>
              <a:rPr lang="fr-FR" sz="1600" dirty="0" smtClean="0">
                <a:solidFill>
                  <a:srgbClr val="1F497D"/>
                </a:solidFill>
              </a:rPr>
              <a:t>Moins proches riverains CMHM : 35%</a:t>
            </a:r>
          </a:p>
        </p:txBody>
      </p:sp>
      <p:sp>
        <p:nvSpPr>
          <p:cNvPr id="11" name="Rectangle à coins arrondis 10"/>
          <p:cNvSpPr/>
          <p:nvPr/>
        </p:nvSpPr>
        <p:spPr>
          <a:xfrm>
            <a:off x="564054" y="3841656"/>
            <a:ext cx="7594295" cy="2000995"/>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eaLnBrk="0" hangingPunct="0">
              <a:spcBef>
                <a:spcPts val="0"/>
              </a:spcBef>
              <a:spcAft>
                <a:spcPts val="300"/>
              </a:spcAft>
              <a:buFont typeface="Wingdings" pitchFamily="2" charset="2"/>
              <a:buChar char="§"/>
            </a:pPr>
            <a:r>
              <a:rPr lang="fr-FR" sz="1600" dirty="0" smtClean="0">
                <a:solidFill>
                  <a:srgbClr val="1F497D"/>
                </a:solidFill>
              </a:rPr>
              <a:t>Une situation plus contrastée pour le </a:t>
            </a:r>
            <a:r>
              <a:rPr lang="fr-FR" sz="1600" b="1" dirty="0" smtClean="0">
                <a:solidFill>
                  <a:srgbClr val="1F497D"/>
                </a:solidFill>
              </a:rPr>
              <a:t>projet </a:t>
            </a:r>
            <a:r>
              <a:rPr lang="fr-FR" sz="1600" b="1" dirty="0" err="1" smtClean="0">
                <a:solidFill>
                  <a:srgbClr val="1F497D"/>
                </a:solidFill>
              </a:rPr>
              <a:t>Cigéo</a:t>
            </a:r>
            <a:r>
              <a:rPr lang="fr-FR" sz="1600" b="1" dirty="0" smtClean="0">
                <a:solidFill>
                  <a:srgbClr val="1F497D"/>
                </a:solidFill>
              </a:rPr>
              <a:t> </a:t>
            </a:r>
            <a:r>
              <a:rPr lang="fr-FR" sz="1600" dirty="0" smtClean="0">
                <a:solidFill>
                  <a:srgbClr val="1F497D"/>
                </a:solidFill>
              </a:rPr>
              <a:t>:</a:t>
            </a:r>
          </a:p>
          <a:p>
            <a:pPr marL="539750" lvl="1" indent="-274638" eaLnBrk="0" hangingPunct="0">
              <a:spcBef>
                <a:spcPts val="0"/>
              </a:spcBef>
              <a:buClr>
                <a:srgbClr val="1F497D"/>
              </a:buClr>
              <a:buFont typeface="Wingdings" pitchFamily="2" charset="2"/>
              <a:buChar char="ð"/>
            </a:pPr>
            <a:r>
              <a:rPr lang="fr-FR" sz="1600" dirty="0" smtClean="0">
                <a:solidFill>
                  <a:srgbClr val="1F497D"/>
                </a:solidFill>
              </a:rPr>
              <a:t>Une forte progression de la notoriété du projet : 62% (+9 points) </a:t>
            </a:r>
          </a:p>
          <a:p>
            <a:pPr marL="539750" lvl="1" indent="-274638" eaLnBrk="0" hangingPunct="0">
              <a:spcBef>
                <a:spcPts val="0"/>
              </a:spcBef>
              <a:buClr>
                <a:srgbClr val="1F497D"/>
              </a:buClr>
              <a:buFont typeface="Wingdings" pitchFamily="2" charset="2"/>
              <a:buChar char="ð"/>
            </a:pPr>
            <a:r>
              <a:rPr lang="fr-FR" sz="1600" dirty="0" smtClean="0">
                <a:solidFill>
                  <a:srgbClr val="1F497D"/>
                </a:solidFill>
              </a:rPr>
              <a:t>… et de la notoriété du nom : 23% (+5 points) </a:t>
            </a:r>
          </a:p>
          <a:p>
            <a:pPr marL="539750" lvl="1" indent="-274638" eaLnBrk="0" hangingPunct="0">
              <a:spcBef>
                <a:spcPts val="0"/>
              </a:spcBef>
              <a:buClr>
                <a:srgbClr val="1F497D"/>
              </a:buClr>
              <a:buFont typeface="Wingdings" pitchFamily="2" charset="2"/>
              <a:buChar char="ð"/>
            </a:pPr>
            <a:r>
              <a:rPr lang="fr-FR" sz="1600" dirty="0" smtClean="0">
                <a:solidFill>
                  <a:srgbClr val="1F497D"/>
                </a:solidFill>
              </a:rPr>
              <a:t>Un taux d’intention de participation au débat public de 2013 à la hausse : 39% (+7 points) </a:t>
            </a:r>
          </a:p>
          <a:p>
            <a:pPr marL="539750" lvl="1" indent="-274638" eaLnBrk="0" hangingPunct="0">
              <a:spcBef>
                <a:spcPts val="0"/>
              </a:spcBef>
              <a:buClr>
                <a:srgbClr val="1F497D"/>
              </a:buClr>
              <a:buFont typeface="Wingdings" pitchFamily="2" charset="2"/>
              <a:buChar char="ð"/>
            </a:pPr>
            <a:r>
              <a:rPr lang="fr-FR" sz="1600" dirty="0" smtClean="0">
                <a:solidFill>
                  <a:srgbClr val="1F497D"/>
                </a:solidFill>
              </a:rPr>
              <a:t>Mais un niveau d’inquiétude légèrement plus élevé : 64% (+5 points) </a:t>
            </a:r>
          </a:p>
          <a:p>
            <a:pPr marL="539750" lvl="1" indent="-274638" eaLnBrk="0" hangingPunct="0">
              <a:spcBef>
                <a:spcPts val="0"/>
              </a:spcBef>
              <a:buClr>
                <a:srgbClr val="1F497D"/>
              </a:buClr>
              <a:buFont typeface="Wingdings" pitchFamily="2" charset="2"/>
              <a:buChar char="ð"/>
            </a:pPr>
            <a:endParaRPr lang="fr-FR" sz="1600" dirty="0" smtClean="0">
              <a:solidFill>
                <a:srgbClr val="1F497D"/>
              </a:solidFill>
            </a:endParaRPr>
          </a:p>
        </p:txBody>
      </p:sp>
      <p:sp>
        <p:nvSpPr>
          <p:cNvPr id="7" name="Espace réservé du pied de page 6"/>
          <p:cNvSpPr>
            <a:spLocks noGrp="1"/>
          </p:cNvSpPr>
          <p:nvPr>
            <p:ph type="ftr" sz="quarter" idx="11"/>
          </p:nvPr>
        </p:nvSpPr>
        <p:spPr/>
        <p:txBody>
          <a:bodyPr/>
          <a:lstStyle/>
          <a:p>
            <a:pPr>
              <a:defRPr/>
            </a:pPr>
            <a:r>
              <a:rPr lang="fr-FR" smtClean="0"/>
              <a:t>Ipsos pour l'Andra - Enquêtes locales - Rapport Synthétique CMHM - Novembre 2012</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Les principaux points forts </a:t>
            </a:r>
            <a:endParaRPr lang="fr-FR" dirty="0">
              <a:solidFill>
                <a:schemeClr val="tx1"/>
              </a:solidFill>
            </a:endParaRPr>
          </a:p>
        </p:txBody>
      </p:sp>
      <p:sp>
        <p:nvSpPr>
          <p:cNvPr id="8" name="Rectangle à coins arrondis 7"/>
          <p:cNvSpPr/>
          <p:nvPr/>
        </p:nvSpPr>
        <p:spPr>
          <a:xfrm>
            <a:off x="544282" y="841174"/>
            <a:ext cx="7602189" cy="1284508"/>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lvl="0" algn="just" eaLnBrk="0" hangingPunct="0">
              <a:spcBef>
                <a:spcPts val="0"/>
              </a:spcBef>
              <a:buFont typeface="Wingdings" pitchFamily="2" charset="2"/>
              <a:buChar char="§"/>
            </a:pPr>
            <a:r>
              <a:rPr lang="fr-FR" sz="1400" dirty="0" smtClean="0">
                <a:solidFill>
                  <a:srgbClr val="1F497D"/>
                </a:solidFill>
              </a:rPr>
              <a:t> Un niveau de </a:t>
            </a:r>
            <a:r>
              <a:rPr lang="fr-FR" sz="1400" b="1" dirty="0" smtClean="0">
                <a:solidFill>
                  <a:srgbClr val="1F497D"/>
                </a:solidFill>
              </a:rPr>
              <a:t>confiance</a:t>
            </a:r>
            <a:r>
              <a:rPr lang="fr-FR" sz="1400" dirty="0" smtClean="0">
                <a:solidFill>
                  <a:srgbClr val="1F497D"/>
                </a:solidFill>
              </a:rPr>
              <a:t> porté à l’</a:t>
            </a:r>
            <a:r>
              <a:rPr lang="fr-FR" sz="1400" dirty="0" err="1" smtClean="0">
                <a:solidFill>
                  <a:srgbClr val="1F497D"/>
                </a:solidFill>
              </a:rPr>
              <a:t>Andra</a:t>
            </a:r>
            <a:r>
              <a:rPr lang="fr-FR" sz="1400" dirty="0" smtClean="0">
                <a:solidFill>
                  <a:srgbClr val="1F497D"/>
                </a:solidFill>
              </a:rPr>
              <a:t> globalement bon dans l’ensemble des riverains : 64% </a:t>
            </a:r>
          </a:p>
          <a:p>
            <a:pPr marL="177800" lvl="0" algn="just" eaLnBrk="0" hangingPunct="0">
              <a:spcBef>
                <a:spcPts val="0"/>
              </a:spcBef>
            </a:pPr>
            <a:r>
              <a:rPr lang="fr-FR" sz="1400" dirty="0" smtClean="0">
                <a:solidFill>
                  <a:srgbClr val="1F497D"/>
                </a:solidFill>
              </a:rPr>
              <a:t>Dans le détail, des habitants plus enclins à faire confiance à l’</a:t>
            </a:r>
            <a:r>
              <a:rPr lang="fr-FR" sz="1400" dirty="0" err="1" smtClean="0">
                <a:solidFill>
                  <a:srgbClr val="1F497D"/>
                </a:solidFill>
              </a:rPr>
              <a:t>Andra</a:t>
            </a:r>
            <a:r>
              <a:rPr lang="fr-FR" sz="1400" dirty="0" smtClean="0">
                <a:solidFill>
                  <a:srgbClr val="1F497D"/>
                </a:solidFill>
              </a:rPr>
              <a:t> pour s’acquitter de ce qui est perçu comme ses compétences fondamentales </a:t>
            </a:r>
            <a:r>
              <a:rPr lang="fr-FR" sz="1400" i="1" dirty="0" smtClean="0">
                <a:solidFill>
                  <a:srgbClr val="1F497D"/>
                </a:solidFill>
              </a:rPr>
              <a:t>: </a:t>
            </a:r>
            <a:r>
              <a:rPr lang="fr-FR" sz="1400" dirty="0" smtClean="0">
                <a:solidFill>
                  <a:srgbClr val="1F497D"/>
                </a:solidFill>
              </a:rPr>
              <a:t>72% des riverains font confiance à l’</a:t>
            </a:r>
            <a:r>
              <a:rPr lang="fr-FR" sz="1400" dirty="0" err="1" smtClean="0">
                <a:solidFill>
                  <a:srgbClr val="1F497D"/>
                </a:solidFill>
              </a:rPr>
              <a:t>Andra</a:t>
            </a:r>
            <a:r>
              <a:rPr lang="fr-FR" sz="1400" dirty="0" smtClean="0">
                <a:solidFill>
                  <a:srgbClr val="1F497D"/>
                </a:solidFill>
              </a:rPr>
              <a:t> pour </a:t>
            </a:r>
            <a:r>
              <a:rPr lang="fr-FR" sz="1400" i="1" dirty="0" smtClean="0">
                <a:solidFill>
                  <a:srgbClr val="1F497D"/>
                </a:solidFill>
              </a:rPr>
              <a:t>« assurer la sécurité de ses installations » </a:t>
            </a:r>
            <a:endParaRPr lang="fr-FR" sz="1400" dirty="0" smtClean="0">
              <a:solidFill>
                <a:srgbClr val="1F497D"/>
              </a:solidFill>
            </a:endParaRPr>
          </a:p>
        </p:txBody>
      </p:sp>
      <p:sp>
        <p:nvSpPr>
          <p:cNvPr id="9" name="Rectangle à coins arrondis 8"/>
          <p:cNvSpPr/>
          <p:nvPr/>
        </p:nvSpPr>
        <p:spPr>
          <a:xfrm>
            <a:off x="518552" y="2216741"/>
            <a:ext cx="7627919" cy="1191483"/>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4763" algn="just" eaLnBrk="0" hangingPunct="0">
              <a:spcBef>
                <a:spcPts val="0"/>
              </a:spcBef>
              <a:buFont typeface="Wingdings" pitchFamily="2" charset="2"/>
              <a:buChar char="§"/>
            </a:pPr>
            <a:r>
              <a:rPr lang="fr-FR" sz="1400" dirty="0" smtClean="0">
                <a:solidFill>
                  <a:srgbClr val="1F497D"/>
                </a:solidFill>
              </a:rPr>
              <a:t> Une </a:t>
            </a:r>
            <a:r>
              <a:rPr lang="fr-FR" sz="1400" b="1" dirty="0" smtClean="0">
                <a:solidFill>
                  <a:srgbClr val="1F497D"/>
                </a:solidFill>
              </a:rPr>
              <a:t>image de l’</a:t>
            </a:r>
            <a:r>
              <a:rPr lang="fr-FR" sz="1400" b="1" dirty="0" err="1" smtClean="0">
                <a:solidFill>
                  <a:srgbClr val="1F497D"/>
                </a:solidFill>
              </a:rPr>
              <a:t>Andra</a:t>
            </a:r>
            <a:r>
              <a:rPr lang="fr-FR" sz="1400" b="1" dirty="0" smtClean="0">
                <a:solidFill>
                  <a:srgbClr val="1F497D"/>
                </a:solidFill>
              </a:rPr>
              <a:t> globalement positive : </a:t>
            </a:r>
            <a:r>
              <a:rPr lang="fr-FR" sz="1400" dirty="0" smtClean="0">
                <a:solidFill>
                  <a:srgbClr val="1F497D"/>
                </a:solidFill>
              </a:rPr>
              <a:t>des scores d’image détaillés compris entre 52% et 63%. </a:t>
            </a:r>
          </a:p>
          <a:p>
            <a:pPr marL="182563" lvl="0" indent="-182563" algn="just" eaLnBrk="0" hangingPunct="0">
              <a:spcBef>
                <a:spcPts val="0"/>
              </a:spcBef>
            </a:pPr>
            <a:r>
              <a:rPr lang="fr-FR" sz="1400" dirty="0" smtClean="0">
                <a:solidFill>
                  <a:srgbClr val="1F497D"/>
                </a:solidFill>
              </a:rPr>
              <a:t>	L’expertise métier de l’</a:t>
            </a:r>
            <a:r>
              <a:rPr lang="fr-FR" sz="1400" dirty="0" err="1" smtClean="0">
                <a:solidFill>
                  <a:srgbClr val="1F497D"/>
                </a:solidFill>
              </a:rPr>
              <a:t>Andra</a:t>
            </a:r>
            <a:r>
              <a:rPr lang="fr-FR" sz="1400" dirty="0" smtClean="0">
                <a:solidFill>
                  <a:srgbClr val="1F497D"/>
                </a:solidFill>
              </a:rPr>
              <a:t> est largement reconnue : </a:t>
            </a:r>
            <a:r>
              <a:rPr lang="fr-FR" sz="1400" i="1" dirty="0" smtClean="0">
                <a:solidFill>
                  <a:srgbClr val="1F497D"/>
                </a:solidFill>
              </a:rPr>
              <a:t>« fait progresser les connaissances scientifiques sur les déchets radioactifs » </a:t>
            </a:r>
            <a:r>
              <a:rPr lang="fr-FR" sz="1400" dirty="0" smtClean="0">
                <a:solidFill>
                  <a:srgbClr val="1F497D"/>
                </a:solidFill>
              </a:rPr>
              <a:t>63% </a:t>
            </a:r>
          </a:p>
        </p:txBody>
      </p:sp>
      <p:sp>
        <p:nvSpPr>
          <p:cNvPr id="10" name="Rectangle à coins arrondis 9"/>
          <p:cNvSpPr/>
          <p:nvPr/>
        </p:nvSpPr>
        <p:spPr>
          <a:xfrm>
            <a:off x="506676" y="3526974"/>
            <a:ext cx="7675421" cy="1484421"/>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4763" algn="just" eaLnBrk="0" hangingPunct="0">
              <a:spcBef>
                <a:spcPts val="0"/>
              </a:spcBef>
              <a:buFont typeface="Wingdings" pitchFamily="2" charset="2"/>
              <a:buChar char="§"/>
            </a:pPr>
            <a:r>
              <a:rPr lang="fr-FR" sz="1400" dirty="0" smtClean="0">
                <a:solidFill>
                  <a:srgbClr val="1F497D"/>
                </a:solidFill>
              </a:rPr>
              <a:t> Un </a:t>
            </a:r>
            <a:r>
              <a:rPr lang="fr-FR" sz="1400" b="1" dirty="0" smtClean="0">
                <a:solidFill>
                  <a:srgbClr val="1F497D"/>
                </a:solidFill>
              </a:rPr>
              <a:t>intérêt de la mission du CMHM reconnu </a:t>
            </a:r>
            <a:r>
              <a:rPr lang="fr-FR" sz="1400" dirty="0" smtClean="0">
                <a:solidFill>
                  <a:srgbClr val="1F497D"/>
                </a:solidFill>
              </a:rPr>
              <a:t>: indispensable (74%), </a:t>
            </a:r>
          </a:p>
          <a:p>
            <a:pPr marL="182563" lvl="0" indent="-4763" algn="just" eaLnBrk="0" hangingPunct="0">
              <a:spcBef>
                <a:spcPts val="0"/>
              </a:spcBef>
            </a:pPr>
            <a:r>
              <a:rPr lang="fr-FR" sz="1400" dirty="0" smtClean="0">
                <a:solidFill>
                  <a:srgbClr val="1F497D"/>
                </a:solidFill>
              </a:rPr>
              <a:t>...Un impact économique d’ores et déjà souligné : </a:t>
            </a:r>
            <a:r>
              <a:rPr lang="fr-FR" sz="1400" i="1" dirty="0" smtClean="0">
                <a:solidFill>
                  <a:srgbClr val="1F497D"/>
                </a:solidFill>
              </a:rPr>
              <a:t>« une source de revenus durables pour la région » </a:t>
            </a:r>
            <a:r>
              <a:rPr lang="fr-FR" sz="1400" i="1" smtClean="0">
                <a:solidFill>
                  <a:srgbClr val="1F497D"/>
                </a:solidFill>
              </a:rPr>
              <a:t>(69%), </a:t>
            </a:r>
            <a:r>
              <a:rPr lang="fr-FR" sz="1400" i="1" dirty="0" smtClean="0">
                <a:solidFill>
                  <a:srgbClr val="1F497D"/>
                </a:solidFill>
              </a:rPr>
              <a:t>« important pour l’emploi dans la région </a:t>
            </a:r>
            <a:r>
              <a:rPr lang="fr-FR" sz="1400" i="1" smtClean="0">
                <a:solidFill>
                  <a:srgbClr val="1F497D"/>
                </a:solidFill>
              </a:rPr>
              <a:t>» (69%) </a:t>
            </a:r>
            <a:endParaRPr lang="fr-FR" sz="1400" i="1" dirty="0" smtClean="0">
              <a:solidFill>
                <a:srgbClr val="1F497D"/>
              </a:solidFill>
            </a:endParaRPr>
          </a:p>
          <a:p>
            <a:pPr marL="182563" lvl="0" indent="-4763" algn="just" eaLnBrk="0" hangingPunct="0">
              <a:spcBef>
                <a:spcPts val="0"/>
              </a:spcBef>
            </a:pPr>
            <a:r>
              <a:rPr lang="fr-FR" sz="1400" i="1" dirty="0" smtClean="0">
                <a:solidFill>
                  <a:srgbClr val="1F497D"/>
                </a:solidFill>
              </a:rPr>
              <a:t>…notamment pour le projet </a:t>
            </a:r>
            <a:r>
              <a:rPr lang="fr-FR" sz="1400" i="1" dirty="0" err="1" smtClean="0">
                <a:solidFill>
                  <a:srgbClr val="1F497D"/>
                </a:solidFill>
              </a:rPr>
              <a:t>Cigéo</a:t>
            </a:r>
            <a:r>
              <a:rPr lang="fr-FR" sz="1400" i="1" dirty="0" smtClean="0">
                <a:solidFill>
                  <a:srgbClr val="1F497D"/>
                </a:solidFill>
              </a:rPr>
              <a:t> : « créera de l’emploi et de l’activité économique supplémentaire » 73% </a:t>
            </a:r>
          </a:p>
        </p:txBody>
      </p:sp>
      <p:sp>
        <p:nvSpPr>
          <p:cNvPr id="11" name="Rectangle à coins arrondis 10"/>
          <p:cNvSpPr/>
          <p:nvPr/>
        </p:nvSpPr>
        <p:spPr>
          <a:xfrm>
            <a:off x="528450" y="5142021"/>
            <a:ext cx="7689274" cy="605645"/>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4763" algn="just" eaLnBrk="0" hangingPunct="0">
              <a:spcBef>
                <a:spcPts val="0"/>
              </a:spcBef>
            </a:pPr>
            <a:r>
              <a:rPr lang="fr-FR" sz="1400" dirty="0" smtClean="0">
                <a:solidFill>
                  <a:srgbClr val="1F497D"/>
                </a:solidFill>
              </a:rPr>
              <a:t>L’</a:t>
            </a:r>
            <a:r>
              <a:rPr lang="fr-FR" sz="1400" dirty="0" err="1" smtClean="0">
                <a:solidFill>
                  <a:srgbClr val="1F497D"/>
                </a:solidFill>
              </a:rPr>
              <a:t>Andra</a:t>
            </a:r>
            <a:r>
              <a:rPr lang="fr-FR" sz="1400" dirty="0" smtClean="0">
                <a:solidFill>
                  <a:srgbClr val="1F497D"/>
                </a:solidFill>
              </a:rPr>
              <a:t>, acteur de référence en matière d’information sur les centres : 43% des riverains ont déjà lu le Journal de l’</a:t>
            </a:r>
            <a:r>
              <a:rPr lang="fr-FR" sz="1400" dirty="0" err="1" smtClean="0">
                <a:solidFill>
                  <a:srgbClr val="1F497D"/>
                </a:solidFill>
              </a:rPr>
              <a:t>Andra</a:t>
            </a:r>
            <a:r>
              <a:rPr lang="fr-FR" sz="1400" dirty="0" smtClean="0">
                <a:solidFill>
                  <a:srgbClr val="1F497D"/>
                </a:solidFill>
              </a:rPr>
              <a:t> </a:t>
            </a:r>
          </a:p>
        </p:txBody>
      </p:sp>
      <p:sp>
        <p:nvSpPr>
          <p:cNvPr id="13" name="Rectangle à coins arrondis 12"/>
          <p:cNvSpPr/>
          <p:nvPr/>
        </p:nvSpPr>
        <p:spPr>
          <a:xfrm>
            <a:off x="550220" y="5878294"/>
            <a:ext cx="7667503" cy="415637"/>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4763" algn="just" eaLnBrk="0" hangingPunct="0">
              <a:spcBef>
                <a:spcPts val="0"/>
              </a:spcBef>
            </a:pPr>
            <a:r>
              <a:rPr lang="fr-FR" sz="1400" dirty="0" smtClean="0">
                <a:solidFill>
                  <a:srgbClr val="1F497D"/>
                </a:solidFill>
              </a:rPr>
              <a:t>Un niveau élevé de connaissance de la possibilité de visiter les sites : 63% </a:t>
            </a:r>
          </a:p>
        </p:txBody>
      </p:sp>
      <p:sp>
        <p:nvSpPr>
          <p:cNvPr id="12" name="Espace réservé du pied de page 11"/>
          <p:cNvSpPr>
            <a:spLocks noGrp="1"/>
          </p:cNvSpPr>
          <p:nvPr>
            <p:ph type="ftr" sz="quarter" idx="11"/>
          </p:nvPr>
        </p:nvSpPr>
        <p:spPr/>
        <p:txBody>
          <a:bodyPr/>
          <a:lstStyle/>
          <a:p>
            <a:pPr>
              <a:defRPr/>
            </a:pPr>
            <a:r>
              <a:rPr lang="fr-FR" smtClean="0"/>
              <a:t>Ipsos pour l'Andra - Enquêtes locales - Rapport Synthétique CMHM - Novembre 2012</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chemeClr val="tx1"/>
                </a:solidFill>
              </a:rPr>
              <a:t>Les points à améliorer </a:t>
            </a:r>
            <a:endParaRPr lang="fr-FR" dirty="0">
              <a:solidFill>
                <a:schemeClr val="tx1"/>
              </a:solidFill>
            </a:endParaRPr>
          </a:p>
        </p:txBody>
      </p:sp>
      <p:sp>
        <p:nvSpPr>
          <p:cNvPr id="8" name="Rectangle à coins arrondis 7"/>
          <p:cNvSpPr/>
          <p:nvPr/>
        </p:nvSpPr>
        <p:spPr>
          <a:xfrm>
            <a:off x="425508" y="831273"/>
            <a:ext cx="7780341" cy="902524"/>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algn="just" eaLnBrk="0" hangingPunct="0">
              <a:spcBef>
                <a:spcPts val="0"/>
              </a:spcBef>
            </a:pPr>
            <a:r>
              <a:rPr lang="fr-FR" sz="1400" dirty="0" smtClean="0">
                <a:solidFill>
                  <a:srgbClr val="1F497D"/>
                </a:solidFill>
              </a:rPr>
              <a:t>	Le </a:t>
            </a:r>
            <a:r>
              <a:rPr lang="fr-FR" sz="1400" b="1" dirty="0" smtClean="0">
                <a:solidFill>
                  <a:srgbClr val="1F497D"/>
                </a:solidFill>
              </a:rPr>
              <a:t>niveau de connaissance des activités de l’</a:t>
            </a:r>
            <a:r>
              <a:rPr lang="fr-FR" sz="1400" b="1" dirty="0" err="1" smtClean="0">
                <a:solidFill>
                  <a:srgbClr val="1F497D"/>
                </a:solidFill>
              </a:rPr>
              <a:t>Andra</a:t>
            </a:r>
            <a:r>
              <a:rPr lang="fr-FR" sz="1400" b="1" dirty="0" smtClean="0">
                <a:solidFill>
                  <a:srgbClr val="1F497D"/>
                </a:solidFill>
              </a:rPr>
              <a:t> </a:t>
            </a:r>
            <a:r>
              <a:rPr lang="fr-FR" sz="1400" dirty="0" smtClean="0">
                <a:solidFill>
                  <a:srgbClr val="1F497D"/>
                </a:solidFill>
              </a:rPr>
              <a:t>en Meuse Haute-Marne : le flou domine sur les activités réelles du centre, seuls 12% des riverains savent qu’il s’agit pour le moment d’un laboratoire de recherche, tandis que 47% semblent penser que des déchets y sont déjà stockés </a:t>
            </a:r>
          </a:p>
        </p:txBody>
      </p:sp>
      <p:sp>
        <p:nvSpPr>
          <p:cNvPr id="9" name="Rectangle à coins arrondis 8"/>
          <p:cNvSpPr/>
          <p:nvPr/>
        </p:nvSpPr>
        <p:spPr>
          <a:xfrm>
            <a:off x="425508" y="5628904"/>
            <a:ext cx="7851593" cy="653124"/>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algn="just" eaLnBrk="0" hangingPunct="0">
              <a:spcBef>
                <a:spcPts val="0"/>
              </a:spcBef>
            </a:pPr>
            <a:r>
              <a:rPr lang="fr-FR" sz="1400" dirty="0" smtClean="0">
                <a:solidFill>
                  <a:srgbClr val="1F497D"/>
                </a:solidFill>
              </a:rPr>
              <a:t>	Le </a:t>
            </a:r>
            <a:r>
              <a:rPr lang="fr-FR" sz="1400" b="1" dirty="0" smtClean="0">
                <a:solidFill>
                  <a:srgbClr val="1F497D"/>
                </a:solidFill>
              </a:rPr>
              <a:t>niveau global d’information </a:t>
            </a:r>
            <a:r>
              <a:rPr lang="fr-FR" sz="1400" dirty="0" smtClean="0">
                <a:solidFill>
                  <a:srgbClr val="1F497D"/>
                </a:solidFill>
              </a:rPr>
              <a:t>: 38% des riverains se déclarent </a:t>
            </a:r>
            <a:r>
              <a:rPr lang="fr-FR" sz="1400" smtClean="0">
                <a:solidFill>
                  <a:srgbClr val="1F497D"/>
                </a:solidFill>
              </a:rPr>
              <a:t>suffisamment informés </a:t>
            </a:r>
            <a:r>
              <a:rPr lang="fr-FR" sz="1400" dirty="0" smtClean="0">
                <a:solidFill>
                  <a:srgbClr val="1F497D"/>
                </a:solidFill>
              </a:rPr>
              <a:t>sur les centres de stockage de déchets radioactifs de l’</a:t>
            </a:r>
            <a:r>
              <a:rPr lang="fr-FR" sz="1400" dirty="0" err="1" smtClean="0">
                <a:solidFill>
                  <a:srgbClr val="1F497D"/>
                </a:solidFill>
              </a:rPr>
              <a:t>Andra</a:t>
            </a:r>
            <a:r>
              <a:rPr lang="fr-FR" sz="1400" dirty="0" smtClean="0">
                <a:solidFill>
                  <a:srgbClr val="1F497D"/>
                </a:solidFill>
              </a:rPr>
              <a:t> </a:t>
            </a:r>
          </a:p>
        </p:txBody>
      </p:sp>
      <p:sp>
        <p:nvSpPr>
          <p:cNvPr id="10" name="Rectangle à coins arrondis 9"/>
          <p:cNvSpPr/>
          <p:nvPr/>
        </p:nvSpPr>
        <p:spPr>
          <a:xfrm>
            <a:off x="437385" y="4488873"/>
            <a:ext cx="7851592" cy="985636"/>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a:r>
              <a:rPr lang="fr-FR" sz="1400" dirty="0" smtClean="0">
                <a:solidFill>
                  <a:srgbClr val="1F497D"/>
                </a:solidFill>
              </a:rPr>
              <a:t>La</a:t>
            </a:r>
            <a:r>
              <a:rPr lang="fr-FR" sz="1400" b="1" dirty="0" smtClean="0">
                <a:solidFill>
                  <a:srgbClr val="1F497D"/>
                </a:solidFill>
              </a:rPr>
              <a:t> confiance dans les compétences qui ne sont pas le cœur de métier de l’</a:t>
            </a:r>
            <a:r>
              <a:rPr lang="fr-FR" sz="1400" b="1" dirty="0" err="1" smtClean="0">
                <a:solidFill>
                  <a:srgbClr val="1F497D"/>
                </a:solidFill>
              </a:rPr>
              <a:t>Andra</a:t>
            </a:r>
            <a:r>
              <a:rPr lang="fr-FR" sz="1400" b="1" dirty="0" smtClean="0">
                <a:solidFill>
                  <a:srgbClr val="1F497D"/>
                </a:solidFill>
              </a:rPr>
              <a:t>, comme la prise en compte des intérêts locaux et l’information</a:t>
            </a:r>
            <a:r>
              <a:rPr lang="fr-FR" sz="1400" dirty="0" smtClean="0">
                <a:solidFill>
                  <a:srgbClr val="1F497D"/>
                </a:solidFill>
              </a:rPr>
              <a:t> : 55% des riverains ont confiance en l’</a:t>
            </a:r>
            <a:r>
              <a:rPr lang="fr-FR" sz="1400" dirty="0" err="1" smtClean="0">
                <a:solidFill>
                  <a:srgbClr val="1F497D"/>
                </a:solidFill>
              </a:rPr>
              <a:t>Andra</a:t>
            </a:r>
            <a:r>
              <a:rPr lang="fr-FR" sz="1400" dirty="0" smtClean="0">
                <a:solidFill>
                  <a:srgbClr val="1F497D"/>
                </a:solidFill>
              </a:rPr>
              <a:t> pour </a:t>
            </a:r>
            <a:r>
              <a:rPr lang="fr-FR" sz="1400" i="1" dirty="0" smtClean="0">
                <a:solidFill>
                  <a:srgbClr val="1F497D"/>
                </a:solidFill>
              </a:rPr>
              <a:t>« prendre en compte les intérêts des populations locales » </a:t>
            </a:r>
            <a:r>
              <a:rPr lang="fr-FR" sz="1400" dirty="0" smtClean="0">
                <a:solidFill>
                  <a:srgbClr val="1F497D"/>
                </a:solidFill>
              </a:rPr>
              <a:t>et 53% pour les </a:t>
            </a:r>
            <a:r>
              <a:rPr lang="fr-FR" sz="1400" i="1" dirty="0" smtClean="0">
                <a:solidFill>
                  <a:srgbClr val="1F497D"/>
                </a:solidFill>
              </a:rPr>
              <a:t>« informer sur tous les aspects du fonctionnement des centres » </a:t>
            </a:r>
            <a:endParaRPr lang="fr-FR" sz="1600" dirty="0"/>
          </a:p>
        </p:txBody>
      </p:sp>
      <p:sp>
        <p:nvSpPr>
          <p:cNvPr id="11" name="Rectangle à coins arrondis 10"/>
          <p:cNvSpPr/>
          <p:nvPr/>
        </p:nvSpPr>
        <p:spPr>
          <a:xfrm>
            <a:off x="401758" y="1840675"/>
            <a:ext cx="7815966" cy="1282519"/>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4763" algn="just" eaLnBrk="0" hangingPunct="0">
              <a:spcBef>
                <a:spcPts val="0"/>
              </a:spcBef>
            </a:pPr>
            <a:r>
              <a:rPr lang="fr-FR" sz="1400" dirty="0" smtClean="0">
                <a:solidFill>
                  <a:srgbClr val="1F497D"/>
                </a:solidFill>
              </a:rPr>
              <a:t>L’</a:t>
            </a:r>
            <a:r>
              <a:rPr lang="fr-FR" sz="1400" b="1" dirty="0" smtClean="0">
                <a:solidFill>
                  <a:srgbClr val="1F497D"/>
                </a:solidFill>
              </a:rPr>
              <a:t>image globale et détaillée du centre </a:t>
            </a:r>
            <a:r>
              <a:rPr lang="fr-FR" sz="1400" dirty="0" smtClean="0">
                <a:solidFill>
                  <a:srgbClr val="1F497D"/>
                </a:solidFill>
              </a:rPr>
              <a:t>: un jugement partagé sur le bénéfice des activités de l’</a:t>
            </a:r>
            <a:r>
              <a:rPr lang="fr-FR" sz="1400" dirty="0" err="1" smtClean="0">
                <a:solidFill>
                  <a:srgbClr val="1F497D"/>
                </a:solidFill>
              </a:rPr>
              <a:t>Andra</a:t>
            </a:r>
            <a:r>
              <a:rPr lang="fr-FR" sz="1400" dirty="0" smtClean="0">
                <a:solidFill>
                  <a:srgbClr val="1F497D"/>
                </a:solidFill>
              </a:rPr>
              <a:t> en Meuse Haute-Marne (54% pensent que c’est une bonne chose pour la région contre 36% qui pensent que c’est une mauvaise chose). </a:t>
            </a:r>
          </a:p>
          <a:p>
            <a:pPr marL="182563" lvl="0" indent="-4763" algn="just" eaLnBrk="0" hangingPunct="0">
              <a:spcBef>
                <a:spcPts val="0"/>
              </a:spcBef>
            </a:pPr>
            <a:r>
              <a:rPr lang="fr-FR" sz="1400" dirty="0" smtClean="0">
                <a:solidFill>
                  <a:srgbClr val="1F497D"/>
                </a:solidFill>
              </a:rPr>
              <a:t>	Le principal reproche pourrait être l’opacité : « c’est un site où l’on ne sait pas ce qui se passe » 60% </a:t>
            </a:r>
            <a:r>
              <a:rPr lang="fr-FR" sz="1600" dirty="0" smtClean="0"/>
              <a:t> </a:t>
            </a:r>
            <a:endParaRPr lang="fr-FR" sz="1400" dirty="0" smtClean="0">
              <a:solidFill>
                <a:srgbClr val="1F497D"/>
              </a:solidFill>
            </a:endParaRPr>
          </a:p>
        </p:txBody>
      </p:sp>
      <p:sp>
        <p:nvSpPr>
          <p:cNvPr id="12" name="Rectangle à coins arrondis 11"/>
          <p:cNvSpPr/>
          <p:nvPr/>
        </p:nvSpPr>
        <p:spPr>
          <a:xfrm>
            <a:off x="387903" y="3226104"/>
            <a:ext cx="7889198" cy="1132143"/>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4763" algn="just" eaLnBrk="0" hangingPunct="0">
              <a:spcBef>
                <a:spcPts val="0"/>
              </a:spcBef>
            </a:pPr>
            <a:r>
              <a:rPr lang="fr-FR" sz="1400" dirty="0" smtClean="0">
                <a:solidFill>
                  <a:srgbClr val="1F497D"/>
                </a:solidFill>
              </a:rPr>
              <a:t>Le </a:t>
            </a:r>
            <a:r>
              <a:rPr lang="fr-FR" sz="1400" b="1" dirty="0" smtClean="0">
                <a:solidFill>
                  <a:srgbClr val="1F497D"/>
                </a:solidFill>
              </a:rPr>
              <a:t>projet </a:t>
            </a:r>
            <a:r>
              <a:rPr lang="fr-FR" sz="1400" b="1" dirty="0" err="1" smtClean="0">
                <a:solidFill>
                  <a:srgbClr val="1F497D"/>
                </a:solidFill>
              </a:rPr>
              <a:t>Cigéo</a:t>
            </a:r>
            <a:r>
              <a:rPr lang="fr-FR" sz="1400" dirty="0" smtClean="0">
                <a:solidFill>
                  <a:srgbClr val="1F497D"/>
                </a:solidFill>
              </a:rPr>
              <a:t> : </a:t>
            </a:r>
          </a:p>
          <a:p>
            <a:pPr marL="277813" lvl="0" indent="-4763" algn="just" eaLnBrk="0" hangingPunct="0">
              <a:spcBef>
                <a:spcPts val="0"/>
              </a:spcBef>
              <a:buFont typeface="Arial" pitchFamily="34" charset="0"/>
              <a:buChar char="•"/>
            </a:pPr>
            <a:r>
              <a:rPr lang="fr-FR" sz="1400" dirty="0" smtClean="0">
                <a:solidFill>
                  <a:srgbClr val="1F497D"/>
                </a:solidFill>
              </a:rPr>
              <a:t> un niveau d’inquiétude assez élevé : 64% </a:t>
            </a:r>
          </a:p>
          <a:p>
            <a:pPr marL="277813" lvl="0" indent="-4763" algn="just" eaLnBrk="0" hangingPunct="0">
              <a:spcBef>
                <a:spcPts val="0"/>
              </a:spcBef>
              <a:buFont typeface="Arial" pitchFamily="34" charset="0"/>
              <a:buChar char="•"/>
            </a:pPr>
            <a:r>
              <a:rPr lang="fr-FR" sz="1400" dirty="0" smtClean="0">
                <a:solidFill>
                  <a:srgbClr val="1F497D"/>
                </a:solidFill>
              </a:rPr>
              <a:t> …et des risques associés au projet qui sont loin d’être négligés : seuls 34% des riverains pensent que ce projet est « sans conséquence sur la santé des personnes vivant à proximité » 34%  </a:t>
            </a:r>
          </a:p>
        </p:txBody>
      </p:sp>
      <p:sp>
        <p:nvSpPr>
          <p:cNvPr id="13" name="Espace réservé du pied de page 12"/>
          <p:cNvSpPr>
            <a:spLocks noGrp="1"/>
          </p:cNvSpPr>
          <p:nvPr>
            <p:ph type="ftr" sz="quarter" idx="11"/>
          </p:nvPr>
        </p:nvSpPr>
        <p:spPr/>
        <p:txBody>
          <a:bodyPr/>
          <a:lstStyle/>
          <a:p>
            <a:pPr>
              <a:defRPr/>
            </a:pPr>
            <a:r>
              <a:rPr lang="fr-FR" smtClean="0"/>
              <a:t>Ipsos pour l'Andra - Enquêtes locales - Rapport Synthétique CMHM - Novembre 2012</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118800"/>
            <a:ext cx="6702031" cy="553998"/>
          </a:xfrm>
        </p:spPr>
        <p:txBody>
          <a:bodyPr/>
          <a:lstStyle/>
          <a:p>
            <a:r>
              <a:rPr lang="fr-FR" dirty="0" smtClean="0">
                <a:solidFill>
                  <a:schemeClr val="tx1"/>
                </a:solidFill>
              </a:rPr>
              <a:t>Puis tout particulièrement des points forts notables, auprès des TRES PROCHES RIVERAINS  </a:t>
            </a:r>
            <a:endParaRPr lang="fr-FR" dirty="0">
              <a:solidFill>
                <a:schemeClr val="tx1"/>
              </a:solidFill>
            </a:endParaRPr>
          </a:p>
        </p:txBody>
      </p:sp>
      <p:sp>
        <p:nvSpPr>
          <p:cNvPr id="8" name="Rectangle à coins arrondis 7"/>
          <p:cNvSpPr/>
          <p:nvPr/>
        </p:nvSpPr>
        <p:spPr>
          <a:xfrm>
            <a:off x="532411" y="1104404"/>
            <a:ext cx="7590311" cy="546265"/>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algn="just" eaLnBrk="0" hangingPunct="0">
              <a:spcBef>
                <a:spcPts val="600"/>
              </a:spcBef>
              <a:spcAft>
                <a:spcPts val="600"/>
              </a:spcAft>
            </a:pPr>
            <a:r>
              <a:rPr lang="fr-FR" sz="1600" dirty="0" smtClean="0">
                <a:solidFill>
                  <a:srgbClr val="1F497D"/>
                </a:solidFill>
              </a:rPr>
              <a:t>	Les activités de l’</a:t>
            </a:r>
            <a:r>
              <a:rPr lang="fr-FR" sz="1600" dirty="0" err="1" smtClean="0">
                <a:solidFill>
                  <a:srgbClr val="1F497D"/>
                </a:solidFill>
              </a:rPr>
              <a:t>Andra</a:t>
            </a:r>
            <a:r>
              <a:rPr lang="fr-FR" sz="1600" dirty="0" smtClean="0">
                <a:solidFill>
                  <a:srgbClr val="1F497D"/>
                </a:solidFill>
              </a:rPr>
              <a:t> sont perçues comme </a:t>
            </a:r>
            <a:r>
              <a:rPr lang="fr-FR" sz="1600" b="1" dirty="0" smtClean="0">
                <a:solidFill>
                  <a:srgbClr val="1F497D"/>
                </a:solidFill>
              </a:rPr>
              <a:t>une bonne chose </a:t>
            </a:r>
            <a:r>
              <a:rPr lang="fr-FR" sz="1600" dirty="0" smtClean="0">
                <a:solidFill>
                  <a:srgbClr val="1F497D"/>
                </a:solidFill>
              </a:rPr>
              <a:t>pour votre région et ses habitants : 63%</a:t>
            </a:r>
            <a:r>
              <a:rPr lang="fr-FR" dirty="0" smtClean="0"/>
              <a:t> </a:t>
            </a:r>
            <a:endParaRPr lang="fr-FR" sz="1600" dirty="0" smtClean="0">
              <a:solidFill>
                <a:srgbClr val="1F497D"/>
              </a:solidFill>
            </a:endParaRPr>
          </a:p>
        </p:txBody>
      </p:sp>
      <p:sp>
        <p:nvSpPr>
          <p:cNvPr id="10" name="Rectangle à coins arrondis 9"/>
          <p:cNvSpPr/>
          <p:nvPr/>
        </p:nvSpPr>
        <p:spPr>
          <a:xfrm>
            <a:off x="532411" y="4439389"/>
            <a:ext cx="7590311" cy="546265"/>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algn="just" eaLnBrk="0" hangingPunct="0">
              <a:spcBef>
                <a:spcPts val="600"/>
              </a:spcBef>
              <a:spcAft>
                <a:spcPts val="600"/>
              </a:spcAft>
            </a:pPr>
            <a:r>
              <a:rPr lang="fr-FR" sz="1600" dirty="0" smtClean="0">
                <a:solidFill>
                  <a:srgbClr val="1F497D"/>
                </a:solidFill>
              </a:rPr>
              <a:t>	Considèrent que </a:t>
            </a:r>
            <a:r>
              <a:rPr lang="fr-FR" sz="1600" b="1" dirty="0" smtClean="0">
                <a:solidFill>
                  <a:srgbClr val="1F497D"/>
                </a:solidFill>
              </a:rPr>
              <a:t>l’</a:t>
            </a:r>
            <a:r>
              <a:rPr lang="fr-FR" sz="1600" b="1" dirty="0" err="1" smtClean="0">
                <a:solidFill>
                  <a:srgbClr val="1F497D"/>
                </a:solidFill>
              </a:rPr>
              <a:t>Andra</a:t>
            </a:r>
            <a:r>
              <a:rPr lang="fr-FR" sz="1600" b="1" dirty="0" smtClean="0">
                <a:solidFill>
                  <a:srgbClr val="1F497D"/>
                </a:solidFill>
              </a:rPr>
              <a:t> dialogue avec les populations locales </a:t>
            </a:r>
            <a:r>
              <a:rPr lang="fr-FR" sz="1600" dirty="0" smtClean="0">
                <a:solidFill>
                  <a:srgbClr val="1F497D"/>
                </a:solidFill>
              </a:rPr>
              <a:t>autour de ses centres : 65%</a:t>
            </a:r>
          </a:p>
        </p:txBody>
      </p:sp>
      <p:sp>
        <p:nvSpPr>
          <p:cNvPr id="11" name="Rectangle à coins arrondis 10"/>
          <p:cNvSpPr/>
          <p:nvPr/>
        </p:nvSpPr>
        <p:spPr>
          <a:xfrm>
            <a:off x="544286" y="5197414"/>
            <a:ext cx="7590311" cy="811499"/>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4763" algn="just" eaLnBrk="0" hangingPunct="0">
              <a:spcBef>
                <a:spcPts val="600"/>
              </a:spcBef>
            </a:pPr>
            <a:r>
              <a:rPr lang="fr-FR" sz="1600" b="1" dirty="0" smtClean="0">
                <a:solidFill>
                  <a:srgbClr val="1F497D"/>
                </a:solidFill>
              </a:rPr>
              <a:t>Lisent le journal de l’</a:t>
            </a:r>
            <a:r>
              <a:rPr lang="fr-FR" sz="1600" b="1" dirty="0" err="1" smtClean="0">
                <a:solidFill>
                  <a:srgbClr val="1F497D"/>
                </a:solidFill>
              </a:rPr>
              <a:t>Andra</a:t>
            </a:r>
            <a:r>
              <a:rPr lang="fr-FR" sz="1600" b="1" dirty="0" smtClean="0">
                <a:solidFill>
                  <a:srgbClr val="1F497D"/>
                </a:solidFill>
              </a:rPr>
              <a:t> : 84%</a:t>
            </a:r>
          </a:p>
          <a:p>
            <a:pPr marL="182563" lvl="0" indent="-4763" algn="just" eaLnBrk="0" hangingPunct="0">
              <a:spcBef>
                <a:spcPts val="600"/>
              </a:spcBef>
            </a:pPr>
            <a:r>
              <a:rPr lang="fr-FR" sz="1600" dirty="0" smtClean="0">
                <a:solidFill>
                  <a:srgbClr val="1F497D"/>
                </a:solidFill>
              </a:rPr>
              <a:t>S’estiment suffisamment informés sur les centres de stockage de l’</a:t>
            </a:r>
            <a:r>
              <a:rPr lang="fr-FR" sz="1600" dirty="0" err="1" smtClean="0">
                <a:solidFill>
                  <a:srgbClr val="1F497D"/>
                </a:solidFill>
              </a:rPr>
              <a:t>Andra</a:t>
            </a:r>
            <a:r>
              <a:rPr lang="fr-FR" sz="1600" dirty="0" smtClean="0">
                <a:solidFill>
                  <a:srgbClr val="1F497D"/>
                </a:solidFill>
              </a:rPr>
              <a:t> : 61%</a:t>
            </a:r>
          </a:p>
        </p:txBody>
      </p:sp>
      <p:sp>
        <p:nvSpPr>
          <p:cNvPr id="12" name="Rectangle à coins arrondis 11"/>
          <p:cNvSpPr/>
          <p:nvPr/>
        </p:nvSpPr>
        <p:spPr>
          <a:xfrm>
            <a:off x="532411" y="1816928"/>
            <a:ext cx="7590311" cy="2434443"/>
          </a:xfrm>
          <a:prstGeom prst="round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563" lvl="0" indent="-182563" algn="just" eaLnBrk="0" hangingPunct="0">
              <a:spcBef>
                <a:spcPts val="600"/>
              </a:spcBef>
            </a:pPr>
            <a:r>
              <a:rPr lang="fr-FR" sz="1600" dirty="0" smtClean="0">
                <a:solidFill>
                  <a:srgbClr val="1F497D"/>
                </a:solidFill>
              </a:rPr>
              <a:t>	</a:t>
            </a:r>
            <a:r>
              <a:rPr lang="fr-FR" sz="1600" b="1" dirty="0" smtClean="0">
                <a:solidFill>
                  <a:srgbClr val="1F497D"/>
                </a:solidFill>
              </a:rPr>
              <a:t>Font confiance </a:t>
            </a:r>
            <a:r>
              <a:rPr lang="fr-FR" sz="1600" dirty="0" smtClean="0">
                <a:solidFill>
                  <a:srgbClr val="1F497D"/>
                </a:solidFill>
              </a:rPr>
              <a:t>à l’</a:t>
            </a:r>
            <a:r>
              <a:rPr lang="fr-FR" sz="1600" dirty="0" err="1" smtClean="0">
                <a:solidFill>
                  <a:srgbClr val="1F497D"/>
                </a:solidFill>
              </a:rPr>
              <a:t>Andra</a:t>
            </a:r>
            <a:r>
              <a:rPr lang="fr-FR" sz="1600" dirty="0" smtClean="0">
                <a:solidFill>
                  <a:srgbClr val="1F497D"/>
                </a:solidFill>
              </a:rPr>
              <a:t> pour </a:t>
            </a:r>
          </a:p>
          <a:p>
            <a:pPr marL="539750" lvl="1" indent="-274638" algn="just" eaLnBrk="0" hangingPunct="0">
              <a:spcBef>
                <a:spcPts val="0"/>
              </a:spcBef>
              <a:buClr>
                <a:srgbClr val="1F497D"/>
              </a:buClr>
              <a:buFont typeface="Arial" pitchFamily="34" charset="0"/>
              <a:buChar char="•"/>
            </a:pPr>
            <a:r>
              <a:rPr lang="fr-FR" sz="1600" dirty="0" smtClean="0">
                <a:solidFill>
                  <a:srgbClr val="1F497D"/>
                </a:solidFill>
              </a:rPr>
              <a:t>assurer la sécurité des installations : 81%</a:t>
            </a:r>
          </a:p>
          <a:p>
            <a:pPr marL="539750" lvl="1" indent="-274638" algn="just" eaLnBrk="0" hangingPunct="0">
              <a:spcBef>
                <a:spcPts val="0"/>
              </a:spcBef>
              <a:buClr>
                <a:srgbClr val="1F497D"/>
              </a:buClr>
              <a:buFont typeface="Arial" pitchFamily="34" charset="0"/>
              <a:buChar char="•"/>
            </a:pPr>
            <a:r>
              <a:rPr lang="fr-FR" sz="1600" dirty="0" smtClean="0">
                <a:solidFill>
                  <a:srgbClr val="1F497D"/>
                </a:solidFill>
              </a:rPr>
              <a:t>prendre toutes les précautions pour protéger la population et l’environnement : 76%</a:t>
            </a:r>
          </a:p>
          <a:p>
            <a:pPr marL="539750" lvl="1" indent="-274638" algn="just" eaLnBrk="0" hangingPunct="0">
              <a:spcBef>
                <a:spcPts val="0"/>
              </a:spcBef>
              <a:buClr>
                <a:srgbClr val="1F497D"/>
              </a:buClr>
              <a:buFont typeface="Arial" pitchFamily="34" charset="0"/>
              <a:buChar char="•"/>
            </a:pPr>
            <a:r>
              <a:rPr lang="fr-FR" sz="1600" dirty="0" smtClean="0">
                <a:solidFill>
                  <a:srgbClr val="1F497D"/>
                </a:solidFill>
              </a:rPr>
              <a:t>gérer les centres de stockage des déchets radioactifs : 74%</a:t>
            </a:r>
          </a:p>
          <a:p>
            <a:pPr marL="539750" lvl="1" indent="-274638" algn="just" eaLnBrk="0" hangingPunct="0">
              <a:spcBef>
                <a:spcPts val="0"/>
              </a:spcBef>
              <a:buClr>
                <a:srgbClr val="1F497D"/>
              </a:buClr>
              <a:buFont typeface="Arial" pitchFamily="34" charset="0"/>
              <a:buChar char="•"/>
            </a:pPr>
            <a:r>
              <a:rPr lang="fr-FR" sz="1600" dirty="0" smtClean="0">
                <a:solidFill>
                  <a:srgbClr val="1F497D"/>
                </a:solidFill>
              </a:rPr>
              <a:t>participer au développement économique de la région : 71%</a:t>
            </a:r>
          </a:p>
          <a:p>
            <a:pPr marL="539750" lvl="1" indent="-274638" algn="just" eaLnBrk="0" hangingPunct="0">
              <a:spcBef>
                <a:spcPts val="0"/>
              </a:spcBef>
              <a:buClr>
                <a:srgbClr val="1F497D"/>
              </a:buClr>
              <a:buFont typeface="Arial" pitchFamily="34" charset="0"/>
              <a:buChar char="•"/>
            </a:pPr>
            <a:r>
              <a:rPr lang="fr-FR" sz="1600" dirty="0" smtClean="0">
                <a:solidFill>
                  <a:srgbClr val="1F497D"/>
                </a:solidFill>
              </a:rPr>
              <a:t>informer les populations locales sur les centres de stockage : 71%</a:t>
            </a:r>
          </a:p>
          <a:p>
            <a:pPr marL="539750" lvl="1" indent="-274638" algn="just" eaLnBrk="0" hangingPunct="0">
              <a:spcBef>
                <a:spcPts val="0"/>
              </a:spcBef>
              <a:buClr>
                <a:srgbClr val="1F497D"/>
              </a:buClr>
              <a:buFont typeface="Arial" pitchFamily="34" charset="0"/>
              <a:buChar char="•"/>
            </a:pPr>
            <a:r>
              <a:rPr lang="fr-FR" sz="1600" dirty="0" smtClean="0">
                <a:solidFill>
                  <a:srgbClr val="1F497D"/>
                </a:solidFill>
              </a:rPr>
              <a:t>les informer sur tous les aspects du fonctionnement des centres : 69%</a:t>
            </a:r>
          </a:p>
          <a:p>
            <a:pPr marL="539750" lvl="1" indent="-274638" algn="just" eaLnBrk="0" hangingPunct="0">
              <a:spcBef>
                <a:spcPts val="0"/>
              </a:spcBef>
              <a:buClr>
                <a:srgbClr val="1F497D"/>
              </a:buClr>
              <a:buFont typeface="Arial" pitchFamily="34" charset="0"/>
              <a:buChar char="•"/>
            </a:pPr>
            <a:r>
              <a:rPr lang="fr-FR" sz="1600" dirty="0" smtClean="0">
                <a:solidFill>
                  <a:srgbClr val="1F497D"/>
                </a:solidFill>
              </a:rPr>
              <a:t>prendre en compte leurs intérêts : 61%</a:t>
            </a:r>
          </a:p>
        </p:txBody>
      </p:sp>
      <p:sp>
        <p:nvSpPr>
          <p:cNvPr id="7" name="Espace réservé du pied de page 6"/>
          <p:cNvSpPr>
            <a:spLocks noGrp="1"/>
          </p:cNvSpPr>
          <p:nvPr>
            <p:ph type="ftr" sz="quarter" idx="11"/>
          </p:nvPr>
        </p:nvSpPr>
        <p:spPr/>
        <p:txBody>
          <a:bodyPr/>
          <a:lstStyle/>
          <a:p>
            <a:pPr>
              <a:defRPr/>
            </a:pPr>
            <a:r>
              <a:rPr lang="fr-FR" smtClean="0"/>
              <a:t>Ipsos pour l'Andra - Enquêtes locales - Rapport Synthétique CMHM - Novembre 2012</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1"/>
          <p:cNvSpPr>
            <a:spLocks noGrp="1"/>
          </p:cNvSpPr>
          <p:nvPr>
            <p:ph type="ctrTitle"/>
          </p:nvPr>
        </p:nvSpPr>
        <p:spPr bwMode="auto">
          <a:noFill/>
          <a:ln>
            <a:miter lim="800000"/>
            <a:headEnd/>
            <a:tailEnd/>
          </a:ln>
        </p:spPr>
        <p:txBody>
          <a:bodyPr vert="horz" numCol="1" compatLnSpc="1">
            <a:prstTxWarp prst="textNoShape">
              <a:avLst/>
            </a:prstTxWarp>
          </a:bodyPr>
          <a:lstStyle/>
          <a:p>
            <a:pPr marL="85725" eaLnBrk="1" hangingPunct="1"/>
            <a:r>
              <a:rPr lang="fr-FR" sz="2800" dirty="0" smtClean="0">
                <a:solidFill>
                  <a:schemeClr val="tx1">
                    <a:lumMod val="75000"/>
                  </a:schemeClr>
                </a:solidFill>
              </a:rPr>
              <a:t>Le rapport des populations riveraines au Centre de Meuse Haute-Marne </a:t>
            </a:r>
          </a:p>
        </p:txBody>
      </p:sp>
      <p:pic>
        <p:nvPicPr>
          <p:cNvPr id="3" name="Picture 4" descr="http://geosystemes.univ-lille1.fr/sgn/logo/logo_andra1.jpg"/>
          <p:cNvPicPr>
            <a:picLocks noChangeAspect="1" noChangeArrowheads="1"/>
          </p:cNvPicPr>
          <p:nvPr/>
        </p:nvPicPr>
        <p:blipFill>
          <a:blip r:embed="rId2" cstate="print"/>
          <a:srcRect/>
          <a:stretch>
            <a:fillRect/>
          </a:stretch>
        </p:blipFill>
        <p:spPr bwMode="auto">
          <a:xfrm>
            <a:off x="7874180" y="2270283"/>
            <a:ext cx="1098150" cy="814111"/>
          </a:xfrm>
          <a:prstGeom prst="rect">
            <a:avLst/>
          </a:prstGeom>
          <a:noFill/>
        </p:spPr>
      </p:pic>
      <p:sp>
        <p:nvSpPr>
          <p:cNvPr id="4" name="Ellipse 3"/>
          <p:cNvSpPr/>
          <p:nvPr/>
        </p:nvSpPr>
        <p:spPr>
          <a:xfrm>
            <a:off x="2934268" y="982638"/>
            <a:ext cx="1337480" cy="1105469"/>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chemeClr val="tx1">
                    <a:lumMod val="75000"/>
                  </a:schemeClr>
                </a:solidFill>
                <a:latin typeface="+mj-lt"/>
                <a:ea typeface="+mj-ea"/>
                <a:cs typeface="+mj-cs"/>
              </a:rPr>
              <a:t>1</a:t>
            </a:r>
            <a:endParaRPr lang="fr-FR" sz="2800" b="1" dirty="0">
              <a:solidFill>
                <a:schemeClr val="tx1">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0752" y="238276"/>
            <a:ext cx="7997588" cy="498598"/>
          </a:xfrm>
        </p:spPr>
        <p:txBody>
          <a:bodyPr/>
          <a:lstStyle/>
          <a:p>
            <a:r>
              <a:rPr lang="fr-FR" sz="1800" dirty="0" smtClean="0">
                <a:solidFill>
                  <a:srgbClr val="1F497D"/>
                </a:solidFill>
              </a:rPr>
              <a:t>Un sentiment d’implication domine chez la majorité des riverains, quelle que soit leur proximité géographique</a:t>
            </a:r>
            <a:endParaRPr lang="fr-FR" sz="1400" b="0" dirty="0" smtClean="0">
              <a:solidFill>
                <a:srgbClr val="1F497D"/>
              </a:solidFill>
            </a:endParaRPr>
          </a:p>
        </p:txBody>
      </p:sp>
      <p:sp>
        <p:nvSpPr>
          <p:cNvPr id="3" name="Espace réservé du contenu 2"/>
          <p:cNvSpPr>
            <a:spLocks noGrp="1"/>
          </p:cNvSpPr>
          <p:nvPr>
            <p:ph idx="4294967295"/>
          </p:nvPr>
        </p:nvSpPr>
        <p:spPr>
          <a:xfrm>
            <a:off x="0" y="1363117"/>
            <a:ext cx="7740000" cy="208332"/>
          </a:xfrm>
          <a:prstGeom prst="rect">
            <a:avLst/>
          </a:prstGeom>
        </p:spPr>
        <p:txBody>
          <a:bodyPr/>
          <a:lstStyle/>
          <a:p>
            <a:pPr marL="0" indent="3175">
              <a:buNone/>
            </a:pPr>
            <a:r>
              <a:rPr lang="fr-FR" sz="1100" dirty="0" smtClean="0">
                <a:solidFill>
                  <a:schemeClr val="tx1"/>
                </a:solidFill>
              </a:rPr>
              <a:t>Et quelle phrase, parmi les suivantes, correspond le mieux à votre situation ? </a:t>
            </a:r>
          </a:p>
        </p:txBody>
      </p:sp>
      <p:sp>
        <p:nvSpPr>
          <p:cNvPr id="9" name="Espace réservé du pied de page 8"/>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graphicFrame>
        <p:nvGraphicFramePr>
          <p:cNvPr id="62" name="Graphique 61"/>
          <p:cNvGraphicFramePr/>
          <p:nvPr/>
        </p:nvGraphicFramePr>
        <p:xfrm>
          <a:off x="81888" y="1949447"/>
          <a:ext cx="6882714" cy="4003749"/>
        </p:xfrm>
        <a:graphic>
          <a:graphicData uri="http://schemas.openxmlformats.org/drawingml/2006/chart">
            <c:chart xmlns:c="http://schemas.openxmlformats.org/drawingml/2006/chart" xmlns:r="http://schemas.openxmlformats.org/officeDocument/2006/relationships" r:id="rId2"/>
          </a:graphicData>
        </a:graphic>
      </p:graphicFrame>
      <p:sp>
        <p:nvSpPr>
          <p:cNvPr id="65" name="Espace réservé du contenu 2"/>
          <p:cNvSpPr txBox="1">
            <a:spLocks/>
          </p:cNvSpPr>
          <p:nvPr/>
        </p:nvSpPr>
        <p:spPr>
          <a:xfrm>
            <a:off x="10920" y="1609072"/>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6" name="Tableau 5"/>
          <p:cNvGraphicFramePr>
            <a:graphicFrameLocks noGrp="1"/>
          </p:cNvGraphicFramePr>
          <p:nvPr/>
        </p:nvGraphicFramePr>
        <p:xfrm>
          <a:off x="6221904" y="2783777"/>
          <a:ext cx="2303340" cy="3090700"/>
        </p:xfrm>
        <a:graphic>
          <a:graphicData uri="http://schemas.openxmlformats.org/drawingml/2006/table">
            <a:tbl>
              <a:tblPr firstRow="1" bandRow="1">
                <a:tableStyleId>{2D5ABB26-0587-4C30-8999-92F81FD0307C}</a:tableStyleId>
              </a:tblPr>
              <a:tblGrid>
                <a:gridCol w="1151670"/>
                <a:gridCol w="1151670"/>
              </a:tblGrid>
              <a:tr h="660996">
                <a:tc>
                  <a:txBody>
                    <a:bodyPr/>
                    <a:lstStyle/>
                    <a:p>
                      <a:pPr algn="ctr"/>
                      <a:r>
                        <a:rPr lang="fr-FR" sz="1400" b="1" dirty="0" smtClean="0">
                          <a:solidFill>
                            <a:schemeClr val="tx1"/>
                          </a:solidFill>
                        </a:rPr>
                        <a:t>Habite</a:t>
                      </a:r>
                      <a:r>
                        <a:rPr lang="fr-FR" sz="1400" b="1" baseline="0" dirty="0" smtClean="0">
                          <a:solidFill>
                            <a:schemeClr val="tx1"/>
                          </a:solidFill>
                        </a:rPr>
                        <a:t> à proximité </a:t>
                      </a:r>
                      <a:endParaRPr lang="fr-FR" sz="1400" b="1" dirty="0">
                        <a:solidFill>
                          <a:schemeClr val="tx1"/>
                        </a:solidFill>
                      </a:endParaRPr>
                    </a:p>
                  </a:txBody>
                  <a:tcPr anchor="ctr"/>
                </a:tc>
                <a:tc>
                  <a:txBody>
                    <a:bodyPr/>
                    <a:lstStyle/>
                    <a:p>
                      <a:pPr algn="ctr"/>
                      <a:r>
                        <a:rPr lang="fr-FR" sz="1400" b="1" dirty="0" smtClean="0">
                          <a:solidFill>
                            <a:schemeClr val="accent1"/>
                          </a:solidFill>
                        </a:rPr>
                        <a:t>Se sent concerné </a:t>
                      </a:r>
                      <a:endParaRPr lang="fr-FR" sz="1400" b="1" dirty="0">
                        <a:solidFill>
                          <a:schemeClr val="accent1"/>
                        </a:solidFill>
                      </a:endParaRPr>
                    </a:p>
                  </a:txBody>
                  <a:tcPr anchor="ctr"/>
                </a:tc>
              </a:tr>
              <a:tr h="607426">
                <a:tc>
                  <a:txBody>
                    <a:bodyPr/>
                    <a:lstStyle/>
                    <a:p>
                      <a:pPr algn="ctr"/>
                      <a:r>
                        <a:rPr lang="fr-FR" sz="1400" b="1" dirty="0" smtClean="0">
                          <a:solidFill>
                            <a:schemeClr val="tx1"/>
                          </a:solidFill>
                        </a:rPr>
                        <a:t>31%</a:t>
                      </a:r>
                      <a:endParaRPr lang="fr-FR" sz="1400" b="1" dirty="0">
                        <a:solidFill>
                          <a:schemeClr val="tx1"/>
                        </a:solidFill>
                      </a:endParaRPr>
                    </a:p>
                  </a:txBody>
                  <a:tcPr anchor="ctr"/>
                </a:tc>
                <a:tc>
                  <a:txBody>
                    <a:bodyPr/>
                    <a:lstStyle/>
                    <a:p>
                      <a:pPr algn="ctr"/>
                      <a:r>
                        <a:rPr lang="fr-FR" sz="1400" b="1" dirty="0" smtClean="0">
                          <a:solidFill>
                            <a:schemeClr val="accent1"/>
                          </a:solidFill>
                        </a:rPr>
                        <a:t>73%</a:t>
                      </a:r>
                      <a:endParaRPr lang="fr-FR" sz="1400" b="1" dirty="0">
                        <a:solidFill>
                          <a:schemeClr val="accent1"/>
                        </a:solidFill>
                      </a:endParaRPr>
                    </a:p>
                  </a:txBody>
                  <a:tcPr anchor="ctr"/>
                </a:tc>
              </a:tr>
              <a:tr h="607426">
                <a:tc>
                  <a:txBody>
                    <a:bodyPr/>
                    <a:lstStyle/>
                    <a:p>
                      <a:pPr algn="ctr"/>
                      <a:r>
                        <a:rPr lang="fr-FR" sz="1400" b="1" dirty="0" smtClean="0">
                          <a:solidFill>
                            <a:schemeClr val="tx1"/>
                          </a:solidFill>
                        </a:rPr>
                        <a:t>88%</a:t>
                      </a:r>
                      <a:endParaRPr lang="fr-FR" sz="1400" b="1" dirty="0">
                        <a:solidFill>
                          <a:schemeClr val="tx1"/>
                        </a:solidFill>
                      </a:endParaRPr>
                    </a:p>
                  </a:txBody>
                  <a:tcPr anchor="ctr"/>
                </a:tc>
                <a:tc>
                  <a:txBody>
                    <a:bodyPr/>
                    <a:lstStyle/>
                    <a:p>
                      <a:pPr algn="ctr"/>
                      <a:r>
                        <a:rPr lang="fr-FR" sz="1400" b="1" dirty="0" smtClean="0">
                          <a:solidFill>
                            <a:schemeClr val="accent1"/>
                          </a:solidFill>
                        </a:rPr>
                        <a:t>80%</a:t>
                      </a:r>
                      <a:endParaRPr lang="fr-FR" sz="1400" b="1" dirty="0">
                        <a:solidFill>
                          <a:schemeClr val="accent1"/>
                        </a:solidFill>
                      </a:endParaRPr>
                    </a:p>
                  </a:txBody>
                  <a:tcPr anchor="ctr"/>
                </a:tc>
              </a:tr>
              <a:tr h="607426">
                <a:tc>
                  <a:txBody>
                    <a:bodyPr/>
                    <a:lstStyle/>
                    <a:p>
                      <a:pPr algn="ctr"/>
                      <a:r>
                        <a:rPr lang="fr-FR" sz="1400" b="1" dirty="0" smtClean="0">
                          <a:solidFill>
                            <a:schemeClr val="tx1"/>
                          </a:solidFill>
                        </a:rPr>
                        <a:t>38%</a:t>
                      </a:r>
                      <a:endParaRPr lang="fr-FR" sz="1400" b="1" dirty="0">
                        <a:solidFill>
                          <a:schemeClr val="tx1"/>
                        </a:solidFill>
                      </a:endParaRPr>
                    </a:p>
                  </a:txBody>
                  <a:tcPr anchor="ctr"/>
                </a:tc>
                <a:tc>
                  <a:txBody>
                    <a:bodyPr/>
                    <a:lstStyle/>
                    <a:p>
                      <a:pPr algn="ctr"/>
                      <a:r>
                        <a:rPr lang="fr-FR" sz="1400" b="1" dirty="0" smtClean="0">
                          <a:solidFill>
                            <a:schemeClr val="accent1"/>
                          </a:solidFill>
                        </a:rPr>
                        <a:t>75%</a:t>
                      </a:r>
                      <a:endParaRPr lang="fr-FR" sz="1400" b="1" dirty="0">
                        <a:solidFill>
                          <a:schemeClr val="accent1"/>
                        </a:solidFill>
                      </a:endParaRPr>
                    </a:p>
                  </a:txBody>
                  <a:tcPr anchor="ctr"/>
                </a:tc>
              </a:tr>
              <a:tr h="607426">
                <a:tc>
                  <a:txBody>
                    <a:bodyPr/>
                    <a:lstStyle/>
                    <a:p>
                      <a:pPr algn="ctr"/>
                      <a:r>
                        <a:rPr lang="fr-FR" sz="1400" b="1" dirty="0" smtClean="0">
                          <a:solidFill>
                            <a:schemeClr val="tx1"/>
                          </a:solidFill>
                        </a:rPr>
                        <a:t>23%</a:t>
                      </a:r>
                      <a:endParaRPr lang="fr-FR" sz="1400" b="1" dirty="0">
                        <a:solidFill>
                          <a:schemeClr val="tx1"/>
                        </a:solidFill>
                      </a:endParaRPr>
                    </a:p>
                  </a:txBody>
                  <a:tcPr anchor="ctr"/>
                </a:tc>
                <a:tc>
                  <a:txBody>
                    <a:bodyPr/>
                    <a:lstStyle/>
                    <a:p>
                      <a:pPr algn="ctr"/>
                      <a:r>
                        <a:rPr lang="fr-FR" sz="1400" b="1" dirty="0" smtClean="0">
                          <a:solidFill>
                            <a:schemeClr val="accent1"/>
                          </a:solidFill>
                        </a:rPr>
                        <a:t>71%</a:t>
                      </a:r>
                      <a:endParaRPr lang="fr-FR" sz="1400" b="1" dirty="0">
                        <a:solidFill>
                          <a:schemeClr val="accent1"/>
                        </a:solidFill>
                      </a:endParaRPr>
                    </a:p>
                  </a:txBody>
                  <a:tcPr anchor="ctr"/>
                </a:tc>
              </a:tr>
            </a:tbl>
          </a:graphicData>
        </a:graphic>
      </p:graphicFrame>
      <p:sp>
        <p:nvSpPr>
          <p:cNvPr id="7" name="Rectangle à coins arrondis 6"/>
          <p:cNvSpPr/>
          <p:nvPr/>
        </p:nvSpPr>
        <p:spPr>
          <a:xfrm>
            <a:off x="6411436" y="4067746"/>
            <a:ext cx="831273" cy="58189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à coins arrondis 7"/>
          <p:cNvSpPr/>
          <p:nvPr/>
        </p:nvSpPr>
        <p:spPr>
          <a:xfrm rot="5400000">
            <a:off x="7045472" y="4462950"/>
            <a:ext cx="1759980" cy="92710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1"/>
          <p:cNvSpPr>
            <a:spLocks noGrp="1"/>
          </p:cNvSpPr>
          <p:nvPr>
            <p:ph type="ctrTitle"/>
          </p:nvPr>
        </p:nvSpPr>
        <p:spPr bwMode="auto">
          <a:xfrm>
            <a:off x="0" y="2852098"/>
            <a:ext cx="4690753" cy="1163395"/>
          </a:xfrm>
          <a:noFill/>
          <a:ln>
            <a:miter lim="800000"/>
            <a:headEnd/>
            <a:tailEnd/>
          </a:ln>
        </p:spPr>
        <p:txBody>
          <a:bodyPr vert="horz" numCol="1" compatLnSpc="1">
            <a:prstTxWarp prst="textNoShape">
              <a:avLst/>
            </a:prstTxWarp>
          </a:bodyPr>
          <a:lstStyle/>
          <a:p>
            <a:pPr marL="85725" eaLnBrk="1" hangingPunct="1"/>
            <a:r>
              <a:rPr lang="fr-FR" sz="2800" dirty="0" smtClean="0">
                <a:solidFill>
                  <a:schemeClr val="tx1">
                    <a:lumMod val="75000"/>
                  </a:schemeClr>
                </a:solidFill>
              </a:rPr>
              <a:t>Perception et image du Centre de Meuse Haute-Marne </a:t>
            </a:r>
          </a:p>
        </p:txBody>
      </p:sp>
      <p:pic>
        <p:nvPicPr>
          <p:cNvPr id="3" name="Picture 4" descr="http://geosystemes.univ-lille1.fr/sgn/logo/logo_andra1.jpg"/>
          <p:cNvPicPr>
            <a:picLocks noChangeAspect="1" noChangeArrowheads="1"/>
          </p:cNvPicPr>
          <p:nvPr/>
        </p:nvPicPr>
        <p:blipFill>
          <a:blip r:embed="rId2" cstate="print"/>
          <a:srcRect/>
          <a:stretch>
            <a:fillRect/>
          </a:stretch>
        </p:blipFill>
        <p:spPr bwMode="auto">
          <a:xfrm>
            <a:off x="7874180" y="2270283"/>
            <a:ext cx="1098150" cy="814111"/>
          </a:xfrm>
          <a:prstGeom prst="rect">
            <a:avLst/>
          </a:prstGeom>
          <a:noFill/>
        </p:spPr>
      </p:pic>
      <p:sp>
        <p:nvSpPr>
          <p:cNvPr id="4" name="Ellipse 3"/>
          <p:cNvSpPr/>
          <p:nvPr/>
        </p:nvSpPr>
        <p:spPr>
          <a:xfrm>
            <a:off x="2934268" y="982638"/>
            <a:ext cx="1337480" cy="1105469"/>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chemeClr val="tx1">
                    <a:lumMod val="75000"/>
                  </a:schemeClr>
                </a:solidFill>
                <a:latin typeface="+mj-lt"/>
                <a:ea typeface="+mj-ea"/>
                <a:cs typeface="+mj-cs"/>
              </a:rPr>
              <a:t>2</a:t>
            </a:r>
            <a:endParaRPr lang="fr-FR" sz="2800" b="1" dirty="0">
              <a:solidFill>
                <a:schemeClr val="tx1">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925" y="-13543"/>
            <a:ext cx="8084529" cy="997196"/>
          </a:xfrm>
        </p:spPr>
        <p:txBody>
          <a:bodyPr/>
          <a:lstStyle/>
          <a:p>
            <a:pPr marL="185738"/>
            <a:r>
              <a:rPr lang="fr-FR" sz="1800" dirty="0" smtClean="0"/>
              <a:t>Confusion dans l’activité de l’</a:t>
            </a:r>
            <a:r>
              <a:rPr lang="fr-FR" sz="1800" dirty="0" err="1" smtClean="0"/>
              <a:t>Andra</a:t>
            </a:r>
            <a:r>
              <a:rPr lang="fr-FR" sz="1800" dirty="0" smtClean="0"/>
              <a:t> en Meuse Haute-Marne : laboratoire ou centre de stockage ? Une majorité relative pense que les déchets sont déjà là… une minorité importante ne sait pas répondre </a:t>
            </a:r>
          </a:p>
        </p:txBody>
      </p:sp>
      <p:sp>
        <p:nvSpPr>
          <p:cNvPr id="16" name="Espace réservé du pied de page 15"/>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1008093"/>
            <a:ext cx="7740000" cy="215286"/>
          </a:xfrm>
          <a:prstGeom prst="rect">
            <a:avLst/>
          </a:prstGeom>
        </p:spPr>
        <p:txBody>
          <a:bodyPr lIns="0" tIns="0" rIns="0" bIns="0"/>
          <a:lstStyle/>
          <a:p>
            <a:pPr marL="82550" indent="3175" eaLnBrk="0" hangingPunct="0">
              <a:spcBef>
                <a:spcPts val="0"/>
              </a:spcBef>
            </a:pPr>
            <a:r>
              <a:rPr lang="fr-FR" sz="1100" dirty="0" smtClean="0">
                <a:latin typeface="+mn-lt"/>
                <a:cs typeface="+mn-cs"/>
              </a:rPr>
              <a:t>Savez-vous en quoi consistent les activités de l’</a:t>
            </a:r>
            <a:r>
              <a:rPr lang="fr-FR" sz="1100" dirty="0" err="1" smtClean="0">
                <a:latin typeface="+mn-lt"/>
                <a:cs typeface="+mn-cs"/>
              </a:rPr>
              <a:t>Andra</a:t>
            </a:r>
            <a:r>
              <a:rPr lang="fr-FR" sz="1100" dirty="0" smtClean="0">
                <a:latin typeface="+mn-lt"/>
                <a:cs typeface="+mn-cs"/>
              </a:rPr>
              <a:t> en Meuse Haute-Marne ? </a:t>
            </a:r>
          </a:p>
        </p:txBody>
      </p:sp>
      <p:sp>
        <p:nvSpPr>
          <p:cNvPr id="10" name="Espace réservé du contenu 2"/>
          <p:cNvSpPr txBox="1">
            <a:spLocks/>
          </p:cNvSpPr>
          <p:nvPr/>
        </p:nvSpPr>
        <p:spPr>
          <a:xfrm>
            <a:off x="-6805" y="1234631"/>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2" name="Graphique 11"/>
          <p:cNvGraphicFramePr/>
          <p:nvPr>
            <p:extLst>
              <p:ext uri="{D42A27DB-BD31-4B8C-83A1-F6EECF244321}">
                <p14:modId xmlns:p14="http://schemas.microsoft.com/office/powerpoint/2010/main" val="956819917"/>
              </p:ext>
            </p:extLst>
          </p:nvPr>
        </p:nvGraphicFramePr>
        <p:xfrm>
          <a:off x="700630" y="1550707"/>
          <a:ext cx="5884219" cy="4633783"/>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a:xfrm>
            <a:off x="5710374" y="2699000"/>
            <a:ext cx="2400466" cy="647700"/>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smtClean="0">
                <a:solidFill>
                  <a:schemeClr val="tx1"/>
                </a:solidFill>
              </a:rPr>
              <a:t>36% des très proches riverains  </a:t>
            </a:r>
          </a:p>
          <a:p>
            <a:r>
              <a:rPr lang="fr-FR" sz="1100" dirty="0" smtClean="0">
                <a:solidFill>
                  <a:schemeClr val="tx1"/>
                </a:solidFill>
              </a:rPr>
              <a:t>14% des proches riverains </a:t>
            </a:r>
          </a:p>
          <a:p>
            <a:r>
              <a:rPr lang="fr-FR" sz="1100" dirty="0" smtClean="0">
                <a:solidFill>
                  <a:schemeClr val="tx1"/>
                </a:solidFill>
              </a:rPr>
              <a:t>9% des moins proches riverains </a:t>
            </a:r>
            <a:endParaRPr lang="fr-FR" sz="1100" dirty="0">
              <a:solidFill>
                <a:schemeClr val="tx1"/>
              </a:solidFill>
            </a:endParaRPr>
          </a:p>
        </p:txBody>
      </p:sp>
      <p:cxnSp>
        <p:nvCxnSpPr>
          <p:cNvPr id="14" name="Connecteur en angle 13"/>
          <p:cNvCxnSpPr/>
          <p:nvPr/>
        </p:nvCxnSpPr>
        <p:spPr>
          <a:xfrm>
            <a:off x="4834075" y="2622800"/>
            <a:ext cx="749300" cy="330200"/>
          </a:xfrm>
          <a:prstGeom prst="bentConnector3">
            <a:avLst>
              <a:gd name="adj1" fmla="val 50000"/>
            </a:avLst>
          </a:prstGeom>
          <a:ln>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5" name="Rectangle à coins arrondis 14"/>
          <p:cNvSpPr/>
          <p:nvPr/>
        </p:nvSpPr>
        <p:spPr>
          <a:xfrm>
            <a:off x="1032475" y="2394747"/>
            <a:ext cx="3990782" cy="50662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2"/>
          <p:cNvSpPr txBox="1">
            <a:spLocks/>
          </p:cNvSpPr>
          <p:nvPr/>
        </p:nvSpPr>
        <p:spPr>
          <a:xfrm>
            <a:off x="71250" y="1588894"/>
            <a:ext cx="1246909" cy="192397"/>
          </a:xfrm>
          <a:prstGeom prst="rect">
            <a:avLst/>
          </a:prstGeom>
          <a:ln>
            <a:solidFill>
              <a:schemeClr val="bg1">
                <a:lumMod val="65000"/>
              </a:schemeClr>
            </a:solidFill>
            <a:prstDash val="sysDot"/>
          </a:ln>
        </p:spPr>
        <p:txBody>
          <a:bodyPr lIns="0" tIns="0" rIns="0" bIns="0" anchor="ctr"/>
          <a:lstStyle/>
          <a:p>
            <a:pPr lvl="0" indent="3175" algn="ctr" eaLnBrk="0" hangingPunct="0">
              <a:spcBef>
                <a:spcPts val="0"/>
              </a:spcBef>
            </a:pPr>
            <a:r>
              <a:rPr kumimoji="0" lang="fr-FR" sz="1100" b="0" i="0" u="none" strike="noStrike" kern="1200" cap="none" spc="0" normalizeH="0" baseline="0" noProof="0" dirty="0" smtClean="0">
                <a:ln>
                  <a:noFill/>
                </a:ln>
                <a:effectLst/>
                <a:uLnTx/>
                <a:uFillTx/>
                <a:latin typeface="+mn-lt"/>
                <a:ea typeface="+mn-ea"/>
                <a:cs typeface="+mn-cs"/>
              </a:rPr>
              <a:t>Question ouverte </a:t>
            </a:r>
            <a:endParaRPr lang="fr-FR" sz="1100" dirty="0" smtClean="0">
              <a:latin typeface="+mn-lt"/>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25" y="170250"/>
            <a:ext cx="6773283" cy="498598"/>
          </a:xfrm>
        </p:spPr>
        <p:txBody>
          <a:bodyPr/>
          <a:lstStyle/>
          <a:p>
            <a:pPr marL="185738"/>
            <a:r>
              <a:rPr lang="fr-FR" sz="1800" dirty="0" smtClean="0">
                <a:solidFill>
                  <a:srgbClr val="1F497D"/>
                </a:solidFill>
              </a:rPr>
              <a:t>Un jugement globalement favorable sur le bénéfice des activités de l’</a:t>
            </a:r>
            <a:r>
              <a:rPr lang="fr-FR" sz="1800" dirty="0" err="1" smtClean="0">
                <a:solidFill>
                  <a:srgbClr val="1F497D"/>
                </a:solidFill>
              </a:rPr>
              <a:t>Andra</a:t>
            </a:r>
            <a:r>
              <a:rPr lang="fr-FR" sz="1800" dirty="0" smtClean="0">
                <a:solidFill>
                  <a:srgbClr val="1F497D"/>
                </a:solidFill>
              </a:rPr>
              <a:t> pour la région</a:t>
            </a:r>
          </a:p>
        </p:txBody>
      </p:sp>
      <p:sp>
        <p:nvSpPr>
          <p:cNvPr id="8" name="Espace réservé du pied de page 7"/>
          <p:cNvSpPr>
            <a:spLocks noGrp="1"/>
          </p:cNvSpPr>
          <p:nvPr>
            <p:ph type="ftr" sz="quarter" idx="11"/>
          </p:nvPr>
        </p:nvSpPr>
        <p:spPr/>
        <p:txBody>
          <a:bodyPr/>
          <a:lstStyle/>
          <a:p>
            <a:pPr>
              <a:defRPr/>
            </a:pPr>
            <a:r>
              <a:rPr lang="fr-FR" dirty="0" smtClean="0">
                <a:solidFill>
                  <a:srgbClr val="FFFFFF">
                    <a:lumMod val="50000"/>
                  </a:srgbClr>
                </a:solidFill>
                <a:latin typeface="Calibri"/>
              </a:rPr>
              <a:t>Ipsos pour l'</a:t>
            </a:r>
            <a:r>
              <a:rPr lang="fr-FR" dirty="0" err="1" smtClean="0">
                <a:solidFill>
                  <a:srgbClr val="FFFFFF">
                    <a:lumMod val="50000"/>
                  </a:srgbClr>
                </a:solidFill>
                <a:latin typeface="Calibri"/>
              </a:rPr>
              <a:t>Andra</a:t>
            </a:r>
            <a:r>
              <a:rPr lang="fr-FR" dirty="0" smtClean="0">
                <a:solidFill>
                  <a:srgbClr val="FFFFFF">
                    <a:lumMod val="50000"/>
                  </a:srgbClr>
                </a:solidFill>
                <a:latin typeface="Calibri"/>
              </a:rPr>
              <a:t>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1014209"/>
            <a:ext cx="8161013" cy="244121"/>
          </a:xfrm>
          <a:prstGeom prst="rect">
            <a:avLst/>
          </a:prstGeom>
        </p:spPr>
        <p:txBody>
          <a:bodyPr lIns="0" tIns="0" rIns="0" bIns="0"/>
          <a:lstStyle/>
          <a:p>
            <a:pPr marL="82550" lvl="0" indent="3175" eaLnBrk="0" hangingPunct="0">
              <a:spcBef>
                <a:spcPts val="0"/>
              </a:spcBef>
            </a:pPr>
            <a:r>
              <a:rPr lang="fr-FR" sz="1100" dirty="0" smtClean="0">
                <a:latin typeface="+mn-lt"/>
                <a:cs typeface="+mn-cs"/>
              </a:rPr>
              <a:t>De votre point de vue, les activités de l’</a:t>
            </a:r>
            <a:r>
              <a:rPr lang="fr-FR" sz="1100" dirty="0" err="1" smtClean="0">
                <a:latin typeface="+mn-lt"/>
                <a:cs typeface="+mn-cs"/>
              </a:rPr>
              <a:t>Andra</a:t>
            </a:r>
            <a:r>
              <a:rPr lang="fr-FR" sz="1100" dirty="0" smtClean="0">
                <a:latin typeface="+mn-lt"/>
                <a:cs typeface="+mn-cs"/>
              </a:rPr>
              <a:t> en Meuse Haute-Marne, sont-elles pour votre région… ? </a:t>
            </a:r>
          </a:p>
        </p:txBody>
      </p:sp>
      <p:sp>
        <p:nvSpPr>
          <p:cNvPr id="10" name="Espace réservé du contenu 2"/>
          <p:cNvSpPr txBox="1">
            <a:spLocks/>
          </p:cNvSpPr>
          <p:nvPr/>
        </p:nvSpPr>
        <p:spPr>
          <a:xfrm>
            <a:off x="0" y="1253109"/>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1" name="Graphique 10"/>
          <p:cNvGraphicFramePr/>
          <p:nvPr/>
        </p:nvGraphicFramePr>
        <p:xfrm>
          <a:off x="0" y="1689100"/>
          <a:ext cx="6883400" cy="41199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au 13"/>
          <p:cNvGraphicFramePr>
            <a:graphicFrameLocks noGrp="1"/>
          </p:cNvGraphicFramePr>
          <p:nvPr/>
        </p:nvGraphicFramePr>
        <p:xfrm>
          <a:off x="6087082" y="2133600"/>
          <a:ext cx="2637818" cy="3465292"/>
        </p:xfrm>
        <a:graphic>
          <a:graphicData uri="http://schemas.openxmlformats.org/drawingml/2006/table">
            <a:tbl>
              <a:tblPr firstRow="1" bandRow="1">
                <a:tableStyleId>{2D5ABB26-0587-4C30-8999-92F81FD0307C}</a:tableStyleId>
              </a:tblPr>
              <a:tblGrid>
                <a:gridCol w="1318909"/>
                <a:gridCol w="1318909"/>
              </a:tblGrid>
              <a:tr h="647700">
                <a:tc>
                  <a:txBody>
                    <a:bodyPr/>
                    <a:lstStyle/>
                    <a:p>
                      <a:pPr algn="ctr"/>
                      <a:r>
                        <a:rPr lang="fr-FR" sz="1400" b="1" dirty="0" smtClean="0"/>
                        <a:t>Une</a:t>
                      </a:r>
                      <a:r>
                        <a:rPr lang="fr-FR" sz="1400" b="1" baseline="0" dirty="0" smtClean="0"/>
                        <a:t> bonne chose </a:t>
                      </a:r>
                      <a:endParaRPr lang="fr-FR" sz="1400" b="1" dirty="0">
                        <a:solidFill>
                          <a:schemeClr val="tx1"/>
                        </a:solidFill>
                      </a:endParaRPr>
                    </a:p>
                  </a:txBody>
                  <a:tcPr anchor="ctr"/>
                </a:tc>
                <a:tc>
                  <a:txBody>
                    <a:bodyPr/>
                    <a:lstStyle/>
                    <a:p>
                      <a:pPr algn="ctr"/>
                      <a:r>
                        <a:rPr lang="fr-FR" sz="1400" b="1" dirty="0" smtClean="0">
                          <a:solidFill>
                            <a:schemeClr val="accent3">
                              <a:lumMod val="75000"/>
                            </a:schemeClr>
                          </a:solidFill>
                        </a:rPr>
                        <a:t>Une mauvaise</a:t>
                      </a:r>
                      <a:r>
                        <a:rPr lang="fr-FR" sz="1400" b="1" baseline="0" dirty="0" smtClean="0">
                          <a:solidFill>
                            <a:schemeClr val="accent3">
                              <a:lumMod val="75000"/>
                            </a:schemeClr>
                          </a:solidFill>
                        </a:rPr>
                        <a:t> chose </a:t>
                      </a:r>
                      <a:endParaRPr lang="fr-FR" sz="1400" b="1" dirty="0">
                        <a:solidFill>
                          <a:schemeClr val="accent3">
                            <a:lumMod val="75000"/>
                          </a:schemeClr>
                        </a:solidFill>
                      </a:endParaRPr>
                    </a:p>
                  </a:txBody>
                  <a:tcPr anchor="ctr"/>
                </a:tc>
              </a:tr>
              <a:tr h="683443">
                <a:tc>
                  <a:txBody>
                    <a:bodyPr/>
                    <a:lstStyle/>
                    <a:p>
                      <a:pPr algn="ctr"/>
                      <a:r>
                        <a:rPr lang="fr-FR" sz="1400" b="1" kern="1200" dirty="0" smtClean="0">
                          <a:solidFill>
                            <a:schemeClr val="tx1"/>
                          </a:solidFill>
                          <a:latin typeface="+mn-lt"/>
                          <a:ea typeface="+mn-ea"/>
                          <a:cs typeface="+mn-cs"/>
                        </a:rPr>
                        <a:t>54% </a:t>
                      </a:r>
                    </a:p>
                  </a:txBody>
                  <a:tcPr anchor="ctr"/>
                </a:tc>
                <a:tc>
                  <a:txBody>
                    <a:bodyPr/>
                    <a:lstStyle/>
                    <a:p>
                      <a:pPr algn="ctr"/>
                      <a:r>
                        <a:rPr lang="fr-FR" sz="1400" b="1" kern="1200" dirty="0" smtClean="0">
                          <a:solidFill>
                            <a:schemeClr val="accent3">
                              <a:lumMod val="75000"/>
                            </a:schemeClr>
                          </a:solidFill>
                          <a:latin typeface="+mn-lt"/>
                          <a:ea typeface="+mn-ea"/>
                          <a:cs typeface="+mn-cs"/>
                        </a:rPr>
                        <a:t>36%</a:t>
                      </a:r>
                      <a:endParaRPr lang="fr-FR" sz="1400" b="1" kern="1200" dirty="0">
                        <a:solidFill>
                          <a:schemeClr val="accent3">
                            <a:lumMod val="75000"/>
                          </a:schemeClr>
                        </a:solidFill>
                        <a:latin typeface="+mn-lt"/>
                        <a:ea typeface="+mn-ea"/>
                        <a:cs typeface="+mn-cs"/>
                      </a:endParaRPr>
                    </a:p>
                  </a:txBody>
                  <a:tcPr anchor="ctr"/>
                </a:tc>
              </a:tr>
              <a:tr h="683443">
                <a:tc>
                  <a:txBody>
                    <a:bodyPr/>
                    <a:lstStyle/>
                    <a:p>
                      <a:pPr algn="ctr"/>
                      <a:r>
                        <a:rPr lang="fr-FR" sz="1400" b="1" kern="1200" dirty="0" smtClean="0">
                          <a:solidFill>
                            <a:schemeClr val="tx1"/>
                          </a:solidFill>
                          <a:latin typeface="+mn-lt"/>
                          <a:ea typeface="+mn-ea"/>
                          <a:cs typeface="+mn-cs"/>
                        </a:rPr>
                        <a:t>63%</a:t>
                      </a:r>
                    </a:p>
                  </a:txBody>
                  <a:tcPr anchor="ctr"/>
                </a:tc>
                <a:tc>
                  <a:txBody>
                    <a:bodyPr/>
                    <a:lstStyle/>
                    <a:p>
                      <a:pPr algn="ctr"/>
                      <a:r>
                        <a:rPr lang="fr-FR" sz="1400" b="1" kern="1200" dirty="0" smtClean="0">
                          <a:solidFill>
                            <a:schemeClr val="accent3">
                              <a:lumMod val="75000"/>
                            </a:schemeClr>
                          </a:solidFill>
                          <a:latin typeface="+mn-lt"/>
                          <a:ea typeface="+mn-ea"/>
                          <a:cs typeface="+mn-cs"/>
                        </a:rPr>
                        <a:t>30%</a:t>
                      </a:r>
                      <a:endParaRPr lang="fr-FR" sz="1400" b="1" kern="1200" dirty="0">
                        <a:solidFill>
                          <a:schemeClr val="accent3">
                            <a:lumMod val="75000"/>
                          </a:schemeClr>
                        </a:solidFill>
                        <a:latin typeface="+mn-lt"/>
                        <a:ea typeface="+mn-ea"/>
                        <a:cs typeface="+mn-cs"/>
                      </a:endParaRPr>
                    </a:p>
                  </a:txBody>
                  <a:tcPr anchor="ctr"/>
                </a:tc>
              </a:tr>
              <a:tr h="683443">
                <a:tc>
                  <a:txBody>
                    <a:bodyPr/>
                    <a:lstStyle/>
                    <a:p>
                      <a:pPr algn="ctr"/>
                      <a:r>
                        <a:rPr lang="fr-FR" sz="1400" b="1" kern="1200" dirty="0" smtClean="0">
                          <a:solidFill>
                            <a:schemeClr val="tx1"/>
                          </a:solidFill>
                          <a:latin typeface="+mn-lt"/>
                          <a:ea typeface="+mn-ea"/>
                          <a:cs typeface="+mn-cs"/>
                        </a:rPr>
                        <a:t>54%</a:t>
                      </a:r>
                    </a:p>
                  </a:txBody>
                  <a:tcPr anchor="ctr"/>
                </a:tc>
                <a:tc>
                  <a:txBody>
                    <a:bodyPr/>
                    <a:lstStyle/>
                    <a:p>
                      <a:pPr algn="ctr"/>
                      <a:r>
                        <a:rPr lang="fr-FR" sz="1400" b="1" kern="1200" dirty="0" smtClean="0">
                          <a:solidFill>
                            <a:schemeClr val="accent3">
                              <a:lumMod val="75000"/>
                            </a:schemeClr>
                          </a:solidFill>
                          <a:latin typeface="+mn-lt"/>
                          <a:ea typeface="+mn-ea"/>
                          <a:cs typeface="+mn-cs"/>
                        </a:rPr>
                        <a:t>33%</a:t>
                      </a:r>
                      <a:endParaRPr lang="fr-FR" sz="1400" b="1" kern="1200" dirty="0">
                        <a:solidFill>
                          <a:schemeClr val="accent3">
                            <a:lumMod val="75000"/>
                          </a:schemeClr>
                        </a:solidFill>
                        <a:latin typeface="+mn-lt"/>
                        <a:ea typeface="+mn-ea"/>
                        <a:cs typeface="+mn-cs"/>
                      </a:endParaRPr>
                    </a:p>
                  </a:txBody>
                  <a:tcPr anchor="ctr"/>
                </a:tc>
              </a:tr>
              <a:tr h="683443">
                <a:tc>
                  <a:txBody>
                    <a:bodyPr/>
                    <a:lstStyle/>
                    <a:p>
                      <a:pPr algn="ctr"/>
                      <a:r>
                        <a:rPr lang="fr-FR" sz="1400" b="1" kern="1200" dirty="0" smtClean="0">
                          <a:solidFill>
                            <a:schemeClr val="tx1"/>
                          </a:solidFill>
                          <a:latin typeface="+mn-lt"/>
                          <a:ea typeface="+mn-ea"/>
                          <a:cs typeface="+mn-cs"/>
                        </a:rPr>
                        <a:t>53%</a:t>
                      </a:r>
                    </a:p>
                  </a:txBody>
                  <a:tcPr anchor="ctr"/>
                </a:tc>
                <a:tc>
                  <a:txBody>
                    <a:bodyPr/>
                    <a:lstStyle/>
                    <a:p>
                      <a:pPr algn="ctr"/>
                      <a:r>
                        <a:rPr lang="fr-FR" sz="1400" b="1" kern="1200" dirty="0" smtClean="0">
                          <a:solidFill>
                            <a:schemeClr val="accent3">
                              <a:lumMod val="75000"/>
                            </a:schemeClr>
                          </a:solidFill>
                          <a:latin typeface="+mn-lt"/>
                          <a:ea typeface="+mn-ea"/>
                          <a:cs typeface="+mn-cs"/>
                        </a:rPr>
                        <a:t>39%</a:t>
                      </a:r>
                      <a:endParaRPr lang="fr-FR" sz="1400" b="1" kern="1200" dirty="0">
                        <a:solidFill>
                          <a:schemeClr val="accent3">
                            <a:lumMod val="75000"/>
                          </a:schemeClr>
                        </a:solidFill>
                        <a:latin typeface="+mn-lt"/>
                        <a:ea typeface="+mn-ea"/>
                        <a:cs typeface="+mn-cs"/>
                      </a:endParaRPr>
                    </a:p>
                  </a:txBody>
                  <a:tcPr anchor="ctr"/>
                </a:tc>
              </a:tr>
            </a:tbl>
          </a:graphicData>
        </a:graphic>
      </p:graphicFrame>
      <p:sp>
        <p:nvSpPr>
          <p:cNvPr id="13" name="Rectangle à coins arrondis 12"/>
          <p:cNvSpPr/>
          <p:nvPr/>
        </p:nvSpPr>
        <p:spPr>
          <a:xfrm>
            <a:off x="291292" y="2941339"/>
            <a:ext cx="8430575" cy="5313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675" y="158375"/>
            <a:ext cx="7782685" cy="498598"/>
          </a:xfrm>
        </p:spPr>
        <p:txBody>
          <a:bodyPr/>
          <a:lstStyle/>
          <a:p>
            <a:pPr marL="185738"/>
            <a:r>
              <a:rPr lang="fr-FR" sz="1800" dirty="0" smtClean="0"/>
              <a:t>Un consensus quant à la perception d’un développement des activités des centres au cours des 10 dernières années</a:t>
            </a:r>
            <a:endParaRPr lang="fr-FR" sz="1800" dirty="0" smtClean="0">
              <a:solidFill>
                <a:srgbClr val="1F497D"/>
              </a:solidFill>
            </a:endParaRPr>
          </a:p>
        </p:txBody>
      </p:sp>
      <p:sp>
        <p:nvSpPr>
          <p:cNvPr id="7" name="Espace réservé du pied de page 6"/>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916234"/>
            <a:ext cx="8526162" cy="252359"/>
          </a:xfrm>
          <a:prstGeom prst="rect">
            <a:avLst/>
          </a:prstGeom>
        </p:spPr>
        <p:txBody>
          <a:bodyPr lIns="0" tIns="0" rIns="0" bIns="0"/>
          <a:lstStyle/>
          <a:p>
            <a:pPr marL="82550" lvl="0" indent="3175" eaLnBrk="0" hangingPunct="0">
              <a:spcBef>
                <a:spcPts val="0"/>
              </a:spcBef>
            </a:pPr>
            <a:r>
              <a:rPr lang="fr-FR" sz="1100" dirty="0" smtClean="0">
                <a:latin typeface="+mn-lt"/>
                <a:cs typeface="+mn-cs"/>
              </a:rPr>
              <a:t>Et au cours des 10 dernières années, diriez-vous que l’activité du centre de Meuse Haute-Marne de l’</a:t>
            </a:r>
            <a:r>
              <a:rPr lang="fr-FR" sz="1100" dirty="0" err="1" smtClean="0">
                <a:latin typeface="+mn-lt"/>
                <a:cs typeface="+mn-cs"/>
              </a:rPr>
              <a:t>Andra</a:t>
            </a:r>
            <a:r>
              <a:rPr lang="fr-FR" sz="1100" dirty="0" smtClean="0">
                <a:latin typeface="+mn-lt"/>
                <a:cs typeface="+mn-cs"/>
              </a:rPr>
              <a:t>… ? </a:t>
            </a:r>
          </a:p>
        </p:txBody>
      </p:sp>
      <p:sp>
        <p:nvSpPr>
          <p:cNvPr id="10" name="Espace réservé du contenu 2"/>
          <p:cNvSpPr txBox="1">
            <a:spLocks/>
          </p:cNvSpPr>
          <p:nvPr/>
        </p:nvSpPr>
        <p:spPr>
          <a:xfrm>
            <a:off x="0" y="1130420"/>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1" name="Graphique 10"/>
          <p:cNvGraphicFramePr/>
          <p:nvPr/>
        </p:nvGraphicFramePr>
        <p:xfrm>
          <a:off x="134633" y="1637733"/>
          <a:ext cx="7712829" cy="419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Tableau 16"/>
          <p:cNvGraphicFramePr>
            <a:graphicFrameLocks noGrp="1"/>
          </p:cNvGraphicFramePr>
          <p:nvPr/>
        </p:nvGraphicFramePr>
        <p:xfrm>
          <a:off x="5761191" y="2220300"/>
          <a:ext cx="2700414" cy="3307044"/>
        </p:xfrm>
        <a:graphic>
          <a:graphicData uri="http://schemas.openxmlformats.org/drawingml/2006/table">
            <a:tbl>
              <a:tblPr firstRow="1" bandRow="1">
                <a:tableStyleId>{2D5ABB26-0587-4C30-8999-92F81FD0307C}</a:tableStyleId>
              </a:tblPr>
              <a:tblGrid>
                <a:gridCol w="1350207"/>
                <a:gridCol w="1350207"/>
              </a:tblGrid>
              <a:tr h="680768">
                <a:tc>
                  <a:txBody>
                    <a:bodyPr/>
                    <a:lstStyle/>
                    <a:p>
                      <a:pPr algn="ctr"/>
                      <a:r>
                        <a:rPr lang="fr-FR" sz="1400" b="1" dirty="0" smtClean="0"/>
                        <a:t>S’est</a:t>
                      </a:r>
                      <a:r>
                        <a:rPr lang="fr-FR" sz="1400" b="1" baseline="0" dirty="0" smtClean="0"/>
                        <a:t> </a:t>
                      </a:r>
                      <a:r>
                        <a:rPr lang="fr-FR" sz="1400" b="1" dirty="0" smtClean="0"/>
                        <a:t>développée</a:t>
                      </a:r>
                      <a:r>
                        <a:rPr lang="fr-FR" sz="1400" b="1" baseline="0" dirty="0" smtClean="0"/>
                        <a:t> </a:t>
                      </a:r>
                      <a:endParaRPr lang="fr-FR" sz="1400" b="1" dirty="0"/>
                    </a:p>
                  </a:txBody>
                  <a:tcPr anchor="ctr"/>
                </a:tc>
                <a:tc>
                  <a:txBody>
                    <a:bodyPr/>
                    <a:lstStyle/>
                    <a:p>
                      <a:pPr algn="ctr"/>
                      <a:r>
                        <a:rPr lang="fr-FR" sz="1400" b="1" dirty="0" smtClean="0">
                          <a:solidFill>
                            <a:srgbClr val="C00000"/>
                          </a:solidFill>
                        </a:rPr>
                        <a:t>Ne</a:t>
                      </a:r>
                      <a:r>
                        <a:rPr lang="fr-FR" sz="1400" b="1" baseline="0" dirty="0" smtClean="0">
                          <a:solidFill>
                            <a:srgbClr val="C00000"/>
                          </a:solidFill>
                        </a:rPr>
                        <a:t> s’est </a:t>
                      </a:r>
                      <a:r>
                        <a:rPr lang="fr-FR" sz="1400" b="1" dirty="0" smtClean="0">
                          <a:solidFill>
                            <a:srgbClr val="C00000"/>
                          </a:solidFill>
                        </a:rPr>
                        <a:t>pas développée </a:t>
                      </a:r>
                    </a:p>
                  </a:txBody>
                  <a:tcPr anchor="ctr"/>
                </a:tc>
              </a:tr>
              <a:tr h="656569">
                <a:tc>
                  <a:txBody>
                    <a:bodyPr/>
                    <a:lstStyle/>
                    <a:p>
                      <a:pPr algn="ctr"/>
                      <a:r>
                        <a:rPr lang="fr-FR" sz="1400" b="1" dirty="0" smtClean="0"/>
                        <a:t>65%</a:t>
                      </a:r>
                      <a:endParaRPr lang="fr-FR" sz="1400" b="1" dirty="0"/>
                    </a:p>
                  </a:txBody>
                  <a:tcPr anchor="ctr"/>
                </a:tc>
                <a:tc>
                  <a:txBody>
                    <a:bodyPr/>
                    <a:lstStyle/>
                    <a:p>
                      <a:pPr algn="ctr"/>
                      <a:r>
                        <a:rPr lang="fr-FR" sz="1400" b="1" dirty="0" smtClean="0">
                          <a:solidFill>
                            <a:srgbClr val="C00000"/>
                          </a:solidFill>
                        </a:rPr>
                        <a:t>5%</a:t>
                      </a:r>
                      <a:endParaRPr lang="fr-FR" sz="1400" b="1" dirty="0">
                        <a:solidFill>
                          <a:srgbClr val="C00000"/>
                        </a:solidFill>
                      </a:endParaRPr>
                    </a:p>
                  </a:txBody>
                  <a:tcPr anchor="ctr"/>
                </a:tc>
              </a:tr>
              <a:tr h="656569">
                <a:tc>
                  <a:txBody>
                    <a:bodyPr/>
                    <a:lstStyle/>
                    <a:p>
                      <a:pPr algn="ctr"/>
                      <a:r>
                        <a:rPr lang="fr-FR" sz="1400" b="1" dirty="0" smtClean="0"/>
                        <a:t>85%</a:t>
                      </a:r>
                      <a:endParaRPr lang="fr-FR" sz="1400" b="1" dirty="0"/>
                    </a:p>
                  </a:txBody>
                  <a:tcPr anchor="ctr"/>
                </a:tc>
                <a:tc>
                  <a:txBody>
                    <a:bodyPr/>
                    <a:lstStyle/>
                    <a:p>
                      <a:pPr algn="ctr"/>
                      <a:r>
                        <a:rPr lang="fr-FR" sz="1400" b="1" dirty="0" smtClean="0">
                          <a:solidFill>
                            <a:srgbClr val="C00000"/>
                          </a:solidFill>
                        </a:rPr>
                        <a:t>2%</a:t>
                      </a:r>
                      <a:endParaRPr lang="fr-FR" sz="1400" b="1" dirty="0">
                        <a:solidFill>
                          <a:srgbClr val="C00000"/>
                        </a:solidFill>
                      </a:endParaRPr>
                    </a:p>
                  </a:txBody>
                  <a:tcPr anchor="ctr"/>
                </a:tc>
              </a:tr>
              <a:tr h="656569">
                <a:tc>
                  <a:txBody>
                    <a:bodyPr/>
                    <a:lstStyle/>
                    <a:p>
                      <a:pPr algn="ctr"/>
                      <a:r>
                        <a:rPr lang="fr-FR" sz="1400" b="1" dirty="0" smtClean="0"/>
                        <a:t>71%</a:t>
                      </a:r>
                      <a:endParaRPr lang="fr-FR" sz="1400" b="1" dirty="0"/>
                    </a:p>
                  </a:txBody>
                  <a:tcPr anchor="ctr"/>
                </a:tc>
                <a:tc>
                  <a:txBody>
                    <a:bodyPr/>
                    <a:lstStyle/>
                    <a:p>
                      <a:pPr algn="ctr"/>
                      <a:r>
                        <a:rPr lang="fr-FR" sz="1400" b="1" dirty="0" smtClean="0">
                          <a:solidFill>
                            <a:srgbClr val="C00000"/>
                          </a:solidFill>
                        </a:rPr>
                        <a:t>4%</a:t>
                      </a:r>
                      <a:endParaRPr lang="fr-FR" sz="1400" b="1" dirty="0">
                        <a:solidFill>
                          <a:srgbClr val="C00000"/>
                        </a:solidFill>
                      </a:endParaRPr>
                    </a:p>
                  </a:txBody>
                  <a:tcPr anchor="ctr"/>
                </a:tc>
              </a:tr>
              <a:tr h="656569">
                <a:tc>
                  <a:txBody>
                    <a:bodyPr/>
                    <a:lstStyle/>
                    <a:p>
                      <a:pPr algn="ctr"/>
                      <a:r>
                        <a:rPr lang="fr-FR" sz="1400" b="1" dirty="0" smtClean="0"/>
                        <a:t>59%</a:t>
                      </a:r>
                      <a:endParaRPr lang="fr-FR" sz="1400" b="1" dirty="0"/>
                    </a:p>
                  </a:txBody>
                  <a:tcPr anchor="ctr"/>
                </a:tc>
                <a:tc>
                  <a:txBody>
                    <a:bodyPr/>
                    <a:lstStyle/>
                    <a:p>
                      <a:pPr algn="ctr"/>
                      <a:r>
                        <a:rPr lang="fr-FR" sz="1400" b="1" dirty="0" smtClean="0">
                          <a:solidFill>
                            <a:srgbClr val="C00000"/>
                          </a:solidFill>
                        </a:rPr>
                        <a:t>6%</a:t>
                      </a:r>
                      <a:endParaRPr lang="fr-FR" sz="1400" b="1" dirty="0">
                        <a:solidFill>
                          <a:srgbClr val="C00000"/>
                        </a:solidFill>
                      </a:endParaRPr>
                    </a:p>
                  </a:txBody>
                  <a:tcPr anchor="ctr"/>
                </a:tc>
              </a:tr>
            </a:tbl>
          </a:graphicData>
        </a:graphic>
      </p:graphicFrame>
      <p:sp>
        <p:nvSpPr>
          <p:cNvPr id="8" name="Rectangle à coins arrondis 7"/>
          <p:cNvSpPr/>
          <p:nvPr/>
        </p:nvSpPr>
        <p:spPr>
          <a:xfrm>
            <a:off x="291292" y="2941339"/>
            <a:ext cx="8430575" cy="5313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281049"/>
            <a:ext cx="8162325" cy="276999"/>
          </a:xfrm>
        </p:spPr>
        <p:txBody>
          <a:bodyPr/>
          <a:lstStyle/>
          <a:p>
            <a:r>
              <a:rPr lang="fr-FR" dirty="0" smtClean="0">
                <a:solidFill>
                  <a:schemeClr val="tx1"/>
                </a:solidFill>
                <a:latin typeface="Arial" pitchFamily="34" charset="0"/>
                <a:cs typeface="Arial" pitchFamily="34" charset="0"/>
              </a:rPr>
              <a:t>Sommaire </a:t>
            </a:r>
            <a:endParaRPr lang="fr-FR" dirty="0">
              <a:solidFill>
                <a:schemeClr val="tx1"/>
              </a:solidFill>
              <a:latin typeface="Arial" pitchFamily="34" charset="0"/>
              <a:cs typeface="Arial" pitchFamily="34" charset="0"/>
            </a:endParaRPr>
          </a:p>
        </p:txBody>
      </p:sp>
      <p:sp>
        <p:nvSpPr>
          <p:cNvPr id="3" name="Espace réservé du contenu 2"/>
          <p:cNvSpPr>
            <a:spLocks noGrp="1"/>
          </p:cNvSpPr>
          <p:nvPr>
            <p:ph idx="4294967295"/>
          </p:nvPr>
        </p:nvSpPr>
        <p:spPr>
          <a:xfrm>
            <a:off x="447802" y="1418580"/>
            <a:ext cx="7556167" cy="3984693"/>
          </a:xfrm>
          <a:prstGeom prst="rect">
            <a:avLst/>
          </a:prstGeom>
        </p:spPr>
        <p:txBody>
          <a:bodyPr/>
          <a:lstStyle/>
          <a:p>
            <a:pPr marL="342900" indent="-342900">
              <a:spcAft>
                <a:spcPts val="600"/>
              </a:spcAft>
              <a:buNone/>
              <a:tabLst>
                <a:tab pos="7350125" algn="r"/>
              </a:tabLst>
            </a:pPr>
            <a:r>
              <a:rPr lang="fr-FR" sz="1400" b="1" dirty="0" smtClean="0">
                <a:solidFill>
                  <a:schemeClr val="tx1"/>
                </a:solidFill>
                <a:latin typeface="Arial" pitchFamily="34" charset="0"/>
                <a:cs typeface="Arial" pitchFamily="34" charset="0"/>
              </a:rPr>
              <a:t>Objectifs et méthodologie 	p.3</a:t>
            </a:r>
          </a:p>
          <a:p>
            <a:pPr marL="342900" indent="-342900">
              <a:spcBef>
                <a:spcPts val="0"/>
              </a:spcBef>
              <a:buNone/>
              <a:tabLst>
                <a:tab pos="7350125" algn="r"/>
              </a:tabLst>
            </a:pPr>
            <a:endParaRPr lang="fr-FR" sz="1400" b="1" dirty="0" smtClean="0">
              <a:solidFill>
                <a:schemeClr val="tx1"/>
              </a:solidFill>
              <a:latin typeface="Arial" pitchFamily="34" charset="0"/>
              <a:cs typeface="Arial" pitchFamily="34" charset="0"/>
            </a:endParaRPr>
          </a:p>
          <a:p>
            <a:pPr marL="342900" indent="-342900">
              <a:spcBef>
                <a:spcPts val="0"/>
              </a:spcBef>
              <a:buNone/>
              <a:tabLst>
                <a:tab pos="7350125" algn="r"/>
              </a:tabLst>
            </a:pPr>
            <a:r>
              <a:rPr lang="fr-FR" sz="1400" b="1" dirty="0" smtClean="0">
                <a:solidFill>
                  <a:schemeClr val="tx1"/>
                </a:solidFill>
                <a:latin typeface="Arial" pitchFamily="34" charset="0"/>
                <a:cs typeface="Arial" pitchFamily="34" charset="0"/>
              </a:rPr>
              <a:t>FAITS MARQUANTS 	p.9 </a:t>
            </a:r>
          </a:p>
          <a:p>
            <a:pPr marL="342900" indent="-342900">
              <a:buFont typeface="+mj-lt"/>
              <a:buAutoNum type="arabicPeriod"/>
              <a:tabLst>
                <a:tab pos="7350125" algn="r"/>
              </a:tabLst>
            </a:pPr>
            <a:endParaRPr lang="fr-FR" sz="1600" b="1" dirty="0" smtClean="0">
              <a:solidFill>
                <a:schemeClr val="tx1"/>
              </a:solidFill>
              <a:latin typeface="Arial" pitchFamily="34" charset="0"/>
              <a:cs typeface="Arial" pitchFamily="34" charset="0"/>
            </a:endParaRPr>
          </a:p>
          <a:p>
            <a:pPr marL="342900" indent="-342900">
              <a:buFont typeface="+mj-lt"/>
              <a:buAutoNum type="arabicPeriod"/>
              <a:tabLst>
                <a:tab pos="7350125" algn="r"/>
              </a:tabLst>
            </a:pPr>
            <a:r>
              <a:rPr lang="fr-FR" sz="1400" b="1" dirty="0" smtClean="0">
                <a:solidFill>
                  <a:schemeClr val="tx1"/>
                </a:solidFill>
                <a:latin typeface="Arial" pitchFamily="34" charset="0"/>
                <a:cs typeface="Arial" pitchFamily="34" charset="0"/>
              </a:rPr>
              <a:t>Le rapport des populations riveraines au centre de Meuse Haute-Marne 	p. 14</a:t>
            </a:r>
          </a:p>
          <a:p>
            <a:pPr marL="342900" indent="-342900">
              <a:buFont typeface="+mj-lt"/>
              <a:buAutoNum type="arabicPeriod"/>
              <a:tabLst>
                <a:tab pos="7350125" algn="r"/>
              </a:tabLst>
            </a:pPr>
            <a:endParaRPr lang="fr-FR" sz="1600" b="1" dirty="0" smtClean="0">
              <a:solidFill>
                <a:schemeClr val="tx1"/>
              </a:solidFill>
              <a:latin typeface="Arial" pitchFamily="34" charset="0"/>
              <a:cs typeface="Arial" pitchFamily="34" charset="0"/>
            </a:endParaRPr>
          </a:p>
          <a:p>
            <a:pPr marL="342900" indent="-342900">
              <a:buFont typeface="+mj-lt"/>
              <a:buAutoNum type="arabicPeriod"/>
              <a:tabLst>
                <a:tab pos="7350125" algn="r"/>
              </a:tabLst>
            </a:pPr>
            <a:r>
              <a:rPr lang="fr-FR" sz="1400" b="1" dirty="0" smtClean="0">
                <a:solidFill>
                  <a:schemeClr val="tx1"/>
                </a:solidFill>
                <a:latin typeface="Arial" pitchFamily="34" charset="0"/>
                <a:cs typeface="Arial" pitchFamily="34" charset="0"/>
              </a:rPr>
              <a:t>Perception et image du Centre de Meuse Haute-Marne 	p.16</a:t>
            </a:r>
          </a:p>
          <a:p>
            <a:pPr marL="342900" indent="-342900">
              <a:buFont typeface="+mj-lt"/>
              <a:buAutoNum type="arabicPeriod"/>
              <a:tabLst>
                <a:tab pos="7350125" algn="r"/>
              </a:tabLst>
            </a:pPr>
            <a:endParaRPr lang="fr-FR" sz="1600" b="1" dirty="0" smtClean="0">
              <a:solidFill>
                <a:schemeClr val="tx1"/>
              </a:solidFill>
              <a:latin typeface="Arial" pitchFamily="34" charset="0"/>
              <a:cs typeface="Arial" pitchFamily="34" charset="0"/>
            </a:endParaRPr>
          </a:p>
          <a:p>
            <a:pPr marL="342900" indent="-342900">
              <a:buFont typeface="+mj-lt"/>
              <a:buAutoNum type="arabicPeriod"/>
              <a:tabLst>
                <a:tab pos="7350125" algn="r"/>
              </a:tabLst>
            </a:pPr>
            <a:r>
              <a:rPr lang="fr-FR" sz="1400" b="1" dirty="0" smtClean="0">
                <a:solidFill>
                  <a:schemeClr val="tx1"/>
                </a:solidFill>
                <a:latin typeface="Arial" pitchFamily="34" charset="0"/>
                <a:cs typeface="Arial" pitchFamily="34" charset="0"/>
              </a:rPr>
              <a:t>Perception et image de l’</a:t>
            </a:r>
            <a:r>
              <a:rPr lang="fr-FR" sz="1400" b="1" dirty="0" err="1" smtClean="0">
                <a:solidFill>
                  <a:schemeClr val="tx1"/>
                </a:solidFill>
                <a:latin typeface="Arial" pitchFamily="34" charset="0"/>
                <a:cs typeface="Arial" pitchFamily="34" charset="0"/>
              </a:rPr>
              <a:t>Andra</a:t>
            </a:r>
            <a:r>
              <a:rPr lang="fr-FR" sz="1400" b="1" dirty="0" smtClean="0">
                <a:solidFill>
                  <a:schemeClr val="tx1"/>
                </a:solidFill>
                <a:latin typeface="Arial" pitchFamily="34" charset="0"/>
                <a:cs typeface="Arial" pitchFamily="34" charset="0"/>
              </a:rPr>
              <a:t> 	p.33</a:t>
            </a:r>
          </a:p>
          <a:p>
            <a:pPr marL="342900" indent="-342900">
              <a:buFont typeface="+mj-lt"/>
              <a:buAutoNum type="arabicPeriod"/>
              <a:tabLst>
                <a:tab pos="7350125" algn="r"/>
              </a:tabLst>
            </a:pPr>
            <a:endParaRPr lang="fr-FR" sz="1600" b="1" dirty="0" smtClean="0">
              <a:solidFill>
                <a:schemeClr val="tx1"/>
              </a:solidFill>
              <a:latin typeface="Arial" pitchFamily="34" charset="0"/>
              <a:cs typeface="Arial" pitchFamily="34" charset="0"/>
            </a:endParaRPr>
          </a:p>
          <a:p>
            <a:pPr marL="342900" indent="-342900">
              <a:buFont typeface="+mj-lt"/>
              <a:buAutoNum type="arabicPeriod"/>
              <a:tabLst>
                <a:tab pos="7350125" algn="r"/>
              </a:tabLst>
            </a:pPr>
            <a:r>
              <a:rPr lang="fr-FR" sz="1400" b="1" dirty="0" smtClean="0">
                <a:solidFill>
                  <a:schemeClr val="tx1"/>
                </a:solidFill>
                <a:latin typeface="Arial" pitchFamily="34" charset="0"/>
                <a:cs typeface="Arial" pitchFamily="34" charset="0"/>
              </a:rPr>
              <a:t>Perception de la communication de l’</a:t>
            </a:r>
            <a:r>
              <a:rPr lang="fr-FR" sz="1400" b="1" dirty="0" err="1" smtClean="0">
                <a:solidFill>
                  <a:schemeClr val="tx1"/>
                </a:solidFill>
                <a:latin typeface="Arial" pitchFamily="34" charset="0"/>
                <a:cs typeface="Arial" pitchFamily="34" charset="0"/>
              </a:rPr>
              <a:t>Andra</a:t>
            </a:r>
            <a:r>
              <a:rPr lang="fr-FR" sz="1400" b="1" dirty="0" smtClean="0">
                <a:solidFill>
                  <a:schemeClr val="tx1"/>
                </a:solidFill>
                <a:latin typeface="Arial" pitchFamily="34" charset="0"/>
                <a:cs typeface="Arial" pitchFamily="34" charset="0"/>
              </a:rPr>
              <a:t> 	p.38</a:t>
            </a:r>
          </a:p>
        </p:txBody>
      </p:sp>
      <p:sp>
        <p:nvSpPr>
          <p:cNvPr id="4" name="Espace réservé du pied de page 3"/>
          <p:cNvSpPr>
            <a:spLocks noGrp="1"/>
          </p:cNvSpPr>
          <p:nvPr>
            <p:ph type="ftr" sz="quarter" idx="11"/>
          </p:nvPr>
        </p:nvSpPr>
        <p:spPr/>
        <p:txBody>
          <a:bodyPr/>
          <a:lstStyle/>
          <a:p>
            <a:pPr>
              <a:defRPr/>
            </a:pPr>
            <a:r>
              <a:rPr lang="fr-FR" dirty="0" smtClean="0">
                <a:solidFill>
                  <a:srgbClr val="FFFFFF">
                    <a:lumMod val="50000"/>
                  </a:srgbClr>
                </a:solidFill>
                <a:latin typeface="Calibri"/>
              </a:rPr>
              <a:t>Ipsos pour l'</a:t>
            </a:r>
            <a:r>
              <a:rPr lang="fr-FR" dirty="0" err="1" smtClean="0">
                <a:solidFill>
                  <a:srgbClr val="FFFFFF">
                    <a:lumMod val="50000"/>
                  </a:srgbClr>
                </a:solidFill>
                <a:latin typeface="Calibri"/>
              </a:rPr>
              <a:t>Andra</a:t>
            </a:r>
            <a:r>
              <a:rPr lang="fr-FR" dirty="0" smtClean="0">
                <a:solidFill>
                  <a:srgbClr val="FFFFFF">
                    <a:lumMod val="50000"/>
                  </a:srgbClr>
                </a:solidFill>
                <a:latin typeface="Calibri"/>
              </a:rPr>
              <a:t> - Enquêtes locales - Rapport Synthétique CMHM - Novembre 2012</a:t>
            </a:r>
            <a:endParaRPr lang="fr-FR" dirty="0">
              <a:solidFill>
                <a:srgbClr val="FFFFFF">
                  <a:lumMod val="50000"/>
                </a:srgbClr>
              </a:solidFill>
              <a:latin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0427" y="205825"/>
            <a:ext cx="7283542" cy="498598"/>
          </a:xfrm>
        </p:spPr>
        <p:txBody>
          <a:bodyPr/>
          <a:lstStyle/>
          <a:p>
            <a:pPr marL="185738" algn="just"/>
            <a:r>
              <a:rPr lang="fr-FR" sz="1800" dirty="0" smtClean="0"/>
              <a:t>Et un pronostic similaire pour l’avenir, en partie porté par le projet </a:t>
            </a:r>
            <a:r>
              <a:rPr lang="fr-FR" sz="1800" dirty="0" err="1" smtClean="0"/>
              <a:t>Cigéo</a:t>
            </a:r>
            <a:endParaRPr lang="fr-FR" sz="1800" dirty="0" smtClean="0"/>
          </a:p>
        </p:txBody>
      </p:sp>
      <p:sp>
        <p:nvSpPr>
          <p:cNvPr id="8" name="Espace réservé du pied de page 7"/>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1036056"/>
            <a:ext cx="7648832" cy="375926"/>
          </a:xfrm>
          <a:prstGeom prst="rect">
            <a:avLst/>
          </a:prstGeom>
        </p:spPr>
        <p:txBody>
          <a:bodyPr lIns="0" tIns="0" rIns="0" bIns="0"/>
          <a:lstStyle/>
          <a:p>
            <a:pPr marL="82550" lvl="0" indent="3175" eaLnBrk="0" hangingPunct="0">
              <a:spcBef>
                <a:spcPts val="0"/>
              </a:spcBef>
            </a:pPr>
            <a:r>
              <a:rPr lang="fr-FR" sz="1100" dirty="0" smtClean="0">
                <a:latin typeface="+mn-lt"/>
                <a:cs typeface="+mn-cs"/>
              </a:rPr>
              <a:t>Toujours à propos du centre de Meuse Haute-Marne de l’</a:t>
            </a:r>
            <a:r>
              <a:rPr lang="fr-FR" sz="1100" dirty="0" err="1" smtClean="0">
                <a:latin typeface="+mn-lt"/>
                <a:cs typeface="+mn-cs"/>
              </a:rPr>
              <a:t>Andra</a:t>
            </a:r>
            <a:r>
              <a:rPr lang="fr-FR" sz="1100" dirty="0" smtClean="0">
                <a:latin typeface="+mn-lt"/>
                <a:cs typeface="+mn-cs"/>
              </a:rPr>
              <a:t>. Quelle évolution va-t-il connaître, selon vous, dans les années à venir ?</a:t>
            </a:r>
          </a:p>
        </p:txBody>
      </p:sp>
      <p:sp>
        <p:nvSpPr>
          <p:cNvPr id="10" name="Espace réservé du contenu 2"/>
          <p:cNvSpPr txBox="1">
            <a:spLocks/>
          </p:cNvSpPr>
          <p:nvPr/>
        </p:nvSpPr>
        <p:spPr>
          <a:xfrm>
            <a:off x="-11869" y="1410882"/>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7" name="Graphique 6"/>
          <p:cNvGraphicFramePr/>
          <p:nvPr/>
        </p:nvGraphicFramePr>
        <p:xfrm>
          <a:off x="0" y="1510584"/>
          <a:ext cx="9144000" cy="3800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au 5"/>
          <p:cNvGraphicFramePr>
            <a:graphicFrameLocks noGrp="1"/>
          </p:cNvGraphicFramePr>
          <p:nvPr/>
        </p:nvGraphicFramePr>
        <p:xfrm>
          <a:off x="6196084" y="1975005"/>
          <a:ext cx="2947916" cy="3075032"/>
        </p:xfrm>
        <a:graphic>
          <a:graphicData uri="http://schemas.openxmlformats.org/drawingml/2006/table">
            <a:tbl>
              <a:tblPr firstRow="1" bandRow="1">
                <a:tableStyleId>{2D5ABB26-0587-4C30-8999-92F81FD0307C}</a:tableStyleId>
              </a:tblPr>
              <a:tblGrid>
                <a:gridCol w="1473958"/>
                <a:gridCol w="1473958"/>
              </a:tblGrid>
              <a:tr h="633008">
                <a:tc>
                  <a:txBody>
                    <a:bodyPr/>
                    <a:lstStyle/>
                    <a:p>
                      <a:pPr algn="ctr"/>
                      <a:r>
                        <a:rPr lang="fr-FR" sz="1400" b="1" dirty="0" smtClean="0"/>
                        <a:t>Va s’accroître</a:t>
                      </a:r>
                      <a:endParaRPr lang="fr-FR" sz="1400" b="1" dirty="0"/>
                    </a:p>
                  </a:txBody>
                  <a:tcPr anchor="ctr"/>
                </a:tc>
                <a:tc>
                  <a:txBody>
                    <a:bodyPr/>
                    <a:lstStyle/>
                    <a:p>
                      <a:pPr algn="ctr"/>
                      <a:r>
                        <a:rPr lang="fr-FR" sz="1400" b="1" dirty="0" smtClean="0">
                          <a:solidFill>
                            <a:srgbClr val="C00000"/>
                          </a:solidFill>
                        </a:rPr>
                        <a:t>Va diminuer</a:t>
                      </a:r>
                    </a:p>
                  </a:txBody>
                  <a:tcPr anchor="ctr"/>
                </a:tc>
              </a:tr>
              <a:tr h="610506">
                <a:tc>
                  <a:txBody>
                    <a:bodyPr/>
                    <a:lstStyle/>
                    <a:p>
                      <a:pPr algn="ctr"/>
                      <a:r>
                        <a:rPr lang="fr-FR" sz="1400" b="1" dirty="0" smtClean="0"/>
                        <a:t>56%</a:t>
                      </a:r>
                      <a:endParaRPr lang="fr-FR" sz="1400" b="1" dirty="0"/>
                    </a:p>
                  </a:txBody>
                  <a:tcPr anchor="ctr"/>
                </a:tc>
                <a:tc>
                  <a:txBody>
                    <a:bodyPr/>
                    <a:lstStyle/>
                    <a:p>
                      <a:pPr algn="ctr"/>
                      <a:r>
                        <a:rPr lang="fr-FR" sz="1400" b="1" dirty="0" smtClean="0">
                          <a:solidFill>
                            <a:srgbClr val="C00000"/>
                          </a:solidFill>
                        </a:rPr>
                        <a:t>3%</a:t>
                      </a:r>
                      <a:endParaRPr lang="fr-FR" sz="1400" b="1" dirty="0">
                        <a:solidFill>
                          <a:srgbClr val="C00000"/>
                        </a:solidFill>
                      </a:endParaRPr>
                    </a:p>
                  </a:txBody>
                  <a:tcPr anchor="ctr"/>
                </a:tc>
              </a:tr>
              <a:tr h="610506">
                <a:tc>
                  <a:txBody>
                    <a:bodyPr/>
                    <a:lstStyle/>
                    <a:p>
                      <a:pPr algn="ctr"/>
                      <a:r>
                        <a:rPr lang="fr-FR" sz="1400" b="1" dirty="0" smtClean="0"/>
                        <a:t>56%</a:t>
                      </a:r>
                      <a:endParaRPr lang="fr-FR" sz="1400" b="1" dirty="0"/>
                    </a:p>
                  </a:txBody>
                  <a:tcPr anchor="ctr"/>
                </a:tc>
                <a:tc>
                  <a:txBody>
                    <a:bodyPr/>
                    <a:lstStyle/>
                    <a:p>
                      <a:pPr algn="ctr"/>
                      <a:r>
                        <a:rPr lang="fr-FR" sz="1400" b="1" dirty="0" smtClean="0">
                          <a:solidFill>
                            <a:srgbClr val="C00000"/>
                          </a:solidFill>
                        </a:rPr>
                        <a:t>3%</a:t>
                      </a:r>
                      <a:endParaRPr lang="fr-FR" sz="1400" b="1" dirty="0">
                        <a:solidFill>
                          <a:srgbClr val="C00000"/>
                        </a:solidFill>
                      </a:endParaRPr>
                    </a:p>
                  </a:txBody>
                  <a:tcPr anchor="ctr"/>
                </a:tc>
              </a:tr>
              <a:tr h="610506">
                <a:tc>
                  <a:txBody>
                    <a:bodyPr/>
                    <a:lstStyle/>
                    <a:p>
                      <a:pPr algn="ctr"/>
                      <a:r>
                        <a:rPr lang="fr-FR" sz="1400" b="1" dirty="0" smtClean="0"/>
                        <a:t>61%</a:t>
                      </a:r>
                      <a:endParaRPr lang="fr-FR" sz="1400" b="1" dirty="0"/>
                    </a:p>
                  </a:txBody>
                  <a:tcPr anchor="ctr"/>
                </a:tc>
                <a:tc>
                  <a:txBody>
                    <a:bodyPr/>
                    <a:lstStyle/>
                    <a:p>
                      <a:pPr algn="ctr"/>
                      <a:r>
                        <a:rPr lang="fr-FR" sz="1400" b="1" dirty="0" smtClean="0">
                          <a:solidFill>
                            <a:srgbClr val="C00000"/>
                          </a:solidFill>
                        </a:rPr>
                        <a:t>1%</a:t>
                      </a:r>
                      <a:endParaRPr lang="fr-FR" sz="1400" b="1" dirty="0">
                        <a:solidFill>
                          <a:srgbClr val="C00000"/>
                        </a:solidFill>
                      </a:endParaRPr>
                    </a:p>
                  </a:txBody>
                  <a:tcPr anchor="ctr"/>
                </a:tc>
              </a:tr>
              <a:tr h="610506">
                <a:tc>
                  <a:txBody>
                    <a:bodyPr/>
                    <a:lstStyle/>
                    <a:p>
                      <a:pPr algn="ctr"/>
                      <a:r>
                        <a:rPr lang="fr-FR" sz="1400" b="1" dirty="0" smtClean="0"/>
                        <a:t>52%</a:t>
                      </a:r>
                      <a:endParaRPr lang="fr-FR" sz="1400" b="1" dirty="0"/>
                    </a:p>
                  </a:txBody>
                  <a:tcPr anchor="ctr"/>
                </a:tc>
                <a:tc>
                  <a:txBody>
                    <a:bodyPr/>
                    <a:lstStyle/>
                    <a:p>
                      <a:pPr algn="ctr"/>
                      <a:r>
                        <a:rPr lang="fr-FR" sz="1400" b="1" dirty="0" smtClean="0">
                          <a:solidFill>
                            <a:srgbClr val="C00000"/>
                          </a:solidFill>
                        </a:rPr>
                        <a:t>4%</a:t>
                      </a:r>
                      <a:endParaRPr lang="fr-FR" sz="1400" b="1" dirty="0">
                        <a:solidFill>
                          <a:srgbClr val="C00000"/>
                        </a:solidFill>
                      </a:endParaRPr>
                    </a:p>
                  </a:txBody>
                  <a:tcPr anchor="ctr"/>
                </a:tc>
              </a:tr>
            </a:tbl>
          </a:graphicData>
        </a:graphic>
      </p:graphicFrame>
      <p:sp>
        <p:nvSpPr>
          <p:cNvPr id="11" name="ZoneTexte 10"/>
          <p:cNvSpPr txBox="1"/>
          <p:nvPr/>
        </p:nvSpPr>
        <p:spPr>
          <a:xfrm>
            <a:off x="3182573" y="5377548"/>
            <a:ext cx="890649" cy="307777"/>
          </a:xfrm>
          <a:prstGeom prst="rect">
            <a:avLst/>
          </a:prstGeom>
          <a:noFill/>
        </p:spPr>
        <p:txBody>
          <a:bodyPr wrap="square" rtlCol="0">
            <a:spAutoFit/>
          </a:bodyPr>
          <a:lstStyle/>
          <a:p>
            <a:r>
              <a:rPr lang="fr-FR" sz="1400" b="1" dirty="0" smtClean="0"/>
              <a:t>60%</a:t>
            </a:r>
            <a:endParaRPr lang="fr-FR" sz="1400" b="1" dirty="0"/>
          </a:p>
        </p:txBody>
      </p:sp>
      <p:sp>
        <p:nvSpPr>
          <p:cNvPr id="12" name="ZoneTexte 11"/>
          <p:cNvSpPr txBox="1"/>
          <p:nvPr/>
        </p:nvSpPr>
        <p:spPr>
          <a:xfrm>
            <a:off x="166255" y="5320154"/>
            <a:ext cx="2600696" cy="461665"/>
          </a:xfrm>
          <a:prstGeom prst="rect">
            <a:avLst/>
          </a:prstGeom>
          <a:noFill/>
        </p:spPr>
        <p:txBody>
          <a:bodyPr wrap="square" rtlCol="0">
            <a:spAutoFit/>
          </a:bodyPr>
          <a:lstStyle/>
          <a:p>
            <a:pPr algn="ctr"/>
            <a:r>
              <a:rPr lang="fr-FR" sz="1200" b="1" dirty="0" smtClean="0"/>
              <a:t>Auprès de ceux qui connaissent l’existence de </a:t>
            </a:r>
            <a:r>
              <a:rPr lang="fr-FR" sz="1200" b="1" dirty="0" err="1" smtClean="0"/>
              <a:t>Cigéo</a:t>
            </a:r>
            <a:endParaRPr lang="fr-FR" sz="1200" b="1" dirty="0"/>
          </a:p>
        </p:txBody>
      </p:sp>
      <p:sp>
        <p:nvSpPr>
          <p:cNvPr id="13" name="ZoneTexte 1"/>
          <p:cNvSpPr txBox="1"/>
          <p:nvPr/>
        </p:nvSpPr>
        <p:spPr>
          <a:xfrm>
            <a:off x="4352283" y="5340936"/>
            <a:ext cx="700614" cy="380015"/>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fontAlgn="base">
              <a:spcBef>
                <a:spcPct val="0"/>
              </a:spcBef>
              <a:spcAft>
                <a:spcPct val="0"/>
              </a:spcAft>
            </a:pPr>
            <a:r>
              <a:rPr lang="fr-FR" sz="1400" b="1" kern="1200" dirty="0">
                <a:solidFill>
                  <a:srgbClr val="00B0F0"/>
                </a:solidFill>
                <a:latin typeface="Arial" charset="0"/>
                <a:cs typeface="Arial" charset="0"/>
              </a:rPr>
              <a:t>18%</a:t>
            </a:r>
          </a:p>
        </p:txBody>
      </p:sp>
      <p:sp>
        <p:nvSpPr>
          <p:cNvPr id="14" name="Rectangle à coins arrondis 13"/>
          <p:cNvSpPr/>
          <p:nvPr/>
        </p:nvSpPr>
        <p:spPr>
          <a:xfrm>
            <a:off x="130631" y="5237027"/>
            <a:ext cx="5961412" cy="593756"/>
          </a:xfrm>
          <a:prstGeom prst="roundRect">
            <a:avLst/>
          </a:prstGeom>
          <a:no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191735"/>
            <a:ext cx="8162325" cy="249299"/>
          </a:xfrm>
        </p:spPr>
        <p:txBody>
          <a:bodyPr/>
          <a:lstStyle/>
          <a:p>
            <a:pPr marL="185738" algn="just"/>
            <a:r>
              <a:rPr lang="fr-FR" sz="1800" dirty="0" smtClean="0"/>
              <a:t>Une forte progression de la notoriété du projet….</a:t>
            </a:r>
          </a:p>
        </p:txBody>
      </p:sp>
      <p:sp>
        <p:nvSpPr>
          <p:cNvPr id="9" name="Espace réservé du pied de page 8"/>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3" name="Espace réservé du contenu 2"/>
          <p:cNvSpPr>
            <a:spLocks noGrp="1"/>
          </p:cNvSpPr>
          <p:nvPr>
            <p:ph idx="4294967295"/>
          </p:nvPr>
        </p:nvSpPr>
        <p:spPr>
          <a:xfrm>
            <a:off x="0" y="1243024"/>
            <a:ext cx="8458200" cy="376238"/>
          </a:xfrm>
          <a:prstGeom prst="rect">
            <a:avLst/>
          </a:prstGeom>
        </p:spPr>
        <p:txBody>
          <a:bodyPr/>
          <a:lstStyle/>
          <a:p>
            <a:pPr marL="0" indent="3175">
              <a:buNone/>
            </a:pPr>
            <a:r>
              <a:rPr lang="fr-FR" sz="1100" dirty="0" smtClean="0">
                <a:solidFill>
                  <a:schemeClr val="tx1"/>
                </a:solidFill>
              </a:rPr>
              <a:t>Avez-vous déjà entendu parler du projet d’installer un centre de stockage de déchets radioactifs en profondeur à proximité du laboratoire souterrain de Bure ? </a:t>
            </a:r>
          </a:p>
        </p:txBody>
      </p:sp>
      <p:sp>
        <p:nvSpPr>
          <p:cNvPr id="15" name="Espace réservé du contenu 2"/>
          <p:cNvSpPr txBox="1">
            <a:spLocks/>
          </p:cNvSpPr>
          <p:nvPr/>
        </p:nvSpPr>
        <p:spPr>
          <a:xfrm>
            <a:off x="0" y="1661810"/>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8" name="Graphique 7"/>
          <p:cNvGraphicFramePr/>
          <p:nvPr/>
        </p:nvGraphicFramePr>
        <p:xfrm>
          <a:off x="210060" y="1778415"/>
          <a:ext cx="5548184" cy="339826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à coins arrondis 10"/>
          <p:cNvSpPr/>
          <p:nvPr/>
        </p:nvSpPr>
        <p:spPr>
          <a:xfrm>
            <a:off x="259487" y="2470554"/>
            <a:ext cx="7970113" cy="5436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6" name="Tableau 15"/>
          <p:cNvGraphicFramePr>
            <a:graphicFrameLocks noGrp="1"/>
          </p:cNvGraphicFramePr>
          <p:nvPr/>
        </p:nvGraphicFramePr>
        <p:xfrm>
          <a:off x="5832387" y="1556154"/>
          <a:ext cx="2298372" cy="3459898"/>
        </p:xfrm>
        <a:graphic>
          <a:graphicData uri="http://schemas.openxmlformats.org/drawingml/2006/table">
            <a:tbl>
              <a:tblPr firstRow="1" bandRow="1">
                <a:tableStyleId>{2D5ABB26-0587-4C30-8999-92F81FD0307C}</a:tableStyleId>
              </a:tblPr>
              <a:tblGrid>
                <a:gridCol w="1149186"/>
                <a:gridCol w="1149186"/>
              </a:tblGrid>
              <a:tr h="802058">
                <a:tc>
                  <a:txBody>
                    <a:bodyPr/>
                    <a:lstStyle/>
                    <a:p>
                      <a:pPr algn="ctr"/>
                      <a:r>
                        <a:rPr lang="fr-FR" sz="1400" b="1" kern="1200" dirty="0" smtClean="0">
                          <a:solidFill>
                            <a:schemeClr val="tx1"/>
                          </a:solidFill>
                          <a:latin typeface="+mn-lt"/>
                          <a:ea typeface="+mn-ea"/>
                          <a:cs typeface="+mn-cs"/>
                        </a:rPr>
                        <a:t>OUI</a:t>
                      </a:r>
                    </a:p>
                  </a:txBody>
                  <a:tcPr anchor="ctr"/>
                </a:tc>
                <a:tc>
                  <a:txBody>
                    <a:bodyPr/>
                    <a:lstStyle/>
                    <a:p>
                      <a:pPr algn="ctr"/>
                      <a:r>
                        <a:rPr lang="fr-FR" sz="1200" b="1" i="1" dirty="0" smtClean="0">
                          <a:solidFill>
                            <a:schemeClr val="bg1">
                              <a:lumMod val="50000"/>
                            </a:schemeClr>
                          </a:solidFill>
                        </a:rPr>
                        <a:t>Rappel 2011</a:t>
                      </a:r>
                      <a:endParaRPr lang="fr-FR" sz="1200" b="1" i="1" dirty="0">
                        <a:solidFill>
                          <a:schemeClr val="bg1">
                            <a:lumMod val="50000"/>
                          </a:schemeClr>
                        </a:solidFill>
                      </a:endParaRPr>
                    </a:p>
                  </a:txBody>
                  <a:tcPr anchor="ctr"/>
                </a:tc>
              </a:tr>
              <a:tr h="664460">
                <a:tc>
                  <a:txBody>
                    <a:bodyPr/>
                    <a:lstStyle/>
                    <a:p>
                      <a:pPr algn="ctr"/>
                      <a:r>
                        <a:rPr lang="fr-FR" sz="1400" b="1" kern="1200" dirty="0" smtClean="0">
                          <a:solidFill>
                            <a:schemeClr val="tx1"/>
                          </a:solidFill>
                          <a:latin typeface="+mn-lt"/>
                          <a:ea typeface="+mn-ea"/>
                          <a:cs typeface="+mn-cs"/>
                        </a:rPr>
                        <a:t>62%</a:t>
                      </a:r>
                    </a:p>
                  </a:txBody>
                  <a:tcPr anchor="ctr"/>
                </a:tc>
                <a:tc>
                  <a:txBody>
                    <a:bodyPr/>
                    <a:lstStyle/>
                    <a:p>
                      <a:pPr algn="ctr"/>
                      <a:r>
                        <a:rPr lang="fr-FR" sz="1200" b="1" i="1" dirty="0" smtClean="0">
                          <a:solidFill>
                            <a:schemeClr val="bg1">
                              <a:lumMod val="50000"/>
                            </a:schemeClr>
                          </a:solidFill>
                        </a:rPr>
                        <a:t>53%</a:t>
                      </a:r>
                      <a:endParaRPr lang="fr-FR" sz="1200" b="1" i="1" dirty="0">
                        <a:solidFill>
                          <a:schemeClr val="bg1">
                            <a:lumMod val="50000"/>
                          </a:schemeClr>
                        </a:solidFill>
                      </a:endParaRPr>
                    </a:p>
                  </a:txBody>
                  <a:tcPr anchor="ctr"/>
                </a:tc>
              </a:tr>
              <a:tr h="664460">
                <a:tc>
                  <a:txBody>
                    <a:bodyPr/>
                    <a:lstStyle/>
                    <a:p>
                      <a:pPr algn="ctr"/>
                      <a:r>
                        <a:rPr lang="fr-FR" sz="1400" b="1" kern="1200" dirty="0" smtClean="0">
                          <a:solidFill>
                            <a:schemeClr val="tx1"/>
                          </a:solidFill>
                          <a:latin typeface="+mn-lt"/>
                          <a:ea typeface="+mn-ea"/>
                          <a:cs typeface="+mn-cs"/>
                        </a:rPr>
                        <a:t>83%</a:t>
                      </a:r>
                    </a:p>
                  </a:txBody>
                  <a:tcPr anchor="ctr"/>
                </a:tc>
                <a:tc>
                  <a:txBody>
                    <a:bodyPr/>
                    <a:lstStyle/>
                    <a:p>
                      <a:pPr algn="ctr"/>
                      <a:r>
                        <a:rPr lang="fr-FR" sz="1200" b="1" i="1" dirty="0" smtClean="0">
                          <a:solidFill>
                            <a:schemeClr val="bg1">
                              <a:lumMod val="50000"/>
                            </a:schemeClr>
                          </a:solidFill>
                        </a:rPr>
                        <a:t>57% </a:t>
                      </a:r>
                      <a:endParaRPr lang="fr-FR" sz="1200" b="1" i="1" dirty="0">
                        <a:solidFill>
                          <a:schemeClr val="bg1">
                            <a:lumMod val="50000"/>
                          </a:schemeClr>
                        </a:solidFill>
                      </a:endParaRPr>
                    </a:p>
                  </a:txBody>
                  <a:tcPr anchor="ctr"/>
                </a:tc>
              </a:tr>
              <a:tr h="664460">
                <a:tc>
                  <a:txBody>
                    <a:bodyPr/>
                    <a:lstStyle/>
                    <a:p>
                      <a:pPr algn="ctr"/>
                      <a:r>
                        <a:rPr lang="fr-FR" sz="1400" b="1" kern="1200" dirty="0" smtClean="0">
                          <a:solidFill>
                            <a:schemeClr val="tx1"/>
                          </a:solidFill>
                          <a:latin typeface="+mn-lt"/>
                          <a:ea typeface="+mn-ea"/>
                          <a:cs typeface="+mn-cs"/>
                        </a:rPr>
                        <a:t>67%</a:t>
                      </a:r>
                    </a:p>
                  </a:txBody>
                  <a:tcPr anchor="ctr"/>
                </a:tc>
                <a:tc>
                  <a:txBody>
                    <a:bodyPr/>
                    <a:lstStyle/>
                    <a:p>
                      <a:pPr algn="ctr"/>
                      <a:r>
                        <a:rPr lang="fr-FR" sz="1200" b="1" i="1" dirty="0" smtClean="0">
                          <a:solidFill>
                            <a:schemeClr val="bg1">
                              <a:lumMod val="50000"/>
                            </a:schemeClr>
                          </a:solidFill>
                        </a:rPr>
                        <a:t>52% </a:t>
                      </a:r>
                      <a:endParaRPr lang="fr-FR" sz="1200" b="1" i="1" dirty="0">
                        <a:solidFill>
                          <a:schemeClr val="bg1">
                            <a:lumMod val="50000"/>
                          </a:schemeClr>
                        </a:solidFill>
                      </a:endParaRPr>
                    </a:p>
                  </a:txBody>
                  <a:tcPr anchor="ctr"/>
                </a:tc>
              </a:tr>
              <a:tr h="664460">
                <a:tc>
                  <a:txBody>
                    <a:bodyPr/>
                    <a:lstStyle/>
                    <a:p>
                      <a:pPr algn="ctr"/>
                      <a:r>
                        <a:rPr lang="fr-FR" sz="1400" b="1" kern="1200" dirty="0" smtClean="0">
                          <a:solidFill>
                            <a:schemeClr val="tx1"/>
                          </a:solidFill>
                          <a:latin typeface="+mn-lt"/>
                          <a:ea typeface="+mn-ea"/>
                          <a:cs typeface="+mn-cs"/>
                        </a:rPr>
                        <a:t>57%</a:t>
                      </a:r>
                    </a:p>
                  </a:txBody>
                  <a:tcPr anchor="ctr"/>
                </a:tc>
                <a:tc>
                  <a:txBody>
                    <a:bodyPr/>
                    <a:lstStyle/>
                    <a:p>
                      <a:pPr algn="ctr"/>
                      <a:r>
                        <a:rPr lang="fr-FR" sz="1200" b="1" i="1" dirty="0" smtClean="0">
                          <a:solidFill>
                            <a:schemeClr val="bg1">
                              <a:lumMod val="50000"/>
                            </a:schemeClr>
                          </a:solidFill>
                        </a:rPr>
                        <a:t>49%</a:t>
                      </a:r>
                      <a:endParaRPr lang="fr-FR" sz="1200" b="1" i="1" dirty="0">
                        <a:solidFill>
                          <a:schemeClr val="bg1">
                            <a:lumMod val="50000"/>
                          </a:schemeClr>
                        </a:solidFill>
                      </a:endParaRPr>
                    </a:p>
                  </a:txBody>
                  <a:tcPr anchor="ctr"/>
                </a:tc>
              </a:tr>
            </a:tbl>
          </a:graphicData>
        </a:graphic>
      </p:graphicFrame>
      <p:sp>
        <p:nvSpPr>
          <p:cNvPr id="10" name="Espace réservé du contenu 2"/>
          <p:cNvSpPr txBox="1">
            <a:spLocks/>
          </p:cNvSpPr>
          <p:nvPr/>
        </p:nvSpPr>
        <p:spPr>
          <a:xfrm>
            <a:off x="838200" y="6127005"/>
            <a:ext cx="8305800" cy="440046"/>
          </a:xfrm>
          <a:prstGeom prst="rect">
            <a:avLst/>
          </a:prstGeom>
        </p:spPr>
        <p:txBody>
          <a:bodyPr lIns="0" tIns="0" rIns="0" bIns="0" anchor="ctr"/>
          <a:lstStyle/>
          <a:p>
            <a:pPr marL="82550" marR="0" lvl="0" indent="3175" defTabSz="914400" rtl="0" eaLnBrk="0" fontAlgn="base" latinLnBrk="0" hangingPunct="0">
              <a:lnSpc>
                <a:spcPct val="100000"/>
              </a:lnSpc>
              <a:spcBef>
                <a:spcPts val="0"/>
              </a:spcBef>
              <a:spcAft>
                <a:spcPct val="0"/>
              </a:spcAft>
              <a:buClrTx/>
              <a:buSzTx/>
              <a:tabLst/>
              <a:defRPr/>
            </a:pPr>
            <a:r>
              <a:rPr lang="fr-FR" sz="900" i="1" dirty="0" smtClean="0">
                <a:solidFill>
                  <a:schemeClr val="bg1">
                    <a:lumMod val="50000"/>
                  </a:schemeClr>
                </a:solidFill>
                <a:latin typeface="+mn-lt"/>
                <a:cs typeface="+mn-cs"/>
              </a:rPr>
              <a:t>* Rappel 2011 : étude réalisée par TNS Sofres du 24 juin au 2 juillet 2011 par téléphone </a:t>
            </a:r>
          </a:p>
          <a:p>
            <a:pPr marL="82550" marR="0" lvl="0" indent="3175" defTabSz="914400" rtl="0" eaLnBrk="0" fontAlgn="base" latinLnBrk="0" hangingPunct="0">
              <a:lnSpc>
                <a:spcPct val="100000"/>
              </a:lnSpc>
              <a:spcBef>
                <a:spcPts val="0"/>
              </a:spcBef>
              <a:spcAft>
                <a:spcPct val="0"/>
              </a:spcAft>
              <a:buClrTx/>
              <a:buSzTx/>
              <a:tabLst/>
              <a:defRPr/>
            </a:pPr>
            <a:r>
              <a:rPr lang="fr-FR" sz="900" i="1" dirty="0" smtClean="0">
                <a:latin typeface="+mn-lt"/>
                <a:cs typeface="+mn-cs"/>
              </a:rPr>
              <a:t>En 2011, la question était : « considérez-vous  </a:t>
            </a:r>
            <a:r>
              <a:rPr lang="fr-FR" sz="900" i="1" u="sng" dirty="0" smtClean="0">
                <a:latin typeface="+mn-lt"/>
                <a:cs typeface="+mn-cs"/>
              </a:rPr>
              <a:t>les installations </a:t>
            </a:r>
            <a:r>
              <a:rPr lang="fr-FR" sz="900" i="1" dirty="0" smtClean="0">
                <a:latin typeface="+mn-lt"/>
                <a:cs typeface="+mn-cs"/>
              </a:rPr>
              <a:t>de l’</a:t>
            </a:r>
            <a:r>
              <a:rPr lang="fr-FR" sz="900" i="1" dirty="0" err="1" smtClean="0">
                <a:latin typeface="+mn-lt"/>
                <a:cs typeface="+mn-cs"/>
              </a:rPr>
              <a:t>Andra</a:t>
            </a:r>
            <a:r>
              <a:rPr lang="fr-FR" sz="900" i="1" dirty="0" smtClean="0">
                <a:latin typeface="+mn-lt"/>
                <a:cs typeface="+mn-cs"/>
              </a:rPr>
              <a:t> comme… » </a:t>
            </a:r>
          </a:p>
          <a:p>
            <a:pPr marL="82550" indent="3175" eaLnBrk="0" hangingPunct="0">
              <a:spcBef>
                <a:spcPts val="0"/>
              </a:spcBef>
              <a:defRPr/>
            </a:pPr>
            <a:r>
              <a:rPr lang="fr-FR" sz="900" i="1" dirty="0" smtClean="0"/>
              <a:t>En 2011, les  catégories étaient nommées comme suit : proches riverains, moins proches riverains et habitants de la zone mixte </a:t>
            </a:r>
            <a:r>
              <a:rPr lang="fr-FR" sz="900" i="1" dirty="0" smtClean="0">
                <a:latin typeface="+mn-lt"/>
                <a:cs typeface="+mn-cs"/>
              </a:rPr>
              <a:t> </a:t>
            </a:r>
            <a:endParaRPr lang="fr-FR" sz="900" i="1"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271149"/>
            <a:ext cx="8162325" cy="249299"/>
          </a:xfrm>
        </p:spPr>
        <p:txBody>
          <a:bodyPr/>
          <a:lstStyle/>
          <a:p>
            <a:pPr marL="185738" algn="just">
              <a:tabLst>
                <a:tab pos="4398963" algn="l"/>
              </a:tabLst>
            </a:pPr>
            <a:r>
              <a:rPr lang="fr-FR" sz="1800" dirty="0" smtClean="0"/>
              <a:t>Le nom du projet en revanche, </a:t>
            </a:r>
            <a:r>
              <a:rPr lang="fr-FR" sz="1800" dirty="0" err="1" smtClean="0"/>
              <a:t>Cigéo</a:t>
            </a:r>
            <a:r>
              <a:rPr lang="fr-FR" sz="1800" dirty="0" smtClean="0"/>
              <a:t>, peine encore à s’installer</a:t>
            </a:r>
          </a:p>
        </p:txBody>
      </p:sp>
      <p:sp>
        <p:nvSpPr>
          <p:cNvPr id="11" name="Espace réservé du pied de page 10"/>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946249"/>
            <a:ext cx="8328454" cy="375924"/>
          </a:xfrm>
          <a:prstGeom prst="rect">
            <a:avLst/>
          </a:prstGeom>
        </p:spPr>
        <p:txBody>
          <a:bodyPr lIns="0" tIns="0" rIns="0" bIns="0"/>
          <a:lstStyle/>
          <a:p>
            <a:pPr marL="82550" lvl="0" indent="3175" eaLnBrk="0" hangingPunct="0">
              <a:spcBef>
                <a:spcPts val="0"/>
              </a:spcBef>
            </a:pPr>
            <a:r>
              <a:rPr lang="fr-FR" sz="1100" dirty="0" smtClean="0">
                <a:latin typeface="+mn-lt"/>
                <a:cs typeface="+mn-cs"/>
              </a:rPr>
              <a:t>Ce projet de stockage réversible et en profondeur s’appelle </a:t>
            </a:r>
            <a:r>
              <a:rPr lang="fr-FR" sz="1100" dirty="0" err="1" smtClean="0">
                <a:latin typeface="+mn-lt"/>
                <a:cs typeface="+mn-cs"/>
              </a:rPr>
              <a:t>Cigéo</a:t>
            </a:r>
            <a:r>
              <a:rPr lang="fr-FR" sz="1100" dirty="0" smtClean="0">
                <a:latin typeface="+mn-lt"/>
                <a:cs typeface="+mn-cs"/>
              </a:rPr>
              <a:t> (Centre Industriel de stockage </a:t>
            </a:r>
            <a:r>
              <a:rPr lang="fr-FR" sz="1100" dirty="0" err="1" smtClean="0">
                <a:latin typeface="+mn-lt"/>
                <a:cs typeface="+mn-cs"/>
              </a:rPr>
              <a:t>GEOlogique</a:t>
            </a:r>
            <a:r>
              <a:rPr lang="fr-FR" sz="1100" dirty="0" smtClean="0">
                <a:latin typeface="+mn-lt"/>
                <a:cs typeface="+mn-cs"/>
              </a:rPr>
              <a:t>). Avez-vous déjà entendu ce nom ? </a:t>
            </a:r>
          </a:p>
        </p:txBody>
      </p:sp>
      <p:graphicFrame>
        <p:nvGraphicFramePr>
          <p:cNvPr id="10" name="Graphique 9"/>
          <p:cNvGraphicFramePr/>
          <p:nvPr/>
        </p:nvGraphicFramePr>
        <p:xfrm>
          <a:off x="-23750" y="2060477"/>
          <a:ext cx="5754128" cy="3196444"/>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à coins arrondis 13"/>
          <p:cNvSpPr/>
          <p:nvPr/>
        </p:nvSpPr>
        <p:spPr>
          <a:xfrm>
            <a:off x="264575" y="2690834"/>
            <a:ext cx="8027772" cy="5436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contenu 2"/>
          <p:cNvSpPr txBox="1">
            <a:spLocks/>
          </p:cNvSpPr>
          <p:nvPr/>
        </p:nvSpPr>
        <p:spPr>
          <a:xfrm>
            <a:off x="0" y="1329310"/>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8" name="Tableau 17"/>
          <p:cNvGraphicFramePr>
            <a:graphicFrameLocks noGrp="1"/>
          </p:cNvGraphicFramePr>
          <p:nvPr/>
        </p:nvGraphicFramePr>
        <p:xfrm>
          <a:off x="5610927" y="1858814"/>
          <a:ext cx="2496068" cy="3188041"/>
        </p:xfrm>
        <a:graphic>
          <a:graphicData uri="http://schemas.openxmlformats.org/drawingml/2006/table">
            <a:tbl>
              <a:tblPr firstRow="1" bandRow="1">
                <a:tableStyleId>{2D5ABB26-0587-4C30-8999-92F81FD0307C}</a:tableStyleId>
              </a:tblPr>
              <a:tblGrid>
                <a:gridCol w="1248034"/>
                <a:gridCol w="1248034"/>
              </a:tblGrid>
              <a:tr h="739037">
                <a:tc>
                  <a:txBody>
                    <a:bodyPr/>
                    <a:lstStyle/>
                    <a:p>
                      <a:pPr algn="ctr"/>
                      <a:r>
                        <a:rPr lang="fr-FR" sz="1400" b="1" kern="1200" dirty="0" smtClean="0">
                          <a:solidFill>
                            <a:schemeClr val="tx1"/>
                          </a:solidFill>
                          <a:latin typeface="+mn-lt"/>
                          <a:ea typeface="+mn-ea"/>
                          <a:cs typeface="+mn-cs"/>
                        </a:rPr>
                        <a:t>OUI</a:t>
                      </a:r>
                    </a:p>
                  </a:txBody>
                  <a:tcPr anchor="ctr"/>
                </a:tc>
                <a:tc>
                  <a:txBody>
                    <a:bodyPr/>
                    <a:lstStyle/>
                    <a:p>
                      <a:pPr algn="ctr"/>
                      <a:r>
                        <a:rPr lang="fr-FR" sz="1200" b="1" i="1" dirty="0" smtClean="0">
                          <a:solidFill>
                            <a:schemeClr val="bg1">
                              <a:lumMod val="50000"/>
                            </a:schemeClr>
                          </a:solidFill>
                        </a:rPr>
                        <a:t>Rappel</a:t>
                      </a:r>
                      <a:r>
                        <a:rPr lang="fr-FR" sz="1200" b="1" i="1" baseline="0" dirty="0" smtClean="0">
                          <a:solidFill>
                            <a:schemeClr val="bg1">
                              <a:lumMod val="50000"/>
                            </a:schemeClr>
                          </a:solidFill>
                        </a:rPr>
                        <a:t> </a:t>
                      </a:r>
                      <a:r>
                        <a:rPr lang="fr-FR" sz="1200" b="1" i="1" dirty="0" smtClean="0">
                          <a:solidFill>
                            <a:schemeClr val="bg1">
                              <a:lumMod val="50000"/>
                            </a:schemeClr>
                          </a:solidFill>
                        </a:rPr>
                        <a:t>2011</a:t>
                      </a:r>
                      <a:endParaRPr lang="fr-FR" sz="1200" b="1" i="1" dirty="0">
                        <a:solidFill>
                          <a:schemeClr val="bg1">
                            <a:lumMod val="50000"/>
                          </a:schemeClr>
                        </a:solidFill>
                      </a:endParaRPr>
                    </a:p>
                  </a:txBody>
                  <a:tcPr anchor="ctr"/>
                </a:tc>
              </a:tr>
              <a:tr h="612251">
                <a:tc>
                  <a:txBody>
                    <a:bodyPr/>
                    <a:lstStyle/>
                    <a:p>
                      <a:pPr algn="ctr"/>
                      <a:r>
                        <a:rPr lang="fr-FR" sz="1400" b="1" kern="1200" dirty="0" smtClean="0">
                          <a:solidFill>
                            <a:schemeClr val="tx1"/>
                          </a:solidFill>
                          <a:latin typeface="+mn-lt"/>
                          <a:ea typeface="+mn-ea"/>
                          <a:cs typeface="+mn-cs"/>
                        </a:rPr>
                        <a:t>23%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i="1" dirty="0" smtClean="0">
                          <a:solidFill>
                            <a:schemeClr val="bg1">
                              <a:lumMod val="50000"/>
                            </a:schemeClr>
                          </a:solidFill>
                        </a:rPr>
                        <a:t>18%</a:t>
                      </a:r>
                    </a:p>
                  </a:txBody>
                  <a:tcPr anchor="ctr"/>
                </a:tc>
              </a:tr>
              <a:tr h="612251">
                <a:tc>
                  <a:txBody>
                    <a:bodyPr/>
                    <a:lstStyle/>
                    <a:p>
                      <a:pPr algn="ctr"/>
                      <a:r>
                        <a:rPr lang="fr-FR" sz="1400" b="1" kern="1200" dirty="0" smtClean="0">
                          <a:solidFill>
                            <a:schemeClr val="tx1"/>
                          </a:solidFill>
                          <a:latin typeface="+mn-lt"/>
                          <a:ea typeface="+mn-ea"/>
                          <a:cs typeface="+mn-cs"/>
                        </a:rPr>
                        <a:t>57%</a:t>
                      </a:r>
                    </a:p>
                  </a:txBody>
                  <a:tcPr anchor="ctr"/>
                </a:tc>
                <a:tc>
                  <a:txBody>
                    <a:bodyPr/>
                    <a:lstStyle/>
                    <a:p>
                      <a:pPr algn="ctr"/>
                      <a:r>
                        <a:rPr lang="fr-FR" sz="1200" b="1" i="1" dirty="0" smtClean="0">
                          <a:solidFill>
                            <a:schemeClr val="bg1">
                              <a:lumMod val="50000"/>
                            </a:schemeClr>
                          </a:solidFill>
                        </a:rPr>
                        <a:t>20%</a:t>
                      </a:r>
                      <a:endParaRPr lang="fr-FR" sz="1200" b="1" i="1" dirty="0">
                        <a:solidFill>
                          <a:schemeClr val="bg1">
                            <a:lumMod val="50000"/>
                          </a:schemeClr>
                        </a:solidFill>
                      </a:endParaRPr>
                    </a:p>
                  </a:txBody>
                  <a:tcPr anchor="ctr"/>
                </a:tc>
              </a:tr>
              <a:tr h="612251">
                <a:tc>
                  <a:txBody>
                    <a:bodyPr/>
                    <a:lstStyle/>
                    <a:p>
                      <a:pPr algn="ctr"/>
                      <a:r>
                        <a:rPr lang="fr-FR" sz="1400" b="1" kern="1200" dirty="0" smtClean="0">
                          <a:solidFill>
                            <a:schemeClr val="tx1"/>
                          </a:solidFill>
                          <a:latin typeface="+mn-lt"/>
                          <a:ea typeface="+mn-ea"/>
                          <a:cs typeface="+mn-cs"/>
                        </a:rPr>
                        <a:t>25%</a:t>
                      </a:r>
                    </a:p>
                  </a:txBody>
                  <a:tcPr anchor="ctr"/>
                </a:tc>
                <a:tc>
                  <a:txBody>
                    <a:bodyPr/>
                    <a:lstStyle/>
                    <a:p>
                      <a:pPr algn="ctr"/>
                      <a:r>
                        <a:rPr lang="fr-FR" sz="1200" b="1" i="1" dirty="0" smtClean="0">
                          <a:solidFill>
                            <a:schemeClr val="bg1">
                              <a:lumMod val="50000"/>
                            </a:schemeClr>
                          </a:solidFill>
                        </a:rPr>
                        <a:t>16% </a:t>
                      </a:r>
                      <a:r>
                        <a:rPr lang="fr-FR" sz="1200" b="1" i="1" baseline="0" dirty="0" smtClean="0">
                          <a:solidFill>
                            <a:schemeClr val="bg1">
                              <a:lumMod val="50000"/>
                            </a:schemeClr>
                          </a:solidFill>
                        </a:rPr>
                        <a:t> </a:t>
                      </a:r>
                      <a:endParaRPr lang="fr-FR" sz="1200" b="1" i="1" dirty="0">
                        <a:solidFill>
                          <a:schemeClr val="bg1">
                            <a:lumMod val="50000"/>
                          </a:schemeClr>
                        </a:solidFill>
                      </a:endParaRPr>
                    </a:p>
                  </a:txBody>
                  <a:tcPr anchor="ctr"/>
                </a:tc>
              </a:tr>
              <a:tr h="612251">
                <a:tc>
                  <a:txBody>
                    <a:bodyPr/>
                    <a:lstStyle/>
                    <a:p>
                      <a:pPr algn="ctr"/>
                      <a:r>
                        <a:rPr lang="fr-FR" sz="1400" b="1" kern="1200" dirty="0" smtClean="0">
                          <a:solidFill>
                            <a:schemeClr val="tx1"/>
                          </a:solidFill>
                          <a:latin typeface="+mn-lt"/>
                          <a:ea typeface="+mn-ea"/>
                          <a:cs typeface="+mn-cs"/>
                        </a:rPr>
                        <a:t>21%</a:t>
                      </a:r>
                    </a:p>
                  </a:txBody>
                  <a:tcPr anchor="ctr"/>
                </a:tc>
                <a:tc>
                  <a:txBody>
                    <a:bodyPr/>
                    <a:lstStyle/>
                    <a:p>
                      <a:pPr algn="ctr"/>
                      <a:r>
                        <a:rPr lang="fr-FR" sz="1200" b="1" i="1" dirty="0" smtClean="0">
                          <a:solidFill>
                            <a:schemeClr val="bg1">
                              <a:lumMod val="50000"/>
                            </a:schemeClr>
                          </a:solidFill>
                        </a:rPr>
                        <a:t>19% </a:t>
                      </a:r>
                      <a:r>
                        <a:rPr lang="fr-FR" sz="1200" b="1" i="1" baseline="0" dirty="0" smtClean="0">
                          <a:solidFill>
                            <a:schemeClr val="bg1">
                              <a:lumMod val="50000"/>
                            </a:schemeClr>
                          </a:solidFill>
                        </a:rPr>
                        <a:t> </a:t>
                      </a:r>
                      <a:endParaRPr lang="fr-FR" sz="1200" b="1" i="1" dirty="0">
                        <a:solidFill>
                          <a:schemeClr val="bg1">
                            <a:lumMod val="50000"/>
                          </a:schemeClr>
                        </a:solidFill>
                      </a:endParaRPr>
                    </a:p>
                  </a:txBody>
                  <a:tcPr anchor="ctr"/>
                </a:tc>
              </a:tr>
            </a:tbl>
          </a:graphicData>
        </a:graphic>
      </p:graphicFrame>
      <p:sp>
        <p:nvSpPr>
          <p:cNvPr id="12" name="Espace réservé du contenu 2"/>
          <p:cNvSpPr txBox="1">
            <a:spLocks/>
          </p:cNvSpPr>
          <p:nvPr/>
        </p:nvSpPr>
        <p:spPr>
          <a:xfrm>
            <a:off x="838200" y="6127005"/>
            <a:ext cx="8305800" cy="440046"/>
          </a:xfrm>
          <a:prstGeom prst="rect">
            <a:avLst/>
          </a:prstGeom>
        </p:spPr>
        <p:txBody>
          <a:bodyPr lIns="0" tIns="0" rIns="0" bIns="0" anchor="ctr"/>
          <a:lstStyle/>
          <a:p>
            <a:pPr marL="82550" marR="0" lvl="0" indent="3175" defTabSz="914400" rtl="0" eaLnBrk="0" fontAlgn="base" latinLnBrk="0" hangingPunct="0">
              <a:lnSpc>
                <a:spcPct val="100000"/>
              </a:lnSpc>
              <a:spcBef>
                <a:spcPts val="0"/>
              </a:spcBef>
              <a:spcAft>
                <a:spcPct val="0"/>
              </a:spcAft>
              <a:buClrTx/>
              <a:buSzTx/>
              <a:tabLst/>
              <a:defRPr/>
            </a:pPr>
            <a:r>
              <a:rPr lang="fr-FR" sz="900" i="1" dirty="0" smtClean="0">
                <a:solidFill>
                  <a:schemeClr val="bg1">
                    <a:lumMod val="50000"/>
                  </a:schemeClr>
                </a:solidFill>
                <a:latin typeface="+mn-lt"/>
                <a:cs typeface="+mn-cs"/>
              </a:rPr>
              <a:t>* Rappel 2011 : étude réalisée par TNS Sofres du 24 juin au 2 juillet 2011 par téléphone </a:t>
            </a:r>
          </a:p>
          <a:p>
            <a:pPr marL="82550" indent="3175" eaLnBrk="0" hangingPunct="0">
              <a:spcBef>
                <a:spcPts val="0"/>
              </a:spcBef>
              <a:defRPr/>
            </a:pPr>
            <a:r>
              <a:rPr lang="fr-FR" sz="900" i="1" dirty="0" smtClean="0"/>
              <a:t>En 2011, les  catégories étaient nommées comme suit : proches riverains, moins proches riverains et habitants de la zone mixte </a:t>
            </a:r>
            <a:r>
              <a:rPr lang="fr-FR" sz="900" i="1" dirty="0" smtClean="0">
                <a:latin typeface="+mn-lt"/>
                <a:cs typeface="+mn-cs"/>
              </a:rPr>
              <a:t> </a:t>
            </a:r>
            <a:endParaRPr lang="fr-FR" sz="900" i="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146500"/>
            <a:ext cx="8162325" cy="498598"/>
          </a:xfrm>
        </p:spPr>
        <p:txBody>
          <a:bodyPr/>
          <a:lstStyle/>
          <a:p>
            <a:pPr marL="185738"/>
            <a:r>
              <a:rPr lang="fr-FR" sz="1800" dirty="0" smtClean="0"/>
              <a:t>Ce projet suscite encore quelques craintes auprès des riverains. Seuls les très proches riverains semblent plus sereins </a:t>
            </a:r>
            <a:endParaRPr lang="fr-FR" sz="1800" dirty="0">
              <a:solidFill>
                <a:schemeClr val="tx1"/>
              </a:solidFill>
            </a:endParaRPr>
          </a:p>
        </p:txBody>
      </p:sp>
      <p:sp>
        <p:nvSpPr>
          <p:cNvPr id="16" name="Espace réservé du pied de page 3"/>
          <p:cNvSpPr>
            <a:spLocks noGrp="1"/>
          </p:cNvSpPr>
          <p:nvPr>
            <p:ph type="ftr" sz="quarter" idx="11"/>
          </p:nvPr>
        </p:nvSpPr>
        <p:spPr>
          <a:prstGeom prst="rect">
            <a:avLst/>
          </a:prstGeom>
        </p:spPr>
        <p:txBody>
          <a:bodyPr/>
          <a:lstStyle/>
          <a:p>
            <a:pPr lvl="0">
              <a:defRPr/>
            </a:pPr>
            <a:r>
              <a:rPr lang="fr-FR" sz="1000" dirty="0" smtClean="0">
                <a:solidFill>
                  <a:srgbClr val="FFFFFF">
                    <a:lumMod val="50000"/>
                  </a:srgbClr>
                </a:solidFill>
                <a:latin typeface="Arial" charset="0"/>
                <a:cs typeface="Arial" charset="0"/>
              </a:rPr>
              <a:t>Ipsos pour l’</a:t>
            </a:r>
            <a:r>
              <a:rPr lang="fr-FR" sz="1000" dirty="0" err="1" smtClean="0">
                <a:solidFill>
                  <a:srgbClr val="FFFFFF">
                    <a:lumMod val="50000"/>
                  </a:srgbClr>
                </a:solidFill>
                <a:latin typeface="Arial" charset="0"/>
                <a:cs typeface="Arial" charset="0"/>
              </a:rPr>
              <a:t>Andra</a:t>
            </a:r>
            <a:r>
              <a:rPr lang="fr-FR" sz="1000" dirty="0" smtClean="0">
                <a:solidFill>
                  <a:srgbClr val="FFFFFF">
                    <a:lumMod val="50000"/>
                  </a:srgbClr>
                </a:solidFill>
                <a:latin typeface="Arial" charset="0"/>
                <a:cs typeface="Arial" charset="0"/>
              </a:rPr>
              <a:t> – Enquête auprès des riverains –  Résultats CMHM –  Novembre  2012 </a:t>
            </a:r>
          </a:p>
          <a:p>
            <a:pPr>
              <a:defRPr/>
            </a:pPr>
            <a:endParaRPr lang="fr-FR" dirty="0"/>
          </a:p>
        </p:txBody>
      </p:sp>
      <p:sp>
        <p:nvSpPr>
          <p:cNvPr id="9" name="Espace réservé du contenu 2"/>
          <p:cNvSpPr txBox="1">
            <a:spLocks/>
          </p:cNvSpPr>
          <p:nvPr/>
        </p:nvSpPr>
        <p:spPr>
          <a:xfrm>
            <a:off x="1" y="930520"/>
            <a:ext cx="4868562" cy="215288"/>
          </a:xfrm>
          <a:prstGeom prst="rect">
            <a:avLst/>
          </a:prstGeom>
        </p:spPr>
        <p:txBody>
          <a:bodyPr lIns="0" tIns="0" rIns="0" bIns="0"/>
          <a:lstStyle/>
          <a:p>
            <a:pPr marL="82550" lvl="0" indent="3175" eaLnBrk="0" hangingPunct="0">
              <a:spcBef>
                <a:spcPts val="0"/>
              </a:spcBef>
            </a:pPr>
            <a:r>
              <a:rPr lang="fr-FR" sz="1100" dirty="0" smtClean="0">
                <a:latin typeface="+mn-lt"/>
                <a:cs typeface="+mn-cs"/>
              </a:rPr>
              <a:t>A titre personnel, ce projet…?</a:t>
            </a:r>
          </a:p>
        </p:txBody>
      </p:sp>
      <p:sp>
        <p:nvSpPr>
          <p:cNvPr id="10" name="Espace réservé du contenu 2"/>
          <p:cNvSpPr txBox="1">
            <a:spLocks/>
          </p:cNvSpPr>
          <p:nvPr/>
        </p:nvSpPr>
        <p:spPr>
          <a:xfrm>
            <a:off x="0" y="1145806"/>
            <a:ext cx="2633426" cy="201829"/>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1" name="Graphique 10"/>
          <p:cNvGraphicFramePr/>
          <p:nvPr/>
        </p:nvGraphicFramePr>
        <p:xfrm>
          <a:off x="148281" y="1840674"/>
          <a:ext cx="8128820" cy="3917573"/>
        </p:xfrm>
        <a:graphic>
          <a:graphicData uri="http://schemas.openxmlformats.org/drawingml/2006/chart">
            <c:chart xmlns:c="http://schemas.openxmlformats.org/drawingml/2006/chart" xmlns:r="http://schemas.openxmlformats.org/officeDocument/2006/relationships" r:id="rId3"/>
          </a:graphicData>
        </a:graphic>
      </p:graphicFrame>
      <p:sp>
        <p:nvSpPr>
          <p:cNvPr id="27" name="Espace réservé du contenu 2"/>
          <p:cNvSpPr txBox="1">
            <a:spLocks/>
          </p:cNvSpPr>
          <p:nvPr/>
        </p:nvSpPr>
        <p:spPr>
          <a:xfrm>
            <a:off x="838200" y="6174505"/>
            <a:ext cx="8305800" cy="440046"/>
          </a:xfrm>
          <a:prstGeom prst="rect">
            <a:avLst/>
          </a:prstGeom>
        </p:spPr>
        <p:txBody>
          <a:bodyPr lIns="0" tIns="0" rIns="0" bIns="0" anchor="ctr"/>
          <a:lstStyle/>
          <a:p>
            <a:pPr marL="82550" marR="0" lvl="0" indent="3175" defTabSz="914400" rtl="0" eaLnBrk="0" fontAlgn="base" latinLnBrk="0" hangingPunct="0">
              <a:lnSpc>
                <a:spcPct val="100000"/>
              </a:lnSpc>
              <a:spcBef>
                <a:spcPts val="0"/>
              </a:spcBef>
              <a:spcAft>
                <a:spcPct val="0"/>
              </a:spcAft>
              <a:buClrTx/>
              <a:buSzTx/>
              <a:tabLst/>
              <a:defRPr/>
            </a:pPr>
            <a:r>
              <a:rPr lang="fr-FR" sz="900" i="1" dirty="0" smtClean="0">
                <a:solidFill>
                  <a:schemeClr val="bg1">
                    <a:lumMod val="50000"/>
                  </a:schemeClr>
                </a:solidFill>
                <a:latin typeface="+mn-lt"/>
                <a:cs typeface="+mn-cs"/>
              </a:rPr>
              <a:t>Rappels 2011 : étude réalisée par TNS Sofres du 24 juin au 2 juillet 2011 par téléphone </a:t>
            </a:r>
          </a:p>
          <a:p>
            <a:pPr marL="82550" indent="3175" eaLnBrk="0" hangingPunct="0">
              <a:spcBef>
                <a:spcPts val="0"/>
              </a:spcBef>
              <a:defRPr/>
            </a:pPr>
            <a:r>
              <a:rPr lang="fr-FR" sz="900" i="1" dirty="0" smtClean="0"/>
              <a:t>En 2011, les  catégories étaient </a:t>
            </a:r>
            <a:r>
              <a:rPr lang="fr-FR" sz="900" i="1" smtClean="0"/>
              <a:t>les suivantes : </a:t>
            </a:r>
            <a:r>
              <a:rPr lang="fr-FR" sz="900" i="1" dirty="0" smtClean="0"/>
              <a:t>proches riverains, moins proches riverains et habitants de la zone mixte </a:t>
            </a:r>
            <a:r>
              <a:rPr lang="fr-FR" sz="900" i="1" dirty="0" smtClean="0">
                <a:latin typeface="+mn-lt"/>
                <a:cs typeface="+mn-cs"/>
              </a:rPr>
              <a:t> </a:t>
            </a:r>
            <a:endParaRPr lang="fr-FR" sz="900" i="1" dirty="0" smtClean="0"/>
          </a:p>
        </p:txBody>
      </p:sp>
      <p:sp>
        <p:nvSpPr>
          <p:cNvPr id="12" name="Rectangle 11"/>
          <p:cNvSpPr/>
          <p:nvPr/>
        </p:nvSpPr>
        <p:spPr>
          <a:xfrm>
            <a:off x="3141305" y="3481840"/>
            <a:ext cx="570990" cy="323165"/>
          </a:xfrm>
          <a:prstGeom prst="rect">
            <a:avLst/>
          </a:prstGeom>
        </p:spPr>
        <p:txBody>
          <a:bodyPr wrap="none">
            <a:spAutoFit/>
          </a:bodyPr>
          <a:lstStyle/>
          <a:p>
            <a:pPr lvl="0" algn="ctr" fontAlgn="auto">
              <a:spcBef>
                <a:spcPts val="0"/>
              </a:spcBef>
              <a:spcAft>
                <a:spcPts val="0"/>
              </a:spcAft>
              <a:defRPr/>
            </a:pPr>
            <a:r>
              <a:rPr lang="fr-FR" sz="1500" i="1" dirty="0" smtClean="0">
                <a:solidFill>
                  <a:srgbClr val="FFFFFF">
                    <a:lumMod val="50000"/>
                  </a:srgbClr>
                </a:solidFill>
                <a:latin typeface="Arial"/>
                <a:cs typeface="+mn-cs"/>
              </a:rPr>
              <a:t>25%</a:t>
            </a:r>
          </a:p>
        </p:txBody>
      </p:sp>
      <p:sp>
        <p:nvSpPr>
          <p:cNvPr id="13" name="Rectangle 12"/>
          <p:cNvSpPr/>
          <p:nvPr/>
        </p:nvSpPr>
        <p:spPr>
          <a:xfrm>
            <a:off x="4528739" y="3479861"/>
            <a:ext cx="570990" cy="323165"/>
          </a:xfrm>
          <a:prstGeom prst="rect">
            <a:avLst/>
          </a:prstGeom>
        </p:spPr>
        <p:txBody>
          <a:bodyPr wrap="none">
            <a:spAutoFit/>
          </a:bodyPr>
          <a:lstStyle/>
          <a:p>
            <a:pPr lvl="0" algn="ctr" fontAlgn="auto">
              <a:spcBef>
                <a:spcPts val="0"/>
              </a:spcBef>
              <a:spcAft>
                <a:spcPts val="0"/>
              </a:spcAft>
              <a:defRPr/>
            </a:pPr>
            <a:r>
              <a:rPr lang="fr-FR" sz="1500" i="1" dirty="0" smtClean="0">
                <a:solidFill>
                  <a:srgbClr val="FFFFFF">
                    <a:lumMod val="50000"/>
                  </a:srgbClr>
                </a:solidFill>
                <a:latin typeface="Arial"/>
                <a:cs typeface="+mn-cs"/>
              </a:rPr>
              <a:t>34%</a:t>
            </a:r>
          </a:p>
        </p:txBody>
      </p:sp>
      <p:sp>
        <p:nvSpPr>
          <p:cNvPr id="14" name="Rectangle 13"/>
          <p:cNvSpPr/>
          <p:nvPr/>
        </p:nvSpPr>
        <p:spPr>
          <a:xfrm>
            <a:off x="5846900" y="3491735"/>
            <a:ext cx="570990" cy="323165"/>
          </a:xfrm>
          <a:prstGeom prst="rect">
            <a:avLst/>
          </a:prstGeom>
        </p:spPr>
        <p:txBody>
          <a:bodyPr wrap="none">
            <a:spAutoFit/>
          </a:bodyPr>
          <a:lstStyle/>
          <a:p>
            <a:pPr lvl="0" algn="ctr" fontAlgn="auto">
              <a:spcBef>
                <a:spcPts val="0"/>
              </a:spcBef>
              <a:spcAft>
                <a:spcPts val="0"/>
              </a:spcAft>
              <a:defRPr/>
            </a:pPr>
            <a:r>
              <a:rPr lang="fr-FR" sz="1500" i="1" dirty="0" smtClean="0">
                <a:solidFill>
                  <a:srgbClr val="FFFFFF">
                    <a:lumMod val="50000"/>
                  </a:srgbClr>
                </a:solidFill>
                <a:latin typeface="Arial"/>
                <a:cs typeface="+mn-cs"/>
              </a:rPr>
              <a:t>25%</a:t>
            </a:r>
          </a:p>
        </p:txBody>
      </p:sp>
      <p:sp>
        <p:nvSpPr>
          <p:cNvPr id="15" name="Rectangle 14"/>
          <p:cNvSpPr/>
          <p:nvPr/>
        </p:nvSpPr>
        <p:spPr>
          <a:xfrm>
            <a:off x="6666296" y="3491735"/>
            <a:ext cx="570990" cy="323165"/>
          </a:xfrm>
          <a:prstGeom prst="rect">
            <a:avLst/>
          </a:prstGeom>
        </p:spPr>
        <p:txBody>
          <a:bodyPr wrap="none">
            <a:spAutoFit/>
          </a:bodyPr>
          <a:lstStyle/>
          <a:p>
            <a:pPr lvl="0" algn="ctr" fontAlgn="auto">
              <a:spcBef>
                <a:spcPts val="0"/>
              </a:spcBef>
              <a:spcAft>
                <a:spcPts val="0"/>
              </a:spcAft>
              <a:defRPr/>
            </a:pPr>
            <a:r>
              <a:rPr lang="fr-FR" sz="1500" i="1" dirty="0" smtClean="0">
                <a:solidFill>
                  <a:srgbClr val="FFFFFF">
                    <a:lumMod val="50000"/>
                  </a:srgbClr>
                </a:solidFill>
                <a:latin typeface="Arial"/>
                <a:cs typeface="+mn-cs"/>
              </a:rPr>
              <a:t>15%</a:t>
            </a:r>
          </a:p>
        </p:txBody>
      </p:sp>
      <p:sp>
        <p:nvSpPr>
          <p:cNvPr id="19" name="ZoneTexte 18"/>
          <p:cNvSpPr txBox="1"/>
          <p:nvPr/>
        </p:nvSpPr>
        <p:spPr>
          <a:xfrm>
            <a:off x="1392071" y="3493828"/>
            <a:ext cx="1259127" cy="292388"/>
          </a:xfrm>
          <a:prstGeom prst="rect">
            <a:avLst/>
          </a:prstGeom>
          <a:noFill/>
        </p:spPr>
        <p:txBody>
          <a:bodyPr wrap="none" rtlCol="0">
            <a:spAutoFit/>
          </a:bodyPr>
          <a:lstStyle/>
          <a:p>
            <a:r>
              <a:rPr lang="fr-FR" sz="1300" i="1" dirty="0" smtClean="0">
                <a:solidFill>
                  <a:schemeClr val="tx2">
                    <a:lumMod val="60000"/>
                    <a:lumOff val="40000"/>
                  </a:schemeClr>
                </a:solidFill>
              </a:rPr>
              <a:t>Rappel 2011 : </a:t>
            </a:r>
            <a:endParaRPr lang="fr-FR" sz="1300" i="1"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1" y="146500"/>
            <a:ext cx="7295796" cy="498598"/>
          </a:xfrm>
        </p:spPr>
        <p:txBody>
          <a:bodyPr/>
          <a:lstStyle/>
          <a:p>
            <a:pPr marL="185738"/>
            <a:r>
              <a:rPr lang="fr-FR" sz="1800" dirty="0" smtClean="0"/>
              <a:t>Les risques pour l’environnement sont mis en avant par les riverains que le projet </a:t>
            </a:r>
            <a:r>
              <a:rPr lang="fr-FR" sz="1800" dirty="0" err="1" smtClean="0"/>
              <a:t>Cigéo</a:t>
            </a:r>
            <a:r>
              <a:rPr lang="fr-FR" sz="1800" dirty="0" smtClean="0"/>
              <a:t> inquiète</a:t>
            </a:r>
            <a:endParaRPr lang="fr-FR" dirty="0">
              <a:solidFill>
                <a:schemeClr val="tx1"/>
              </a:solidFill>
            </a:endParaRPr>
          </a:p>
        </p:txBody>
      </p:sp>
      <p:sp>
        <p:nvSpPr>
          <p:cNvPr id="9" name="Espace réservé du pied de page 8"/>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20" name="Rectangle à coins arrondis 19"/>
          <p:cNvSpPr/>
          <p:nvPr/>
        </p:nvSpPr>
        <p:spPr>
          <a:xfrm>
            <a:off x="83125" y="1809956"/>
            <a:ext cx="1458097" cy="548097"/>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400" b="1" dirty="0" smtClean="0">
                <a:solidFill>
                  <a:schemeClr val="bg1"/>
                </a:solidFill>
                <a:latin typeface="Arial" pitchFamily="34" charset="0"/>
                <a:ea typeface="Calibri" pitchFamily="34" charset="0"/>
                <a:cs typeface="Arial" pitchFamily="34" charset="0"/>
              </a:rPr>
              <a:t>LES RISQUES </a:t>
            </a:r>
          </a:p>
        </p:txBody>
      </p:sp>
      <p:graphicFrame>
        <p:nvGraphicFramePr>
          <p:cNvPr id="19" name="Graphique 18"/>
          <p:cNvGraphicFramePr/>
          <p:nvPr>
            <p:extLst>
              <p:ext uri="{D42A27DB-BD31-4B8C-83A1-F6EECF244321}">
                <p14:modId xmlns:p14="http://schemas.microsoft.com/office/powerpoint/2010/main" val="956819917"/>
              </p:ext>
            </p:extLst>
          </p:nvPr>
        </p:nvGraphicFramePr>
        <p:xfrm>
          <a:off x="558140" y="2396688"/>
          <a:ext cx="4702628" cy="4121624"/>
        </p:xfrm>
        <a:graphic>
          <a:graphicData uri="http://schemas.openxmlformats.org/drawingml/2006/chart">
            <c:chart xmlns:c="http://schemas.openxmlformats.org/drawingml/2006/chart" xmlns:r="http://schemas.openxmlformats.org/officeDocument/2006/relationships" r:id="rId2"/>
          </a:graphicData>
        </a:graphic>
      </p:graphicFrame>
      <p:sp>
        <p:nvSpPr>
          <p:cNvPr id="12" name="Espace réservé du contenu 2"/>
          <p:cNvSpPr txBox="1">
            <a:spLocks/>
          </p:cNvSpPr>
          <p:nvPr/>
        </p:nvSpPr>
        <p:spPr>
          <a:xfrm>
            <a:off x="6804" y="1059915"/>
            <a:ext cx="7740000" cy="231765"/>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Et quels sont, selon vous, les risques que le projet </a:t>
            </a:r>
            <a:r>
              <a:rPr kumimoji="0" lang="fr-FR" sz="1100" b="0" i="0" u="none" strike="noStrike" kern="1200" cap="none" spc="0" normalizeH="0" baseline="0" noProof="0" dirty="0" err="1" smtClean="0">
                <a:ln>
                  <a:noFill/>
                </a:ln>
                <a:solidFill>
                  <a:schemeClr val="tx1"/>
                </a:solidFill>
                <a:effectLst/>
                <a:uLnTx/>
                <a:uFillTx/>
                <a:latin typeface="+mn-lt"/>
                <a:ea typeface="+mn-ea"/>
                <a:cs typeface="+mn-cs"/>
              </a:rPr>
              <a:t>Cigéo</a:t>
            </a:r>
            <a:r>
              <a:rPr kumimoji="0" lang="fr-FR" sz="1100" b="0" i="0" u="none" strike="noStrike" kern="1200" cap="none" spc="0" normalizeH="0" baseline="0" noProof="0" dirty="0" smtClean="0">
                <a:ln>
                  <a:noFill/>
                </a:ln>
                <a:solidFill>
                  <a:schemeClr val="tx1"/>
                </a:solidFill>
                <a:effectLst/>
                <a:uLnTx/>
                <a:uFillTx/>
                <a:latin typeface="+mn-lt"/>
                <a:ea typeface="+mn-ea"/>
                <a:cs typeface="+mn-cs"/>
              </a:rPr>
              <a:t> présenterait pour votre région et ses habitants ? </a:t>
            </a:r>
          </a:p>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endParaRPr kumimoji="0" lang="fr-FR" sz="1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Espace réservé du contenu 2"/>
          <p:cNvSpPr txBox="1">
            <a:spLocks/>
          </p:cNvSpPr>
          <p:nvPr/>
        </p:nvSpPr>
        <p:spPr>
          <a:xfrm>
            <a:off x="0" y="1237032"/>
            <a:ext cx="7724410" cy="227639"/>
          </a:xfrm>
          <a:prstGeom prst="rect">
            <a:avLst/>
          </a:prstGeom>
        </p:spPr>
        <p:txBody>
          <a:bodyPr lIns="0" tIns="0" rIns="0" bIns="0"/>
          <a:lstStyle/>
          <a:p>
            <a:pPr marL="82550" indent="3175" eaLnBrk="0" hangingPunct="0">
              <a:spcBef>
                <a:spcPts val="0"/>
              </a:spcBef>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a:t>
            </a:r>
            <a:r>
              <a:rPr lang="fr-FR" sz="1100" dirty="0" smtClean="0">
                <a:latin typeface="+mn-lt"/>
                <a:cs typeface="+mn-cs"/>
              </a:rPr>
              <a:t>: ceux que le projet </a:t>
            </a:r>
            <a:r>
              <a:rPr lang="fr-FR" sz="1100" dirty="0" err="1" smtClean="0">
                <a:latin typeface="+mn-lt"/>
                <a:cs typeface="+mn-cs"/>
              </a:rPr>
              <a:t>Cigéo</a:t>
            </a:r>
            <a:r>
              <a:rPr lang="fr-FR" sz="1100" dirty="0" smtClean="0">
                <a:latin typeface="+mn-lt"/>
                <a:cs typeface="+mn-cs"/>
              </a:rPr>
              <a:t> inquiète  </a:t>
            </a:r>
          </a:p>
        </p:txBody>
      </p:sp>
      <p:sp>
        <p:nvSpPr>
          <p:cNvPr id="13" name="Rectangle 12"/>
          <p:cNvSpPr/>
          <p:nvPr/>
        </p:nvSpPr>
        <p:spPr>
          <a:xfrm>
            <a:off x="6020792" y="1781298"/>
            <a:ext cx="2006930" cy="2137559"/>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smtClean="0">
                <a:solidFill>
                  <a:schemeClr val="bg1">
                    <a:lumMod val="50000"/>
                  </a:schemeClr>
                </a:solidFill>
              </a:rPr>
              <a:t>42% hommes </a:t>
            </a:r>
          </a:p>
          <a:p>
            <a:r>
              <a:rPr lang="fr-FR" sz="1100" b="1" dirty="0" smtClean="0">
                <a:solidFill>
                  <a:schemeClr val="bg1">
                    <a:lumMod val="50000"/>
                  </a:schemeClr>
                </a:solidFill>
              </a:rPr>
              <a:t>vs. 52% femmes </a:t>
            </a:r>
          </a:p>
          <a:p>
            <a:endParaRPr lang="fr-FR" sz="1100" dirty="0" smtClean="0">
              <a:solidFill>
                <a:schemeClr val="bg1">
                  <a:lumMod val="50000"/>
                </a:schemeClr>
              </a:solidFill>
            </a:endParaRPr>
          </a:p>
          <a:p>
            <a:r>
              <a:rPr lang="fr-FR" sz="1100" b="1" dirty="0" smtClean="0">
                <a:solidFill>
                  <a:schemeClr val="bg1">
                    <a:lumMod val="50000"/>
                  </a:schemeClr>
                </a:solidFill>
              </a:rPr>
              <a:t>53% des moins de 35 ans vs. 46% des plus de 35 ans </a:t>
            </a:r>
          </a:p>
          <a:p>
            <a:endParaRPr lang="fr-FR" sz="1100" dirty="0" smtClean="0">
              <a:solidFill>
                <a:schemeClr val="bg1">
                  <a:lumMod val="50000"/>
                </a:schemeClr>
              </a:solidFill>
            </a:endParaRPr>
          </a:p>
          <a:p>
            <a:r>
              <a:rPr lang="fr-FR" sz="1100" dirty="0" smtClean="0">
                <a:solidFill>
                  <a:schemeClr val="bg1">
                    <a:lumMod val="50000"/>
                  </a:schemeClr>
                </a:solidFill>
              </a:rPr>
              <a:t>41% des 18-24 ans </a:t>
            </a:r>
          </a:p>
          <a:p>
            <a:r>
              <a:rPr lang="fr-FR" sz="1100" dirty="0" smtClean="0">
                <a:solidFill>
                  <a:schemeClr val="bg1">
                    <a:lumMod val="50000"/>
                  </a:schemeClr>
                </a:solidFill>
              </a:rPr>
              <a:t>60% des 25-34 ans </a:t>
            </a:r>
          </a:p>
          <a:p>
            <a:r>
              <a:rPr lang="fr-FR" sz="1100" dirty="0" smtClean="0">
                <a:solidFill>
                  <a:schemeClr val="bg1">
                    <a:lumMod val="50000"/>
                  </a:schemeClr>
                </a:solidFill>
              </a:rPr>
              <a:t>48% des 35-44 ans </a:t>
            </a:r>
          </a:p>
          <a:p>
            <a:r>
              <a:rPr lang="fr-FR" sz="1100" dirty="0" smtClean="0">
                <a:solidFill>
                  <a:schemeClr val="bg1">
                    <a:lumMod val="50000"/>
                  </a:schemeClr>
                </a:solidFill>
              </a:rPr>
              <a:t>52% des 45-59ans </a:t>
            </a:r>
          </a:p>
          <a:p>
            <a:r>
              <a:rPr lang="fr-FR" sz="1100" dirty="0" smtClean="0">
                <a:solidFill>
                  <a:schemeClr val="bg1">
                    <a:lumMod val="50000"/>
                  </a:schemeClr>
                </a:solidFill>
              </a:rPr>
              <a:t>38% des 60 ans et plus </a:t>
            </a:r>
            <a:endParaRPr lang="fr-FR" sz="1100" dirty="0">
              <a:solidFill>
                <a:schemeClr val="bg1">
                  <a:lumMod val="50000"/>
                </a:schemeClr>
              </a:solidFill>
            </a:endParaRPr>
          </a:p>
        </p:txBody>
      </p:sp>
      <p:cxnSp>
        <p:nvCxnSpPr>
          <p:cNvPr id="17" name="Connecteur en angle 16"/>
          <p:cNvCxnSpPr/>
          <p:nvPr/>
        </p:nvCxnSpPr>
        <p:spPr>
          <a:xfrm flipV="1">
            <a:off x="5082639" y="2517569"/>
            <a:ext cx="795647" cy="332508"/>
          </a:xfrm>
          <a:prstGeom prst="bentConnector3">
            <a:avLst>
              <a:gd name="adj1" fmla="val 50000"/>
            </a:avLst>
          </a:prstGeom>
          <a:ln>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Espace réservé du contenu 2"/>
          <p:cNvSpPr txBox="1">
            <a:spLocks/>
          </p:cNvSpPr>
          <p:nvPr/>
        </p:nvSpPr>
        <p:spPr>
          <a:xfrm>
            <a:off x="83125" y="1446394"/>
            <a:ext cx="1246909" cy="192397"/>
          </a:xfrm>
          <a:prstGeom prst="rect">
            <a:avLst/>
          </a:prstGeom>
          <a:ln>
            <a:solidFill>
              <a:schemeClr val="bg1">
                <a:lumMod val="65000"/>
              </a:schemeClr>
            </a:solidFill>
            <a:prstDash val="sysDot"/>
          </a:ln>
        </p:spPr>
        <p:txBody>
          <a:bodyPr lIns="0" tIns="0" rIns="0" bIns="0" anchor="ctr"/>
          <a:lstStyle/>
          <a:p>
            <a:pPr lvl="0" indent="3175" algn="ctr" eaLnBrk="0" hangingPunct="0">
              <a:spcBef>
                <a:spcPts val="0"/>
              </a:spcBef>
            </a:pPr>
            <a:r>
              <a:rPr kumimoji="0" lang="fr-FR" sz="1100" b="0" i="0" u="none" strike="noStrike" kern="1200" cap="none" spc="0" normalizeH="0" baseline="0" noProof="0" dirty="0" smtClean="0">
                <a:ln>
                  <a:noFill/>
                </a:ln>
                <a:effectLst/>
                <a:uLnTx/>
                <a:uFillTx/>
                <a:latin typeface="+mn-lt"/>
                <a:ea typeface="+mn-ea"/>
                <a:cs typeface="+mn-cs"/>
              </a:rPr>
              <a:t>Question ouverte </a:t>
            </a:r>
            <a:endParaRPr lang="fr-FR" sz="1100" dirty="0" smtClean="0">
              <a:latin typeface="+mn-lt"/>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174200"/>
            <a:ext cx="7404448" cy="443198"/>
          </a:xfrm>
        </p:spPr>
        <p:txBody>
          <a:bodyPr/>
          <a:lstStyle/>
          <a:p>
            <a:pPr marL="185738"/>
            <a:r>
              <a:rPr lang="fr-FR" sz="1600" dirty="0" smtClean="0"/>
              <a:t>Les risques pour l’environnement sont mis en avant par les riverains que le projet </a:t>
            </a:r>
            <a:r>
              <a:rPr lang="fr-FR" sz="1600" dirty="0" err="1" smtClean="0"/>
              <a:t>Cigéo</a:t>
            </a:r>
            <a:r>
              <a:rPr lang="fr-FR" sz="1600" dirty="0" smtClean="0"/>
              <a:t> inquiète</a:t>
            </a:r>
            <a:endParaRPr lang="fr-FR" sz="1600" dirty="0">
              <a:solidFill>
                <a:schemeClr val="tx1"/>
              </a:solidFill>
            </a:endParaRPr>
          </a:p>
        </p:txBody>
      </p:sp>
      <p:sp>
        <p:nvSpPr>
          <p:cNvPr id="13" name="Espace réservé du pied de page 12"/>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graphicFrame>
        <p:nvGraphicFramePr>
          <p:cNvPr id="16" name="Tableau 15"/>
          <p:cNvGraphicFramePr>
            <a:graphicFrameLocks noGrp="1"/>
          </p:cNvGraphicFramePr>
          <p:nvPr/>
        </p:nvGraphicFramePr>
        <p:xfrm>
          <a:off x="188757" y="1692066"/>
          <a:ext cx="3936675" cy="2606522"/>
        </p:xfrm>
        <a:graphic>
          <a:graphicData uri="http://schemas.openxmlformats.org/drawingml/2006/table">
            <a:tbl>
              <a:tblPr firstRow="1" bandRow="1">
                <a:tableStyleId>{F5AB1C69-6EDB-4FF4-983F-18BD219EF322}</a:tableStyleId>
              </a:tblPr>
              <a:tblGrid>
                <a:gridCol w="3936675"/>
              </a:tblGrid>
              <a:tr h="255790">
                <a:tc>
                  <a:txBody>
                    <a:bodyPr/>
                    <a:lstStyle/>
                    <a:p>
                      <a:r>
                        <a:rPr lang="fr-FR" sz="1200" dirty="0" smtClean="0"/>
                        <a:t>Les </a:t>
                      </a:r>
                      <a:r>
                        <a:rPr lang="fr-FR" sz="1200" baseline="0" dirty="0" smtClean="0"/>
                        <a:t>Risques pour l’environnement : 48%</a:t>
                      </a:r>
                      <a:r>
                        <a:rPr lang="fr-FR" sz="1200" dirty="0" smtClean="0"/>
                        <a:t> </a:t>
                      </a:r>
                      <a:endParaRPr lang="fr-FR" sz="1200" dirty="0"/>
                    </a:p>
                  </a:txBody>
                  <a:tcPr/>
                </a:tc>
              </a:tr>
              <a:tr h="216323">
                <a:tc>
                  <a:txBody>
                    <a:bodyPr/>
                    <a:lstStyle/>
                    <a:p>
                      <a:pPr algn="l" fontAlgn="b"/>
                      <a:r>
                        <a:rPr lang="fr-FR" sz="1200" b="1" i="0" u="none" strike="noStrike" dirty="0" smtClean="0">
                          <a:solidFill>
                            <a:schemeClr val="tx1"/>
                          </a:solidFill>
                          <a:latin typeface="Calibri"/>
                        </a:rPr>
                        <a:t>Dont</a:t>
                      </a:r>
                      <a:r>
                        <a:rPr lang="fr-FR" sz="1200" b="1" i="0" u="none" strike="noStrike" baseline="0" dirty="0" smtClean="0">
                          <a:solidFill>
                            <a:schemeClr val="tx1"/>
                          </a:solidFill>
                          <a:latin typeface="Calibri"/>
                        </a:rPr>
                        <a:t> la Pollution : 27%</a:t>
                      </a:r>
                      <a:endParaRPr lang="fr-FR" sz="1200" b="1" i="0" u="none" strike="noStrike" dirty="0">
                        <a:solidFill>
                          <a:schemeClr val="tx1"/>
                        </a:solidFill>
                        <a:latin typeface="Calibri"/>
                      </a:endParaRPr>
                    </a:p>
                  </a:txBody>
                  <a:tcPr marL="9525" marR="9525" marT="0" marB="0" anchor="ctr"/>
                </a:tc>
              </a:tr>
              <a:tr h="149211">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La pollution</a:t>
                      </a:r>
                      <a:r>
                        <a:rPr lang="fr-FR" sz="1000" b="0" i="0" u="none" strike="noStrike" baseline="0" dirty="0" smtClean="0">
                          <a:solidFill>
                            <a:schemeClr val="tx1"/>
                          </a:solidFill>
                          <a:latin typeface="Calibri"/>
                        </a:rPr>
                        <a:t> de la nature, de l’environnement : 9%</a:t>
                      </a:r>
                      <a:r>
                        <a:rPr lang="fr-FR" sz="1000" b="0" i="0" u="none" strike="noStrike" baseline="0" dirty="0">
                          <a:solidFill>
                            <a:schemeClr val="tx1"/>
                          </a:solidFill>
                          <a:latin typeface="Calibri"/>
                        </a:rPr>
                        <a:t> </a:t>
                      </a:r>
                      <a:endParaRPr lang="fr-FR" sz="1000" b="0" i="0" u="none" strike="noStrike" dirty="0" smtClean="0">
                        <a:solidFill>
                          <a:schemeClr val="tx1"/>
                        </a:solidFill>
                        <a:latin typeface="Calibri"/>
                      </a:endParaRPr>
                    </a:p>
                  </a:txBody>
                  <a:tcPr marL="108000" marR="0" marT="0" marB="0" anchor="ctr"/>
                </a:tc>
              </a:tr>
              <a:tr h="149211">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La pollution/la pollution radioactive : 8%</a:t>
                      </a:r>
                    </a:p>
                  </a:txBody>
                  <a:tcPr marL="108000" marR="0" marT="0" marB="0" anchor="ctr"/>
                </a:tc>
              </a:tr>
              <a:tr h="149211">
                <a:tc>
                  <a:txBody>
                    <a:bodyPr/>
                    <a:lstStyle/>
                    <a:p>
                      <a:pPr algn="l" fontAlgn="b">
                        <a:buFont typeface="Arial" pitchFamily="34" charset="0"/>
                        <a:buChar char="•"/>
                      </a:pPr>
                      <a:r>
                        <a:rPr lang="fr-FR" sz="1000" b="0" i="0" u="none" strike="noStrike" dirty="0" smtClean="0">
                          <a:solidFill>
                            <a:schemeClr val="tx1"/>
                          </a:solidFill>
                          <a:latin typeface="Calibri"/>
                        </a:rPr>
                        <a:t> La pollution des nappes phréatiques : 8%</a:t>
                      </a:r>
                      <a:endParaRPr lang="fr-FR" sz="1000" b="0" i="0" u="none" strike="noStrike" dirty="0">
                        <a:solidFill>
                          <a:schemeClr val="tx1"/>
                        </a:solidFill>
                        <a:latin typeface="Calibri"/>
                      </a:endParaRPr>
                    </a:p>
                  </a:txBody>
                  <a:tcPr marL="108000" marR="0" marT="0" marB="0" anchor="ctr"/>
                </a:tc>
              </a:tr>
              <a:tr h="149211">
                <a:tc>
                  <a:txBody>
                    <a:bodyPr/>
                    <a:lstStyle/>
                    <a:p>
                      <a:pPr algn="l" fontAlgn="b">
                        <a:buFont typeface="Arial" pitchFamily="34" charset="0"/>
                        <a:buChar char="•"/>
                      </a:pPr>
                      <a:r>
                        <a:rPr lang="fr-FR" sz="1000" b="0" i="0" u="none" strike="noStrike" dirty="0" smtClean="0">
                          <a:solidFill>
                            <a:schemeClr val="tx1"/>
                          </a:solidFill>
                          <a:latin typeface="Calibri"/>
                        </a:rPr>
                        <a:t> La pollution des sols : 4%</a:t>
                      </a:r>
                      <a:endParaRPr lang="fr-FR" sz="1000" b="0" i="0" u="none" strike="noStrike" dirty="0">
                        <a:solidFill>
                          <a:schemeClr val="tx1"/>
                        </a:solidFill>
                        <a:latin typeface="Calibri"/>
                      </a:endParaRPr>
                    </a:p>
                  </a:txBody>
                  <a:tcPr marL="108000" marR="0" marT="0" marB="0" anchor="ctr"/>
                </a:tc>
              </a:tr>
              <a:tr h="149211">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La pollution de l’eau, des rivières, des cours d’eau : 4%</a:t>
                      </a:r>
                    </a:p>
                  </a:txBody>
                  <a:tcPr marL="108000" marR="0" marT="0" marB="0" anchor="ctr"/>
                </a:tc>
              </a:tr>
              <a:tr h="149211">
                <a:tc>
                  <a:txBody>
                    <a:bodyPr/>
                    <a:lstStyle/>
                    <a:p>
                      <a:pPr algn="l" fontAlgn="b">
                        <a:buFont typeface="Arial" pitchFamily="34" charset="0"/>
                        <a:buChar char="•"/>
                      </a:pPr>
                      <a:r>
                        <a:rPr lang="fr-FR" sz="1000" b="0" i="0" u="none" strike="noStrike" dirty="0" smtClean="0">
                          <a:solidFill>
                            <a:schemeClr val="tx1"/>
                          </a:solidFill>
                          <a:latin typeface="Calibri"/>
                        </a:rPr>
                        <a:t> La pollution de l’air : 3%</a:t>
                      </a:r>
                      <a:r>
                        <a:rPr lang="fr-FR" sz="1000" b="0" i="0" u="none" strike="noStrike" baseline="0" dirty="0" smtClean="0">
                          <a:solidFill>
                            <a:schemeClr val="tx1"/>
                          </a:solidFill>
                          <a:latin typeface="Calibri"/>
                        </a:rPr>
                        <a:t> </a:t>
                      </a:r>
                      <a:endParaRPr lang="fr-FR" sz="1000" b="0" i="0" u="none" strike="noStrike" dirty="0">
                        <a:solidFill>
                          <a:schemeClr val="tx1"/>
                        </a:solidFill>
                        <a:latin typeface="Calibri"/>
                      </a:endParaRPr>
                    </a:p>
                  </a:txBody>
                  <a:tcPr marL="108000" marR="0" marT="0" marB="0" anchor="ctr"/>
                </a:tc>
              </a:tr>
              <a:tr h="224829">
                <a:tc>
                  <a:txBody>
                    <a:bodyPr/>
                    <a:lstStyle/>
                    <a:p>
                      <a:pPr algn="l" fontAlgn="b"/>
                      <a:r>
                        <a:rPr lang="fr-FR" sz="1200" b="1" i="0" u="none" strike="noStrike" dirty="0" smtClean="0">
                          <a:solidFill>
                            <a:schemeClr val="tx1"/>
                          </a:solidFill>
                          <a:latin typeface="Calibri"/>
                        </a:rPr>
                        <a:t>Dont</a:t>
                      </a:r>
                      <a:r>
                        <a:rPr lang="fr-FR" sz="1200" b="1" i="0" u="none" strike="noStrike" baseline="0" dirty="0" smtClean="0">
                          <a:solidFill>
                            <a:schemeClr val="tx1"/>
                          </a:solidFill>
                          <a:latin typeface="Calibri"/>
                        </a:rPr>
                        <a:t> la </a:t>
                      </a:r>
                      <a:r>
                        <a:rPr lang="fr-FR" sz="1200" b="1" i="0" u="none" strike="noStrike" dirty="0" smtClean="0">
                          <a:solidFill>
                            <a:schemeClr val="tx1"/>
                          </a:solidFill>
                          <a:latin typeface="Calibri"/>
                        </a:rPr>
                        <a:t>Contamination : 23%</a:t>
                      </a:r>
                      <a:endParaRPr lang="fr-FR" sz="1200" b="1" i="0" u="none" strike="noStrike" dirty="0">
                        <a:solidFill>
                          <a:schemeClr val="tx1"/>
                        </a:solidFill>
                        <a:latin typeface="Calibri"/>
                      </a:endParaRPr>
                    </a:p>
                  </a:txBody>
                  <a:tcPr marL="9525" marR="9525" marT="0" marB="0" anchor="ctr"/>
                </a:tc>
              </a:tr>
              <a:tr h="149211">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La contamination des</a:t>
                      </a:r>
                      <a:r>
                        <a:rPr lang="fr-FR" sz="1000" b="0" i="0" u="none" strike="noStrike" baseline="0" dirty="0" smtClean="0">
                          <a:solidFill>
                            <a:schemeClr val="tx1"/>
                          </a:solidFill>
                          <a:latin typeface="Calibri"/>
                        </a:rPr>
                        <a:t> sols, des terres aux alentours : 6% </a:t>
                      </a:r>
                      <a:endParaRPr lang="fr-FR" sz="1000" b="0" i="0" u="none" strike="noStrike" dirty="0" smtClean="0">
                        <a:solidFill>
                          <a:schemeClr val="tx1"/>
                        </a:solidFill>
                        <a:latin typeface="Calibri"/>
                      </a:endParaRPr>
                    </a:p>
                  </a:txBody>
                  <a:tcPr marL="108000" marR="9525" marT="0" marB="0" anchor="ctr"/>
                </a:tc>
              </a:tr>
              <a:tr h="149211">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Les risques de contamination (sans précision) : 6% </a:t>
                      </a:r>
                    </a:p>
                  </a:txBody>
                  <a:tcPr marL="108000" marR="9525" marT="0" marB="0" anchor="ctr"/>
                </a:tc>
              </a:tr>
              <a:tr h="149211">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La contamination des cultures/l’agriculture : 4%</a:t>
                      </a:r>
                    </a:p>
                  </a:txBody>
                  <a:tcPr marL="108000" marR="9525" marT="0" marB="0" anchor="ctr"/>
                </a:tc>
              </a:tr>
              <a:tr h="160679">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La contamination</a:t>
                      </a:r>
                      <a:r>
                        <a:rPr lang="fr-FR" sz="1000" b="0" i="0" u="none" strike="noStrike" baseline="0" dirty="0" smtClean="0">
                          <a:solidFill>
                            <a:schemeClr val="tx1"/>
                          </a:solidFill>
                          <a:latin typeface="Calibri"/>
                        </a:rPr>
                        <a:t> </a:t>
                      </a:r>
                      <a:r>
                        <a:rPr lang="fr-FR" sz="1000" b="0" i="0" u="none" strike="noStrike" dirty="0" smtClean="0">
                          <a:solidFill>
                            <a:schemeClr val="tx1"/>
                          </a:solidFill>
                          <a:latin typeface="Calibri"/>
                        </a:rPr>
                        <a:t>des nappes phréatiques </a:t>
                      </a:r>
                      <a:r>
                        <a:rPr lang="fr-FR" sz="1000" b="0" i="0" u="none" strike="noStrike" baseline="0" dirty="0" smtClean="0">
                          <a:solidFill>
                            <a:schemeClr val="tx1"/>
                          </a:solidFill>
                          <a:latin typeface="Calibri"/>
                        </a:rPr>
                        <a:t>: 4%</a:t>
                      </a:r>
                      <a:endParaRPr lang="fr-FR" sz="1000" b="0" i="0" u="none" strike="noStrike" dirty="0" smtClean="0">
                        <a:solidFill>
                          <a:schemeClr val="tx1"/>
                        </a:solidFill>
                        <a:latin typeface="Calibri"/>
                      </a:endParaRPr>
                    </a:p>
                  </a:txBody>
                  <a:tcPr marL="108000" marR="9525" marT="0" marB="0" anchor="ctr"/>
                </a:tc>
              </a:tr>
              <a:tr h="149211">
                <a:tc>
                  <a:txBody>
                    <a:bodyPr/>
                    <a:lstStyle/>
                    <a:p>
                      <a:pPr algn="l" fontAlgn="b">
                        <a:buFont typeface="Arial" pitchFamily="34" charset="0"/>
                        <a:buChar char="•"/>
                      </a:pPr>
                      <a:r>
                        <a:rPr lang="fr-FR" sz="1000" b="0" i="0" u="none" strike="noStrike" dirty="0" smtClean="0">
                          <a:solidFill>
                            <a:schemeClr val="tx1"/>
                          </a:solidFill>
                          <a:latin typeface="Calibri"/>
                        </a:rPr>
                        <a:t> La contamination de la nature, de l’environnement, de la flore</a:t>
                      </a:r>
                      <a:r>
                        <a:rPr lang="fr-FR" sz="1000" b="0" i="0" u="none" strike="noStrike" baseline="0" dirty="0" smtClean="0">
                          <a:solidFill>
                            <a:schemeClr val="tx1"/>
                          </a:solidFill>
                          <a:latin typeface="Calibri"/>
                        </a:rPr>
                        <a:t> : 4%</a:t>
                      </a:r>
                      <a:endParaRPr lang="fr-FR" sz="1000" b="0" i="0" u="none" strike="noStrike" dirty="0">
                        <a:solidFill>
                          <a:schemeClr val="tx1"/>
                        </a:solidFill>
                        <a:latin typeface="Calibri"/>
                      </a:endParaRPr>
                    </a:p>
                  </a:txBody>
                  <a:tcPr marL="108000" marR="9525" marT="0" marB="0" anchor="ctr"/>
                </a:tc>
              </a:tr>
              <a:tr h="206371">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La contamination</a:t>
                      </a:r>
                      <a:r>
                        <a:rPr lang="fr-FR" sz="1000" b="0" i="0" u="none" strike="noStrike" baseline="0" dirty="0" smtClean="0">
                          <a:solidFill>
                            <a:schemeClr val="tx1"/>
                          </a:solidFill>
                          <a:latin typeface="Calibri"/>
                        </a:rPr>
                        <a:t> de l’eau, des rivières, des cours d’eau : 3%</a:t>
                      </a:r>
                      <a:endParaRPr lang="fr-FR" sz="1000" b="0" i="0" u="none" strike="noStrike" dirty="0" smtClean="0">
                        <a:solidFill>
                          <a:schemeClr val="tx1"/>
                        </a:solidFill>
                        <a:latin typeface="Calibri"/>
                      </a:endParaRPr>
                    </a:p>
                  </a:txBody>
                  <a:tcPr marL="108000" marR="9525" marT="0" marB="0" anchor="ctr"/>
                </a:tc>
              </a:tr>
            </a:tbl>
          </a:graphicData>
        </a:graphic>
      </p:graphicFrame>
      <p:graphicFrame>
        <p:nvGraphicFramePr>
          <p:cNvPr id="18" name="Tableau 17"/>
          <p:cNvGraphicFramePr>
            <a:graphicFrameLocks noGrp="1"/>
          </p:cNvGraphicFramePr>
          <p:nvPr/>
        </p:nvGraphicFramePr>
        <p:xfrm>
          <a:off x="4202356" y="1692164"/>
          <a:ext cx="4134121" cy="1200605"/>
        </p:xfrm>
        <a:graphic>
          <a:graphicData uri="http://schemas.openxmlformats.org/drawingml/2006/table">
            <a:tbl>
              <a:tblPr firstRow="1" bandRow="1">
                <a:tableStyleId>{F5AB1C69-6EDB-4FF4-983F-18BD219EF322}</a:tableStyleId>
              </a:tblPr>
              <a:tblGrid>
                <a:gridCol w="4134121"/>
              </a:tblGrid>
              <a:tr h="294582">
                <a:tc>
                  <a:txBody>
                    <a:bodyPr/>
                    <a:lstStyle/>
                    <a:p>
                      <a:r>
                        <a:rPr lang="fr-FR" sz="1200" dirty="0" smtClean="0"/>
                        <a:t>Les </a:t>
                      </a:r>
                      <a:r>
                        <a:rPr lang="fr-FR" sz="1200" baseline="0" dirty="0" smtClean="0"/>
                        <a:t>Risques d’accidents et de catastrophes : 40%</a:t>
                      </a:r>
                      <a:r>
                        <a:rPr lang="fr-FR" sz="1200" dirty="0" smtClean="0"/>
                        <a:t> </a:t>
                      </a:r>
                      <a:endParaRPr lang="fr-FR" sz="1200" dirty="0"/>
                    </a:p>
                  </a:txBody>
                  <a:tcPr/>
                </a:tc>
              </a:tr>
              <a:tr h="174888">
                <a:tc>
                  <a:txBody>
                    <a:bodyPr/>
                    <a:lstStyle/>
                    <a:p>
                      <a:pPr algn="l" fontAlgn="b">
                        <a:buFont typeface="Arial" pitchFamily="34" charset="0"/>
                        <a:buChar char="•"/>
                      </a:pPr>
                      <a:r>
                        <a:rPr lang="fr-FR" sz="1000" b="0" i="0" u="none" strike="noStrike" dirty="0" smtClean="0">
                          <a:solidFill>
                            <a:schemeClr val="tx1"/>
                          </a:solidFill>
                          <a:latin typeface="Calibri"/>
                        </a:rPr>
                        <a:t> Des fuites/</a:t>
                      </a:r>
                      <a:r>
                        <a:rPr lang="fr-FR" sz="1000" b="0" i="0" u="none" strike="noStrike" baseline="0" dirty="0" smtClean="0">
                          <a:solidFill>
                            <a:schemeClr val="tx1"/>
                          </a:solidFill>
                          <a:latin typeface="Calibri"/>
                        </a:rPr>
                        <a:t>des fuites radioactives : 26%</a:t>
                      </a:r>
                      <a:endParaRPr lang="fr-FR" sz="1000" b="0" i="0" u="none" strike="noStrike" dirty="0">
                        <a:solidFill>
                          <a:schemeClr val="tx1"/>
                        </a:solidFill>
                        <a:latin typeface="Calibri"/>
                      </a:endParaRPr>
                    </a:p>
                  </a:txBody>
                  <a:tcPr marL="108000" marR="9525" marT="0" marB="0" anchor="ctr"/>
                </a:tc>
              </a:tr>
              <a:tr h="174888">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Risque de catastrophe naturelle/de tremblement</a:t>
                      </a:r>
                      <a:r>
                        <a:rPr lang="fr-FR" sz="1000" b="0" i="0" u="none" strike="noStrike" baseline="0" dirty="0" smtClean="0">
                          <a:solidFill>
                            <a:schemeClr val="tx1"/>
                          </a:solidFill>
                          <a:latin typeface="Calibri"/>
                        </a:rPr>
                        <a:t> de terre/d’inondation : 8% </a:t>
                      </a:r>
                      <a:endParaRPr lang="fr-FR" sz="1000" b="0" i="0" u="none" strike="noStrike" dirty="0" smtClean="0">
                        <a:solidFill>
                          <a:schemeClr val="tx1"/>
                        </a:solidFill>
                        <a:latin typeface="Calibri"/>
                      </a:endParaRPr>
                    </a:p>
                  </a:txBody>
                  <a:tcPr marL="108000" marR="9525" marT="0" marB="0" anchor="ctr"/>
                </a:tc>
              </a:tr>
              <a:tr h="216005">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Les émanations</a:t>
                      </a:r>
                      <a:r>
                        <a:rPr lang="fr-FR" sz="1000" b="0" i="0" u="none" strike="noStrike" baseline="0" dirty="0" smtClean="0">
                          <a:solidFill>
                            <a:schemeClr val="tx1"/>
                          </a:solidFill>
                          <a:latin typeface="Calibri"/>
                        </a:rPr>
                        <a:t> de gaz : 3%</a:t>
                      </a:r>
                      <a:endParaRPr lang="fr-FR" sz="1000" b="0" i="0" u="none" strike="noStrike" dirty="0" smtClean="0">
                        <a:solidFill>
                          <a:schemeClr val="tx1"/>
                        </a:solidFill>
                        <a:latin typeface="Calibri"/>
                      </a:endParaRPr>
                    </a:p>
                  </a:txBody>
                  <a:tcPr marL="108000" marR="9525" marT="0" marB="0" anchor="ctr"/>
                </a:tc>
              </a:tr>
              <a:tr h="174888">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Risque terroriste/d’attentats : 3%</a:t>
                      </a:r>
                    </a:p>
                  </a:txBody>
                  <a:tcPr marL="108000" marR="9525" marT="0" marB="0" anchor="ctr"/>
                </a:tc>
              </a:tr>
              <a:tr h="165354">
                <a:tc>
                  <a:txBody>
                    <a:bodyPr/>
                    <a:lstStyle/>
                    <a:p>
                      <a:pPr algn="l" fontAlgn="b">
                        <a:buFont typeface="Arial" pitchFamily="34" charset="0"/>
                        <a:buChar char="•"/>
                      </a:pPr>
                      <a:r>
                        <a:rPr lang="fr-FR" sz="1000" b="0" i="0" u="none" strike="noStrike" dirty="0" smtClean="0">
                          <a:solidFill>
                            <a:schemeClr val="tx1"/>
                          </a:solidFill>
                          <a:latin typeface="Calibri"/>
                        </a:rPr>
                        <a:t> Risque d’accidents : 3%</a:t>
                      </a:r>
                      <a:endParaRPr lang="fr-FR" sz="1000" b="0" i="0" u="none" strike="noStrike" dirty="0">
                        <a:solidFill>
                          <a:schemeClr val="tx1"/>
                        </a:solidFill>
                        <a:latin typeface="Calibri"/>
                      </a:endParaRPr>
                    </a:p>
                  </a:txBody>
                  <a:tcPr marL="108000" marR="9525" marT="0" marB="0" anchor="ctr"/>
                </a:tc>
              </a:tr>
            </a:tbl>
          </a:graphicData>
        </a:graphic>
      </p:graphicFrame>
      <p:graphicFrame>
        <p:nvGraphicFramePr>
          <p:cNvPr id="19" name="Tableau 18"/>
          <p:cNvGraphicFramePr>
            <a:graphicFrameLocks noGrp="1"/>
          </p:cNvGraphicFramePr>
          <p:nvPr/>
        </p:nvGraphicFramePr>
        <p:xfrm>
          <a:off x="4239491" y="3818067"/>
          <a:ext cx="4078205" cy="615094"/>
        </p:xfrm>
        <a:graphic>
          <a:graphicData uri="http://schemas.openxmlformats.org/drawingml/2006/table">
            <a:tbl>
              <a:tblPr firstRow="1" bandRow="1">
                <a:tableStyleId>{F5AB1C69-6EDB-4FF4-983F-18BD219EF322}</a:tableStyleId>
              </a:tblPr>
              <a:tblGrid>
                <a:gridCol w="4078205"/>
              </a:tblGrid>
              <a:tr h="295054">
                <a:tc>
                  <a:txBody>
                    <a:bodyPr/>
                    <a:lstStyle/>
                    <a:p>
                      <a:r>
                        <a:rPr lang="fr-FR" sz="1200" b="1" kern="1200" baseline="0" dirty="0" smtClean="0">
                          <a:solidFill>
                            <a:schemeClr val="lt1"/>
                          </a:solidFill>
                          <a:latin typeface="+mn-lt"/>
                          <a:ea typeface="+mn-ea"/>
                          <a:cs typeface="+mn-cs"/>
                        </a:rPr>
                        <a:t>Les Risques géologiques : 7% </a:t>
                      </a:r>
                      <a:endParaRPr lang="fr-FR" sz="1200" b="1" kern="1200" baseline="0" dirty="0">
                        <a:solidFill>
                          <a:schemeClr val="lt1"/>
                        </a:solidFill>
                        <a:latin typeface="+mn-lt"/>
                        <a:ea typeface="+mn-ea"/>
                        <a:cs typeface="+mn-cs"/>
                      </a:endParaRPr>
                    </a:p>
                  </a:txBody>
                  <a:tcPr/>
                </a:tc>
              </a:tr>
              <a:tr h="121307">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50" b="0" i="0" u="none" strike="noStrike" dirty="0" smtClean="0">
                          <a:solidFill>
                            <a:schemeClr val="tx1"/>
                          </a:solidFill>
                          <a:latin typeface="Calibri"/>
                        </a:rPr>
                        <a:t> </a:t>
                      </a:r>
                      <a:r>
                        <a:rPr lang="fr-FR" sz="1050" b="0" i="0" u="none" strike="noStrike" baseline="0" dirty="0" smtClean="0">
                          <a:solidFill>
                            <a:schemeClr val="tx1"/>
                          </a:solidFill>
                          <a:latin typeface="Calibri"/>
                        </a:rPr>
                        <a:t> Risque de fissure du sol, de failles / de mouvements de terrain / instabilité du sol </a:t>
                      </a:r>
                      <a:r>
                        <a:rPr lang="fr-FR" sz="1050" b="0" i="0" u="none" strike="noStrike" dirty="0" smtClean="0">
                          <a:solidFill>
                            <a:schemeClr val="tx1"/>
                          </a:solidFill>
                          <a:latin typeface="Calibri"/>
                        </a:rPr>
                        <a:t>: 6%</a:t>
                      </a:r>
                      <a:r>
                        <a:rPr lang="fr-FR" sz="1050" b="1" i="0" u="none" strike="noStrike" baseline="0" dirty="0" smtClean="0">
                          <a:solidFill>
                            <a:schemeClr val="tx1"/>
                          </a:solidFill>
                          <a:latin typeface="Calibri"/>
                        </a:rPr>
                        <a:t> </a:t>
                      </a:r>
                      <a:endParaRPr lang="fr-FR" sz="1050" b="0" i="0" u="none" strike="noStrike" dirty="0" smtClean="0">
                        <a:solidFill>
                          <a:schemeClr val="tx1"/>
                        </a:solidFill>
                        <a:latin typeface="Calibri"/>
                      </a:endParaRPr>
                    </a:p>
                  </a:txBody>
                  <a:tcPr marL="108000" marR="9525" marT="0" marB="0" anchor="ctr"/>
                </a:tc>
              </a:tr>
            </a:tbl>
          </a:graphicData>
        </a:graphic>
      </p:graphicFrame>
      <p:graphicFrame>
        <p:nvGraphicFramePr>
          <p:cNvPr id="22" name="Tableau 21"/>
          <p:cNvGraphicFramePr>
            <a:graphicFrameLocks noGrp="1"/>
          </p:cNvGraphicFramePr>
          <p:nvPr/>
        </p:nvGraphicFramePr>
        <p:xfrm>
          <a:off x="4215741" y="2985475"/>
          <a:ext cx="4123220" cy="735919"/>
        </p:xfrm>
        <a:graphic>
          <a:graphicData uri="http://schemas.openxmlformats.org/drawingml/2006/table">
            <a:tbl>
              <a:tblPr firstRow="1" bandRow="1">
                <a:tableStyleId>{F5AB1C69-6EDB-4FF4-983F-18BD219EF322}</a:tableStyleId>
              </a:tblPr>
              <a:tblGrid>
                <a:gridCol w="4123220"/>
              </a:tblGrid>
              <a:tr h="346289">
                <a:tc>
                  <a:txBody>
                    <a:bodyPr/>
                    <a:lstStyle/>
                    <a:p>
                      <a:r>
                        <a:rPr lang="fr-FR" sz="1200" dirty="0" smtClean="0"/>
                        <a:t>Les </a:t>
                      </a:r>
                      <a:r>
                        <a:rPr lang="fr-FR" sz="1200" baseline="0" dirty="0" smtClean="0"/>
                        <a:t>Risques économiques  : 8%</a:t>
                      </a:r>
                      <a:r>
                        <a:rPr lang="fr-FR" sz="1200" dirty="0" smtClean="0"/>
                        <a:t> </a:t>
                      </a:r>
                      <a:endParaRPr lang="fr-FR" sz="1200" dirty="0"/>
                    </a:p>
                  </a:txBody>
                  <a:tcPr/>
                </a:tc>
              </a:tr>
              <a:tr h="194815">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La désertification/la désertification de la zone : 5%</a:t>
                      </a:r>
                    </a:p>
                  </a:txBody>
                  <a:tcPr marL="108000" marR="9525" marT="0" marB="0" anchor="ctr"/>
                </a:tc>
              </a:tr>
              <a:tr h="194815">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La</a:t>
                      </a:r>
                      <a:r>
                        <a:rPr lang="fr-FR" sz="1000" b="0" i="0" u="none" strike="noStrike" baseline="0" dirty="0" smtClean="0">
                          <a:solidFill>
                            <a:schemeClr val="tx1"/>
                          </a:solidFill>
                          <a:latin typeface="Calibri"/>
                        </a:rPr>
                        <a:t> perte de valeur des biens situés autour des maisons , des terrains : 3% </a:t>
                      </a:r>
                      <a:endParaRPr lang="fr-FR" sz="1000" b="0" i="0" u="none" strike="noStrike" dirty="0" smtClean="0">
                        <a:solidFill>
                          <a:schemeClr val="tx1"/>
                        </a:solidFill>
                        <a:latin typeface="Calibri"/>
                      </a:endParaRPr>
                    </a:p>
                  </a:txBody>
                  <a:tcPr marL="108000" marR="9525" marT="0" marB="0" anchor="ctr"/>
                </a:tc>
              </a:tr>
            </a:tbl>
          </a:graphicData>
        </a:graphic>
      </p:graphicFrame>
      <p:graphicFrame>
        <p:nvGraphicFramePr>
          <p:cNvPr id="23" name="Tableau 22"/>
          <p:cNvGraphicFramePr>
            <a:graphicFrameLocks noGrp="1"/>
          </p:cNvGraphicFramePr>
          <p:nvPr/>
        </p:nvGraphicFramePr>
        <p:xfrm>
          <a:off x="4263242" y="4560705"/>
          <a:ext cx="4054453" cy="1247876"/>
        </p:xfrm>
        <a:graphic>
          <a:graphicData uri="http://schemas.openxmlformats.org/drawingml/2006/table">
            <a:tbl>
              <a:tblPr firstRow="1" bandRow="1">
                <a:tableStyleId>{F5AB1C69-6EDB-4FF4-983F-18BD219EF322}</a:tableStyleId>
              </a:tblPr>
              <a:tblGrid>
                <a:gridCol w="4054453"/>
              </a:tblGrid>
              <a:tr h="242731">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None/>
                        <a:tabLst/>
                        <a:defRPr/>
                      </a:pPr>
                      <a:r>
                        <a:rPr lang="fr-FR" sz="1050" b="1" i="0" u="none" strike="noStrike" dirty="0" smtClean="0">
                          <a:solidFill>
                            <a:schemeClr val="bg1"/>
                          </a:solidFill>
                          <a:latin typeface="Calibri"/>
                        </a:rPr>
                        <a:t> Autres citations</a:t>
                      </a:r>
                      <a:r>
                        <a:rPr lang="fr-FR" sz="1050" b="1" i="0" u="none" strike="noStrike" baseline="0" dirty="0" smtClean="0">
                          <a:solidFill>
                            <a:schemeClr val="bg1"/>
                          </a:solidFill>
                          <a:latin typeface="Calibri"/>
                        </a:rPr>
                        <a:t> </a:t>
                      </a:r>
                      <a:endParaRPr lang="fr-FR" sz="1050" b="1" i="0" u="none" strike="noStrike" dirty="0" smtClean="0">
                        <a:solidFill>
                          <a:schemeClr val="bg1"/>
                        </a:solidFill>
                        <a:latin typeface="Calibri"/>
                      </a:endParaRPr>
                    </a:p>
                  </a:txBody>
                  <a:tcPr marL="108000" marR="9525" marT="0" marB="0" anchor="ctr"/>
                </a:tc>
              </a:tr>
              <a:tr h="167715">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a:t>
                      </a:r>
                      <a:r>
                        <a:rPr lang="fr-FR" sz="1000" b="1" i="0" u="none" strike="noStrike" dirty="0" smtClean="0">
                          <a:solidFill>
                            <a:schemeClr val="tx1"/>
                          </a:solidFill>
                          <a:latin typeface="Calibri"/>
                        </a:rPr>
                        <a:t>La radioactivité</a:t>
                      </a:r>
                      <a:r>
                        <a:rPr lang="fr-FR" sz="1000" b="1" i="0" u="none" strike="noStrike" baseline="0" dirty="0" smtClean="0">
                          <a:solidFill>
                            <a:schemeClr val="tx1"/>
                          </a:solidFill>
                          <a:latin typeface="Calibri"/>
                        </a:rPr>
                        <a:t>/les radiations : 18%</a:t>
                      </a:r>
                      <a:endParaRPr lang="fr-FR" sz="1000" b="1" i="0" u="none" strike="noStrike" dirty="0" smtClean="0">
                        <a:solidFill>
                          <a:schemeClr val="tx1"/>
                        </a:solidFill>
                        <a:latin typeface="Calibri"/>
                      </a:endParaRPr>
                    </a:p>
                  </a:txBody>
                  <a:tcPr marL="108000" marR="9525" marT="0" marB="0" anchor="ctr"/>
                </a:tc>
              </a:tr>
              <a:tr h="334285">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Le manque de recul/on</a:t>
                      </a:r>
                      <a:r>
                        <a:rPr lang="fr-FR" sz="1000" b="0" i="0" u="none" strike="noStrike" baseline="0" dirty="0" smtClean="0">
                          <a:solidFill>
                            <a:schemeClr val="tx1"/>
                          </a:solidFill>
                          <a:latin typeface="Calibri"/>
                        </a:rPr>
                        <a:t> ne sait pas comme ça peut évoluer à très long terme : 4%</a:t>
                      </a:r>
                      <a:endParaRPr lang="fr-FR" sz="1000" b="0" i="0" u="none" strike="noStrike" dirty="0" smtClean="0">
                        <a:solidFill>
                          <a:schemeClr val="tx1"/>
                        </a:solidFill>
                        <a:latin typeface="Calibri"/>
                      </a:endParaRPr>
                    </a:p>
                  </a:txBody>
                  <a:tcPr marL="108000" marR="9525" marT="0" marB="0" anchor="ctr"/>
                </a:tc>
              </a:tr>
              <a:tr h="167715">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Risques</a:t>
                      </a:r>
                      <a:r>
                        <a:rPr lang="fr-FR" sz="1000" b="0" i="0" u="none" strike="noStrike" baseline="0" dirty="0" smtClean="0">
                          <a:solidFill>
                            <a:schemeClr val="tx1"/>
                          </a:solidFill>
                          <a:latin typeface="Calibri"/>
                        </a:rPr>
                        <a:t> à long terme : 4%</a:t>
                      </a:r>
                      <a:endParaRPr lang="fr-FR" sz="1000" b="0" i="0" u="none" strike="noStrike" dirty="0" smtClean="0">
                        <a:solidFill>
                          <a:schemeClr val="tx1"/>
                        </a:solidFill>
                        <a:latin typeface="Calibri"/>
                      </a:endParaRPr>
                    </a:p>
                  </a:txBody>
                  <a:tcPr marL="108000" marR="9525" marT="0" marB="0" anchor="ctr"/>
                </a:tc>
              </a:tr>
              <a:tr h="167715">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Le manque</a:t>
                      </a:r>
                      <a:r>
                        <a:rPr lang="fr-FR" sz="1000" b="0" i="0" u="none" strike="noStrike" baseline="0" dirty="0" smtClean="0">
                          <a:solidFill>
                            <a:schemeClr val="tx1"/>
                          </a:solidFill>
                          <a:latin typeface="Calibri"/>
                        </a:rPr>
                        <a:t> de sécurité : 4%</a:t>
                      </a:r>
                      <a:endParaRPr lang="fr-FR" sz="1000" b="0" i="0" u="none" strike="noStrike" dirty="0" smtClean="0">
                        <a:solidFill>
                          <a:schemeClr val="tx1"/>
                        </a:solidFill>
                        <a:latin typeface="Calibri"/>
                      </a:endParaRPr>
                    </a:p>
                  </a:txBody>
                  <a:tcPr marL="108000" marR="9525" marT="0" marB="0" anchor="ctr"/>
                </a:tc>
              </a:tr>
              <a:tr h="167715">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Calibri"/>
                        </a:rPr>
                        <a:t> Davantage de déchets</a:t>
                      </a:r>
                      <a:r>
                        <a:rPr lang="fr-FR" sz="1000" b="0" i="0" u="none" strike="noStrike" baseline="0" dirty="0" smtClean="0">
                          <a:solidFill>
                            <a:schemeClr val="tx1"/>
                          </a:solidFill>
                          <a:latin typeface="Calibri"/>
                        </a:rPr>
                        <a:t> radioactifs / plus de stockage : 3% </a:t>
                      </a:r>
                      <a:endParaRPr lang="fr-FR" sz="1000" b="0" i="0" u="none" strike="noStrike" dirty="0" smtClean="0">
                        <a:solidFill>
                          <a:schemeClr val="tx1"/>
                        </a:solidFill>
                        <a:latin typeface="Calibri"/>
                      </a:endParaRPr>
                    </a:p>
                  </a:txBody>
                  <a:tcPr marL="108000" marR="9525" marT="0" marB="0" anchor="ctr"/>
                </a:tc>
              </a:tr>
            </a:tbl>
          </a:graphicData>
        </a:graphic>
      </p:graphicFrame>
      <p:sp>
        <p:nvSpPr>
          <p:cNvPr id="24" name="ZoneTexte 23"/>
          <p:cNvSpPr txBox="1"/>
          <p:nvPr/>
        </p:nvSpPr>
        <p:spPr>
          <a:xfrm>
            <a:off x="7443038" y="5905815"/>
            <a:ext cx="880946" cy="369332"/>
          </a:xfrm>
          <a:prstGeom prst="rect">
            <a:avLst/>
          </a:prstGeom>
          <a:solidFill>
            <a:schemeClr val="bg1">
              <a:lumMod val="85000"/>
            </a:schemeClr>
          </a:solidFill>
        </p:spPr>
        <p:txBody>
          <a:bodyPr wrap="square" rtlCol="0">
            <a:spAutoFit/>
          </a:bodyPr>
          <a:lstStyle/>
          <a:p>
            <a:r>
              <a:rPr lang="fr-FR" sz="900" dirty="0" smtClean="0">
                <a:latin typeface="+mn-lt"/>
                <a:cs typeface="+mn-cs"/>
              </a:rPr>
              <a:t>Autres : 3%</a:t>
            </a:r>
            <a:br>
              <a:rPr lang="fr-FR" sz="900" dirty="0" smtClean="0">
                <a:latin typeface="+mn-lt"/>
                <a:cs typeface="+mn-cs"/>
              </a:rPr>
            </a:br>
            <a:r>
              <a:rPr lang="fr-FR" sz="900" noProof="1" smtClean="0">
                <a:latin typeface="+mn-lt"/>
                <a:cs typeface="+mn-cs"/>
              </a:rPr>
              <a:t>NSP</a:t>
            </a:r>
            <a:r>
              <a:rPr lang="fr-FR" sz="900" dirty="0" smtClean="0">
                <a:latin typeface="+mn-lt"/>
                <a:cs typeface="+mn-cs"/>
              </a:rPr>
              <a:t> : 11%</a:t>
            </a:r>
            <a:endParaRPr lang="fr-FR" sz="700" b="1" dirty="0">
              <a:solidFill>
                <a:schemeClr val="bg1"/>
              </a:solidFill>
            </a:endParaRPr>
          </a:p>
        </p:txBody>
      </p:sp>
      <p:sp>
        <p:nvSpPr>
          <p:cNvPr id="17" name="Espace réservé du contenu 2"/>
          <p:cNvSpPr txBox="1">
            <a:spLocks/>
          </p:cNvSpPr>
          <p:nvPr/>
        </p:nvSpPr>
        <p:spPr>
          <a:xfrm>
            <a:off x="759065" y="6394672"/>
            <a:ext cx="5368603" cy="231756"/>
          </a:xfrm>
          <a:prstGeom prst="rect">
            <a:avLst/>
          </a:prstGeom>
        </p:spPr>
        <p:txBody>
          <a:bodyPr lIns="0" tIns="0" rIns="0" bIns="0"/>
          <a:lstStyle/>
          <a:p>
            <a:pPr marL="82550" indent="3175" eaLnBrk="0" hangingPunct="0">
              <a:spcBef>
                <a:spcPts val="0"/>
              </a:spcBef>
            </a:pPr>
            <a:r>
              <a:rPr kumimoji="0" lang="fr-FR" sz="900" b="0" i="1" u="none" strike="noStrike" kern="1200" cap="none" spc="0" normalizeH="0" baseline="0" noProof="0" dirty="0" smtClean="0">
                <a:ln>
                  <a:noFill/>
                </a:ln>
                <a:effectLst/>
                <a:uLnTx/>
                <a:uFillTx/>
                <a:latin typeface="+mn-lt"/>
                <a:ea typeface="+mn-ea"/>
                <a:cs typeface="+mn-cs"/>
              </a:rPr>
              <a:t>Seules les</a:t>
            </a:r>
            <a:r>
              <a:rPr kumimoji="0" lang="fr-FR" sz="900" b="0" i="1" u="none" strike="noStrike" kern="1200" cap="none" spc="0" normalizeH="0" noProof="0" dirty="0" smtClean="0">
                <a:ln>
                  <a:noFill/>
                </a:ln>
                <a:effectLst/>
                <a:uLnTx/>
                <a:uFillTx/>
                <a:latin typeface="+mn-lt"/>
                <a:ea typeface="+mn-ea"/>
                <a:cs typeface="+mn-cs"/>
              </a:rPr>
              <a:t> réponses totalisant un score supérieur à 2% sont présentées dans ce tableau </a:t>
            </a:r>
            <a:endParaRPr lang="fr-FR" sz="900" i="1" dirty="0" smtClean="0">
              <a:latin typeface="+mn-lt"/>
              <a:cs typeface="+mn-cs"/>
            </a:endParaRPr>
          </a:p>
        </p:txBody>
      </p:sp>
      <p:sp>
        <p:nvSpPr>
          <p:cNvPr id="14" name="Espace réservé du contenu 2"/>
          <p:cNvSpPr txBox="1">
            <a:spLocks/>
          </p:cNvSpPr>
          <p:nvPr/>
        </p:nvSpPr>
        <p:spPr>
          <a:xfrm>
            <a:off x="6804" y="917415"/>
            <a:ext cx="7740000" cy="231765"/>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solidFill>
                  <a:schemeClr val="tx1"/>
                </a:solidFill>
                <a:effectLst/>
                <a:uLnTx/>
                <a:uFillTx/>
                <a:latin typeface="+mn-lt"/>
                <a:ea typeface="+mn-ea"/>
                <a:cs typeface="+mn-cs"/>
              </a:rPr>
              <a:t>Et quels sont, selon vous, les risques que le projet </a:t>
            </a:r>
            <a:r>
              <a:rPr kumimoji="0" lang="fr-FR" sz="1100" b="0" i="0" u="none" strike="noStrike" kern="1200" cap="none" spc="0" normalizeH="0" baseline="0" noProof="0" dirty="0" err="1" smtClean="0">
                <a:ln>
                  <a:noFill/>
                </a:ln>
                <a:solidFill>
                  <a:schemeClr val="tx1"/>
                </a:solidFill>
                <a:effectLst/>
                <a:uLnTx/>
                <a:uFillTx/>
                <a:latin typeface="+mn-lt"/>
                <a:ea typeface="+mn-ea"/>
                <a:cs typeface="+mn-cs"/>
              </a:rPr>
              <a:t>Cigéo</a:t>
            </a:r>
            <a:r>
              <a:rPr kumimoji="0" lang="fr-FR" sz="1100" b="0" i="0" u="none" strike="noStrike" kern="1200" cap="none" spc="0" normalizeH="0" baseline="0" noProof="0" dirty="0" smtClean="0">
                <a:ln>
                  <a:noFill/>
                </a:ln>
                <a:solidFill>
                  <a:schemeClr val="tx1"/>
                </a:solidFill>
                <a:effectLst/>
                <a:uLnTx/>
                <a:uFillTx/>
                <a:latin typeface="+mn-lt"/>
                <a:ea typeface="+mn-ea"/>
                <a:cs typeface="+mn-cs"/>
              </a:rPr>
              <a:t> présenterait pour votre région et ses habitants ? </a:t>
            </a:r>
          </a:p>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endParaRPr kumimoji="0" lang="fr-FR" sz="11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Espace réservé du contenu 2"/>
          <p:cNvSpPr txBox="1">
            <a:spLocks/>
          </p:cNvSpPr>
          <p:nvPr/>
        </p:nvSpPr>
        <p:spPr>
          <a:xfrm>
            <a:off x="0" y="1094532"/>
            <a:ext cx="7724410" cy="227639"/>
          </a:xfrm>
          <a:prstGeom prst="rect">
            <a:avLst/>
          </a:prstGeom>
        </p:spPr>
        <p:txBody>
          <a:bodyPr lIns="0" tIns="0" rIns="0" bIns="0"/>
          <a:lstStyle/>
          <a:p>
            <a:pPr marL="82550" indent="3175" eaLnBrk="0" hangingPunct="0">
              <a:spcBef>
                <a:spcPts val="0"/>
              </a:spcBef>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a:t>
            </a:r>
            <a:r>
              <a:rPr lang="fr-FR" sz="1100" dirty="0" smtClean="0">
                <a:latin typeface="+mn-lt"/>
                <a:cs typeface="+mn-cs"/>
              </a:rPr>
              <a:t>: ceux que le projet </a:t>
            </a:r>
            <a:r>
              <a:rPr lang="fr-FR" sz="1100" dirty="0" err="1" smtClean="0">
                <a:latin typeface="+mn-lt"/>
                <a:cs typeface="+mn-cs"/>
              </a:rPr>
              <a:t>Cigéo</a:t>
            </a:r>
            <a:r>
              <a:rPr lang="fr-FR" sz="1100" dirty="0" smtClean="0">
                <a:latin typeface="+mn-lt"/>
                <a:cs typeface="+mn-cs"/>
              </a:rPr>
              <a:t> inquiète (64% de l’échantillon)   </a:t>
            </a:r>
          </a:p>
        </p:txBody>
      </p:sp>
      <p:graphicFrame>
        <p:nvGraphicFramePr>
          <p:cNvPr id="12" name="Tableau 11"/>
          <p:cNvGraphicFramePr>
            <a:graphicFrameLocks noGrp="1"/>
          </p:cNvGraphicFramePr>
          <p:nvPr/>
        </p:nvGraphicFramePr>
        <p:xfrm>
          <a:off x="193098" y="4440889"/>
          <a:ext cx="3932335" cy="1059176"/>
        </p:xfrm>
        <a:graphic>
          <a:graphicData uri="http://schemas.openxmlformats.org/drawingml/2006/table">
            <a:tbl>
              <a:tblPr firstRow="1" bandRow="1">
                <a:tableStyleId>{F5AB1C69-6EDB-4FF4-983F-18BD219EF322}</a:tableStyleId>
              </a:tblPr>
              <a:tblGrid>
                <a:gridCol w="3932335"/>
              </a:tblGrid>
              <a:tr h="334192">
                <a:tc>
                  <a:txBody>
                    <a:bodyPr/>
                    <a:lstStyle/>
                    <a:p>
                      <a:r>
                        <a:rPr lang="fr-FR" sz="1200" b="1" kern="1200" baseline="0" dirty="0" smtClean="0">
                          <a:solidFill>
                            <a:schemeClr val="lt1"/>
                          </a:solidFill>
                          <a:latin typeface="+mn-lt"/>
                          <a:ea typeface="+mn-ea"/>
                          <a:cs typeface="+mn-cs"/>
                        </a:rPr>
                        <a:t>Les Risques sanitaires : 32% </a:t>
                      </a:r>
                      <a:endParaRPr lang="fr-FR" sz="1200" b="1" kern="1200" baseline="0" dirty="0">
                        <a:solidFill>
                          <a:schemeClr val="lt1"/>
                        </a:solidFill>
                        <a:latin typeface="+mn-lt"/>
                        <a:ea typeface="+mn-ea"/>
                        <a:cs typeface="+mn-cs"/>
                      </a:endParaRPr>
                    </a:p>
                  </a:txBody>
                  <a:tcPr/>
                </a:tc>
              </a:tr>
              <a:tr h="181246">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50" b="1" i="0" u="none" strike="noStrike" dirty="0" smtClean="0">
                          <a:solidFill>
                            <a:schemeClr val="tx1"/>
                          </a:solidFill>
                          <a:latin typeface="Calibri"/>
                        </a:rPr>
                        <a:t> Les maladies : 12%</a:t>
                      </a:r>
                    </a:p>
                  </a:txBody>
                  <a:tcPr marL="108000" marR="9525" marT="0" marB="0" anchor="ctr"/>
                </a:tc>
              </a:tr>
              <a:tr h="181246">
                <a:tc>
                  <a:txBody>
                    <a:bodyPr/>
                    <a:lstStyle/>
                    <a:p>
                      <a:pPr algn="l" fontAlgn="b">
                        <a:buFont typeface="Arial" pitchFamily="34" charset="0"/>
                        <a:buChar char="•"/>
                      </a:pPr>
                      <a:r>
                        <a:rPr lang="fr-FR" sz="1050" b="1" i="0" u="none" strike="noStrike" dirty="0" smtClean="0">
                          <a:solidFill>
                            <a:schemeClr val="tx1"/>
                          </a:solidFill>
                          <a:latin typeface="Calibri"/>
                        </a:rPr>
                        <a:t> Le cancer/des cancers : 8%</a:t>
                      </a:r>
                      <a:endParaRPr lang="fr-FR" sz="1050" b="1" i="0" u="none" strike="noStrike" dirty="0">
                        <a:solidFill>
                          <a:schemeClr val="tx1"/>
                        </a:solidFill>
                        <a:latin typeface="Calibri"/>
                      </a:endParaRPr>
                    </a:p>
                  </a:txBody>
                  <a:tcPr marL="108000" marR="9525" marT="0" marB="0" anchor="ctr"/>
                </a:tc>
              </a:tr>
              <a:tr h="181246">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50" b="0" i="0" u="none" strike="noStrike" dirty="0" smtClean="0">
                          <a:solidFill>
                            <a:schemeClr val="tx1"/>
                          </a:solidFill>
                          <a:latin typeface="Calibri"/>
                        </a:rPr>
                        <a:t> </a:t>
                      </a:r>
                      <a:r>
                        <a:rPr lang="fr-FR" sz="1050" b="1" i="0" u="none" strike="noStrike" dirty="0" smtClean="0">
                          <a:solidFill>
                            <a:schemeClr val="tx1"/>
                          </a:solidFill>
                          <a:latin typeface="Calibri"/>
                        </a:rPr>
                        <a:t>Risques pour la santé/répercussions sur la santé des habitants : 8%</a:t>
                      </a:r>
                    </a:p>
                  </a:txBody>
                  <a:tcPr marL="108000" marR="9525" marT="0" marB="0" anchor="ctr"/>
                </a:tc>
              </a:tr>
              <a:tr h="181246">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50" b="0" i="0" u="none" strike="noStrike" dirty="0" smtClean="0">
                          <a:solidFill>
                            <a:schemeClr val="tx1"/>
                          </a:solidFill>
                          <a:latin typeface="Calibri"/>
                        </a:rPr>
                        <a:t> Dangereux pour les générations futures/les</a:t>
                      </a:r>
                      <a:r>
                        <a:rPr lang="fr-FR" sz="1050" b="0" i="0" u="none" strike="noStrike" baseline="0" dirty="0" smtClean="0">
                          <a:solidFill>
                            <a:schemeClr val="tx1"/>
                          </a:solidFill>
                          <a:latin typeface="Calibri"/>
                        </a:rPr>
                        <a:t> jeunes/les enfants : 3%</a:t>
                      </a:r>
                      <a:endParaRPr lang="fr-FR" sz="1050" b="0" i="0" u="none" strike="noStrike" dirty="0" smtClean="0">
                        <a:solidFill>
                          <a:schemeClr val="tx1"/>
                        </a:solidFill>
                        <a:latin typeface="Calibri"/>
                      </a:endParaRPr>
                    </a:p>
                  </a:txBody>
                  <a:tcPr marL="108000" marR="9525" marT="0" marB="0" anchor="ctr"/>
                </a:tc>
              </a:tr>
            </a:tbl>
          </a:graphicData>
        </a:graphic>
      </p:graphicFrame>
      <p:sp>
        <p:nvSpPr>
          <p:cNvPr id="20" name="Espace réservé du contenu 2"/>
          <p:cNvSpPr txBox="1">
            <a:spLocks/>
          </p:cNvSpPr>
          <p:nvPr/>
        </p:nvSpPr>
        <p:spPr>
          <a:xfrm>
            <a:off x="71250" y="1292019"/>
            <a:ext cx="1246909" cy="192397"/>
          </a:xfrm>
          <a:prstGeom prst="rect">
            <a:avLst/>
          </a:prstGeom>
          <a:ln>
            <a:solidFill>
              <a:schemeClr val="bg1">
                <a:lumMod val="65000"/>
              </a:schemeClr>
            </a:solidFill>
            <a:prstDash val="sysDot"/>
          </a:ln>
        </p:spPr>
        <p:txBody>
          <a:bodyPr lIns="0" tIns="0" rIns="0" bIns="0" anchor="ctr"/>
          <a:lstStyle/>
          <a:p>
            <a:pPr lvl="0" indent="3175" algn="ctr" eaLnBrk="0" hangingPunct="0">
              <a:spcBef>
                <a:spcPts val="0"/>
              </a:spcBef>
            </a:pPr>
            <a:r>
              <a:rPr kumimoji="0" lang="fr-FR" sz="1100" b="0" i="0" u="none" strike="noStrike" kern="1200" cap="none" spc="0" normalizeH="0" baseline="0" noProof="0" dirty="0" smtClean="0">
                <a:ln>
                  <a:noFill/>
                </a:ln>
                <a:effectLst/>
                <a:uLnTx/>
                <a:uFillTx/>
                <a:latin typeface="+mn-lt"/>
                <a:ea typeface="+mn-ea"/>
                <a:cs typeface="+mn-cs"/>
              </a:rPr>
              <a:t>Question ouverte </a:t>
            </a:r>
            <a:endParaRPr lang="fr-FR" sz="1100" dirty="0" smtClean="0">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146500"/>
            <a:ext cx="6939538" cy="498598"/>
          </a:xfrm>
        </p:spPr>
        <p:txBody>
          <a:bodyPr/>
          <a:lstStyle/>
          <a:p>
            <a:pPr marL="185738"/>
            <a:r>
              <a:rPr lang="fr-FR" sz="1800" dirty="0" smtClean="0"/>
              <a:t>Les bénéfices escomptés par les riverains que le projet </a:t>
            </a:r>
            <a:r>
              <a:rPr lang="fr-FR" sz="1800" dirty="0" err="1" smtClean="0"/>
              <a:t>Cigéo</a:t>
            </a:r>
            <a:r>
              <a:rPr lang="fr-FR" sz="1800" dirty="0" smtClean="0"/>
              <a:t> n’inquiète pas sont exclusivement d’ordre économique</a:t>
            </a:r>
            <a:endParaRPr lang="fr-FR" sz="1800" dirty="0">
              <a:solidFill>
                <a:schemeClr val="tx1"/>
              </a:solidFill>
            </a:endParaRPr>
          </a:p>
        </p:txBody>
      </p:sp>
      <p:sp>
        <p:nvSpPr>
          <p:cNvPr id="14" name="Espace réservé du pied de page 13"/>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3" name="Espace réservé du contenu 2"/>
          <p:cNvSpPr>
            <a:spLocks noGrp="1"/>
          </p:cNvSpPr>
          <p:nvPr>
            <p:ph idx="4294967295"/>
          </p:nvPr>
        </p:nvSpPr>
        <p:spPr>
          <a:xfrm>
            <a:off x="0" y="881063"/>
            <a:ext cx="7740650" cy="231775"/>
          </a:xfrm>
          <a:prstGeom prst="rect">
            <a:avLst/>
          </a:prstGeom>
        </p:spPr>
        <p:txBody>
          <a:bodyPr/>
          <a:lstStyle/>
          <a:p>
            <a:pPr marL="82550" indent="3175">
              <a:buNone/>
            </a:pPr>
            <a:r>
              <a:rPr lang="fr-FR" sz="1100" dirty="0" smtClean="0">
                <a:solidFill>
                  <a:schemeClr val="tx1"/>
                </a:solidFill>
              </a:rPr>
              <a:t>Et quels sont, selon vous, les bénéfices que le projet </a:t>
            </a:r>
            <a:r>
              <a:rPr lang="fr-FR" sz="1100" dirty="0" err="1" smtClean="0">
                <a:solidFill>
                  <a:schemeClr val="tx1"/>
                </a:solidFill>
              </a:rPr>
              <a:t>Cigéo</a:t>
            </a:r>
            <a:r>
              <a:rPr lang="fr-FR" sz="1100" dirty="0" smtClean="0">
                <a:solidFill>
                  <a:schemeClr val="tx1"/>
                </a:solidFill>
              </a:rPr>
              <a:t> présenterait pour votre région et ses habitants ? </a:t>
            </a:r>
          </a:p>
          <a:p>
            <a:pPr marL="82550" indent="3175">
              <a:buNone/>
            </a:pPr>
            <a:endParaRPr lang="fr-FR" sz="1100" dirty="0" smtClean="0">
              <a:solidFill>
                <a:schemeClr val="tx1"/>
              </a:solidFill>
            </a:endParaRPr>
          </a:p>
        </p:txBody>
      </p:sp>
      <p:sp>
        <p:nvSpPr>
          <p:cNvPr id="63" name="Rectangle à coins arrondis 62"/>
          <p:cNvSpPr/>
          <p:nvPr/>
        </p:nvSpPr>
        <p:spPr>
          <a:xfrm>
            <a:off x="59375" y="1682289"/>
            <a:ext cx="1699404" cy="480884"/>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400" b="1" dirty="0" smtClean="0">
                <a:solidFill>
                  <a:schemeClr val="bg1"/>
                </a:solidFill>
                <a:latin typeface="Arial" pitchFamily="34" charset="0"/>
                <a:ea typeface="Calibri" pitchFamily="34" charset="0"/>
                <a:cs typeface="Arial" pitchFamily="34" charset="0"/>
              </a:rPr>
              <a:t>LES BÉNÉFICES </a:t>
            </a:r>
            <a:endParaRPr lang="fr-FR" sz="1400" b="1" dirty="0">
              <a:solidFill>
                <a:schemeClr val="bg1"/>
              </a:solidFill>
            </a:endParaRPr>
          </a:p>
        </p:txBody>
      </p:sp>
      <p:sp>
        <p:nvSpPr>
          <p:cNvPr id="13" name="Espace réservé du contenu 2"/>
          <p:cNvSpPr txBox="1">
            <a:spLocks/>
          </p:cNvSpPr>
          <p:nvPr/>
        </p:nvSpPr>
        <p:spPr>
          <a:xfrm>
            <a:off x="10920" y="1069817"/>
            <a:ext cx="6402237" cy="202930"/>
          </a:xfrm>
          <a:prstGeom prst="rect">
            <a:avLst/>
          </a:prstGeom>
        </p:spPr>
        <p:txBody>
          <a:bodyPr lIns="0" tIns="0" rIns="0" bIns="0"/>
          <a:lstStyle/>
          <a:p>
            <a:pPr marL="82550" indent="3175" eaLnBrk="0" hangingPunct="0">
              <a:spcBef>
                <a:spcPts val="0"/>
              </a:spcBef>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a:t>
            </a:r>
            <a:r>
              <a:rPr lang="fr-FR" sz="1100" dirty="0" smtClean="0">
                <a:latin typeface="+mn-lt"/>
                <a:cs typeface="+mn-cs"/>
              </a:rPr>
              <a:t>: ceux que le projet </a:t>
            </a:r>
            <a:r>
              <a:rPr lang="fr-FR" sz="1100" dirty="0" err="1" smtClean="0">
                <a:latin typeface="+mn-lt"/>
                <a:cs typeface="+mn-cs"/>
              </a:rPr>
              <a:t>Cigéo</a:t>
            </a:r>
            <a:r>
              <a:rPr lang="fr-FR" sz="1100" dirty="0" smtClean="0">
                <a:latin typeface="+mn-lt"/>
                <a:cs typeface="+mn-cs"/>
              </a:rPr>
              <a:t> n’inquiète pas </a:t>
            </a:r>
          </a:p>
        </p:txBody>
      </p:sp>
      <p:graphicFrame>
        <p:nvGraphicFramePr>
          <p:cNvPr id="21" name="Graphique 20"/>
          <p:cNvGraphicFramePr/>
          <p:nvPr>
            <p:extLst>
              <p:ext uri="{D42A27DB-BD31-4B8C-83A1-F6EECF244321}">
                <p14:modId xmlns:p14="http://schemas.microsoft.com/office/powerpoint/2010/main" val="956819917"/>
              </p:ext>
            </p:extLst>
          </p:nvPr>
        </p:nvGraphicFramePr>
        <p:xfrm>
          <a:off x="237509" y="2142540"/>
          <a:ext cx="5688278" cy="4258260"/>
        </p:xfrm>
        <a:graphic>
          <a:graphicData uri="http://schemas.openxmlformats.org/drawingml/2006/chart">
            <c:chart xmlns:c="http://schemas.openxmlformats.org/drawingml/2006/chart" xmlns:r="http://schemas.openxmlformats.org/officeDocument/2006/relationships" r:id="rId2"/>
          </a:graphicData>
        </a:graphic>
      </p:graphicFrame>
      <p:sp>
        <p:nvSpPr>
          <p:cNvPr id="27" name="Rectangle à coins arrondis 26"/>
          <p:cNvSpPr/>
          <p:nvPr/>
        </p:nvSpPr>
        <p:spPr>
          <a:xfrm>
            <a:off x="296887" y="2787115"/>
            <a:ext cx="5082638" cy="1024863"/>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103919" y="1330036"/>
            <a:ext cx="2006930" cy="2137559"/>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smtClean="0">
                <a:solidFill>
                  <a:schemeClr val="bg1">
                    <a:lumMod val="50000"/>
                  </a:schemeClr>
                </a:solidFill>
              </a:rPr>
              <a:t>61% hommes </a:t>
            </a:r>
          </a:p>
          <a:p>
            <a:r>
              <a:rPr lang="fr-FR" sz="1100" b="1" dirty="0" smtClean="0">
                <a:solidFill>
                  <a:schemeClr val="bg1">
                    <a:lumMod val="50000"/>
                  </a:schemeClr>
                </a:solidFill>
              </a:rPr>
              <a:t>vs. 51% femmes </a:t>
            </a:r>
          </a:p>
          <a:p>
            <a:endParaRPr lang="fr-FR" sz="1100" dirty="0" smtClean="0">
              <a:solidFill>
                <a:schemeClr val="bg1">
                  <a:lumMod val="50000"/>
                </a:schemeClr>
              </a:solidFill>
            </a:endParaRPr>
          </a:p>
          <a:p>
            <a:r>
              <a:rPr lang="fr-FR" sz="1100" b="1" dirty="0" smtClean="0">
                <a:solidFill>
                  <a:schemeClr val="bg1">
                    <a:lumMod val="50000"/>
                  </a:schemeClr>
                </a:solidFill>
              </a:rPr>
              <a:t>45% des moins de 35 ans vs. 62% des plus de 35 ans </a:t>
            </a:r>
          </a:p>
          <a:p>
            <a:endParaRPr lang="fr-FR" sz="1100" dirty="0" smtClean="0">
              <a:solidFill>
                <a:schemeClr val="bg1">
                  <a:lumMod val="50000"/>
                </a:schemeClr>
              </a:solidFill>
            </a:endParaRPr>
          </a:p>
          <a:p>
            <a:r>
              <a:rPr lang="fr-FR" sz="1100" dirty="0" smtClean="0">
                <a:solidFill>
                  <a:schemeClr val="bg1">
                    <a:lumMod val="50000"/>
                  </a:schemeClr>
                </a:solidFill>
              </a:rPr>
              <a:t>27% des 18-24 ans </a:t>
            </a:r>
          </a:p>
          <a:p>
            <a:r>
              <a:rPr lang="fr-FR" sz="1100" dirty="0" smtClean="0">
                <a:solidFill>
                  <a:schemeClr val="bg1">
                    <a:lumMod val="50000"/>
                  </a:schemeClr>
                </a:solidFill>
              </a:rPr>
              <a:t>55% des 25-34 ans </a:t>
            </a:r>
          </a:p>
          <a:p>
            <a:r>
              <a:rPr lang="fr-FR" sz="1100" dirty="0" smtClean="0">
                <a:solidFill>
                  <a:schemeClr val="bg1">
                    <a:lumMod val="50000"/>
                  </a:schemeClr>
                </a:solidFill>
              </a:rPr>
              <a:t>77% des 35-44 ans </a:t>
            </a:r>
          </a:p>
          <a:p>
            <a:r>
              <a:rPr lang="fr-FR" sz="1100" dirty="0" smtClean="0">
                <a:solidFill>
                  <a:schemeClr val="bg1">
                    <a:lumMod val="50000"/>
                  </a:schemeClr>
                </a:solidFill>
              </a:rPr>
              <a:t>64% des 45-59ans </a:t>
            </a:r>
          </a:p>
          <a:p>
            <a:r>
              <a:rPr lang="fr-FR" sz="1100" dirty="0" smtClean="0">
                <a:solidFill>
                  <a:schemeClr val="bg1">
                    <a:lumMod val="50000"/>
                  </a:schemeClr>
                </a:solidFill>
              </a:rPr>
              <a:t>55% des 60 ans et plus </a:t>
            </a:r>
            <a:endParaRPr lang="fr-FR" sz="1100" dirty="0">
              <a:solidFill>
                <a:schemeClr val="bg1">
                  <a:lumMod val="50000"/>
                </a:schemeClr>
              </a:solidFill>
            </a:endParaRPr>
          </a:p>
        </p:txBody>
      </p:sp>
      <p:cxnSp>
        <p:nvCxnSpPr>
          <p:cNvPr id="15" name="Connecteur en angle 14"/>
          <p:cNvCxnSpPr/>
          <p:nvPr/>
        </p:nvCxnSpPr>
        <p:spPr>
          <a:xfrm flipV="1">
            <a:off x="5332021" y="2576946"/>
            <a:ext cx="688769" cy="451262"/>
          </a:xfrm>
          <a:prstGeom prst="bentConnector3">
            <a:avLst>
              <a:gd name="adj1" fmla="val 50000"/>
            </a:avLst>
          </a:prstGeom>
          <a:ln>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232568" y="3821874"/>
            <a:ext cx="2006930" cy="2137559"/>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100" b="1" dirty="0" smtClean="0">
                <a:solidFill>
                  <a:schemeClr val="bg1">
                    <a:lumMod val="50000"/>
                  </a:schemeClr>
                </a:solidFill>
              </a:rPr>
              <a:t>31% hommes </a:t>
            </a:r>
          </a:p>
          <a:p>
            <a:r>
              <a:rPr lang="fr-FR" sz="1100" b="1" dirty="0" smtClean="0">
                <a:solidFill>
                  <a:schemeClr val="bg1">
                    <a:lumMod val="50000"/>
                  </a:schemeClr>
                </a:solidFill>
              </a:rPr>
              <a:t>vs. 14% femmes </a:t>
            </a:r>
          </a:p>
          <a:p>
            <a:endParaRPr lang="fr-FR" sz="1100" dirty="0" smtClean="0">
              <a:solidFill>
                <a:schemeClr val="bg1">
                  <a:lumMod val="50000"/>
                </a:schemeClr>
              </a:solidFill>
            </a:endParaRPr>
          </a:p>
          <a:p>
            <a:r>
              <a:rPr lang="fr-FR" sz="1100" b="1" dirty="0" smtClean="0">
                <a:solidFill>
                  <a:schemeClr val="bg1">
                    <a:lumMod val="50000"/>
                  </a:schemeClr>
                </a:solidFill>
              </a:rPr>
              <a:t>11% des moins de 35 ans vs. 30% des plus de 35 ans </a:t>
            </a:r>
          </a:p>
          <a:p>
            <a:endParaRPr lang="fr-FR" sz="1100" dirty="0" smtClean="0">
              <a:solidFill>
                <a:schemeClr val="bg1">
                  <a:lumMod val="50000"/>
                </a:schemeClr>
              </a:solidFill>
            </a:endParaRPr>
          </a:p>
          <a:p>
            <a:r>
              <a:rPr lang="fr-FR" sz="1100" dirty="0" smtClean="0">
                <a:solidFill>
                  <a:schemeClr val="bg1">
                    <a:lumMod val="50000"/>
                  </a:schemeClr>
                </a:solidFill>
              </a:rPr>
              <a:t>6% des 18-24 ans </a:t>
            </a:r>
          </a:p>
          <a:p>
            <a:r>
              <a:rPr lang="fr-FR" sz="1100" dirty="0" smtClean="0">
                <a:solidFill>
                  <a:schemeClr val="bg1">
                    <a:lumMod val="50000"/>
                  </a:schemeClr>
                </a:solidFill>
              </a:rPr>
              <a:t>14% des 25-34 ans </a:t>
            </a:r>
          </a:p>
          <a:p>
            <a:r>
              <a:rPr lang="fr-FR" sz="1100" dirty="0" smtClean="0">
                <a:solidFill>
                  <a:schemeClr val="bg1">
                    <a:lumMod val="50000"/>
                  </a:schemeClr>
                </a:solidFill>
              </a:rPr>
              <a:t>14% des 35-44 ans </a:t>
            </a:r>
          </a:p>
          <a:p>
            <a:r>
              <a:rPr lang="fr-FR" sz="1100" dirty="0" smtClean="0">
                <a:solidFill>
                  <a:schemeClr val="bg1">
                    <a:lumMod val="50000"/>
                  </a:schemeClr>
                </a:solidFill>
              </a:rPr>
              <a:t>29% des 45-59ans </a:t>
            </a:r>
          </a:p>
          <a:p>
            <a:r>
              <a:rPr lang="fr-FR" sz="1100" dirty="0" smtClean="0">
                <a:solidFill>
                  <a:schemeClr val="bg1">
                    <a:lumMod val="50000"/>
                  </a:schemeClr>
                </a:solidFill>
              </a:rPr>
              <a:t>35% des 60 ans et plus </a:t>
            </a:r>
            <a:endParaRPr lang="fr-FR" sz="1100" dirty="0">
              <a:solidFill>
                <a:schemeClr val="bg1">
                  <a:lumMod val="50000"/>
                </a:schemeClr>
              </a:solidFill>
            </a:endParaRPr>
          </a:p>
        </p:txBody>
      </p:sp>
      <p:cxnSp>
        <p:nvCxnSpPr>
          <p:cNvPr id="20" name="Connecteur en angle 19"/>
          <p:cNvCxnSpPr/>
          <p:nvPr/>
        </p:nvCxnSpPr>
        <p:spPr>
          <a:xfrm>
            <a:off x="4322618" y="3574473"/>
            <a:ext cx="1769424" cy="498763"/>
          </a:xfrm>
          <a:prstGeom prst="bentConnector3">
            <a:avLst>
              <a:gd name="adj1" fmla="val 50000"/>
            </a:avLst>
          </a:prstGeom>
          <a:ln>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Espace réservé du contenu 2"/>
          <p:cNvSpPr txBox="1">
            <a:spLocks/>
          </p:cNvSpPr>
          <p:nvPr/>
        </p:nvSpPr>
        <p:spPr>
          <a:xfrm>
            <a:off x="71250" y="1292019"/>
            <a:ext cx="1246909" cy="192397"/>
          </a:xfrm>
          <a:prstGeom prst="rect">
            <a:avLst/>
          </a:prstGeom>
          <a:ln>
            <a:solidFill>
              <a:schemeClr val="bg1">
                <a:lumMod val="65000"/>
              </a:schemeClr>
            </a:solidFill>
            <a:prstDash val="sysDot"/>
          </a:ln>
        </p:spPr>
        <p:txBody>
          <a:bodyPr lIns="0" tIns="0" rIns="0" bIns="0" anchor="ctr"/>
          <a:lstStyle/>
          <a:p>
            <a:pPr lvl="0" indent="3175" algn="ctr" eaLnBrk="0" hangingPunct="0">
              <a:spcBef>
                <a:spcPts val="0"/>
              </a:spcBef>
            </a:pPr>
            <a:r>
              <a:rPr kumimoji="0" lang="fr-FR" sz="1100" b="0" i="0" u="none" strike="noStrike" kern="1200" cap="none" spc="0" normalizeH="0" baseline="0" noProof="0" dirty="0" smtClean="0">
                <a:ln>
                  <a:noFill/>
                </a:ln>
                <a:effectLst/>
                <a:uLnTx/>
                <a:uFillTx/>
                <a:latin typeface="+mn-lt"/>
                <a:ea typeface="+mn-ea"/>
                <a:cs typeface="+mn-cs"/>
              </a:rPr>
              <a:t>Question ouverte </a:t>
            </a:r>
            <a:endParaRPr lang="fr-FR" sz="1100" dirty="0" smtClean="0">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1" y="174200"/>
            <a:ext cx="7049606" cy="443198"/>
          </a:xfrm>
        </p:spPr>
        <p:txBody>
          <a:bodyPr/>
          <a:lstStyle/>
          <a:p>
            <a:pPr marL="185738"/>
            <a:r>
              <a:rPr lang="fr-FR" sz="1600" dirty="0" smtClean="0"/>
              <a:t>Les bénéfices escomptés par les riverains que le projet </a:t>
            </a:r>
            <a:r>
              <a:rPr lang="fr-FR" sz="1600" dirty="0" err="1" smtClean="0"/>
              <a:t>Cigéo</a:t>
            </a:r>
            <a:r>
              <a:rPr lang="fr-FR" sz="1600" dirty="0" smtClean="0"/>
              <a:t> n’inquiète pas sont exclusivement d’ordre économique</a:t>
            </a:r>
            <a:endParaRPr lang="fr-FR" sz="1600" dirty="0"/>
          </a:p>
        </p:txBody>
      </p:sp>
      <p:sp>
        <p:nvSpPr>
          <p:cNvPr id="13" name="Espace réservé du pied de page 12"/>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11" name="Espace réservé du contenu 2"/>
          <p:cNvSpPr>
            <a:spLocks noGrp="1"/>
          </p:cNvSpPr>
          <p:nvPr>
            <p:ph idx="4294967295"/>
          </p:nvPr>
        </p:nvSpPr>
        <p:spPr>
          <a:xfrm>
            <a:off x="0" y="833563"/>
            <a:ext cx="7740650" cy="231775"/>
          </a:xfrm>
          <a:prstGeom prst="rect">
            <a:avLst/>
          </a:prstGeom>
        </p:spPr>
        <p:txBody>
          <a:bodyPr/>
          <a:lstStyle/>
          <a:p>
            <a:pPr marL="0" indent="3175">
              <a:buNone/>
            </a:pPr>
            <a:r>
              <a:rPr lang="fr-FR" sz="1100" dirty="0" smtClean="0">
                <a:solidFill>
                  <a:schemeClr val="tx1"/>
                </a:solidFill>
              </a:rPr>
              <a:t>Et quels sont, selon vous, les bénéfices que le projet </a:t>
            </a:r>
            <a:r>
              <a:rPr lang="fr-FR" sz="1100" dirty="0" err="1" smtClean="0">
                <a:solidFill>
                  <a:schemeClr val="tx1"/>
                </a:solidFill>
              </a:rPr>
              <a:t>Cigéo</a:t>
            </a:r>
            <a:r>
              <a:rPr lang="fr-FR" sz="1100" dirty="0" smtClean="0">
                <a:solidFill>
                  <a:schemeClr val="tx1"/>
                </a:solidFill>
              </a:rPr>
              <a:t> présenterait pour votre région et ses habitants ? </a:t>
            </a:r>
          </a:p>
          <a:p>
            <a:pPr marL="82550" indent="3175">
              <a:buNone/>
            </a:pPr>
            <a:endParaRPr lang="fr-FR" sz="1100" dirty="0" smtClean="0">
              <a:solidFill>
                <a:schemeClr val="tx1"/>
              </a:solidFill>
            </a:endParaRPr>
          </a:p>
        </p:txBody>
      </p:sp>
      <p:graphicFrame>
        <p:nvGraphicFramePr>
          <p:cNvPr id="16" name="Tableau 15"/>
          <p:cNvGraphicFramePr>
            <a:graphicFrameLocks noGrp="1"/>
          </p:cNvGraphicFramePr>
          <p:nvPr/>
        </p:nvGraphicFramePr>
        <p:xfrm>
          <a:off x="1977916" y="4490206"/>
          <a:ext cx="4232874" cy="707788"/>
        </p:xfrm>
        <a:graphic>
          <a:graphicData uri="http://schemas.openxmlformats.org/drawingml/2006/table">
            <a:tbl>
              <a:tblPr firstRow="1" bandRow="1">
                <a:tableStyleId>{7DF18680-E054-41AD-8BC1-D1AEF772440D}</a:tableStyleId>
              </a:tblPr>
              <a:tblGrid>
                <a:gridCol w="4232874"/>
              </a:tblGrid>
              <a:tr h="335268">
                <a:tc>
                  <a:txBody>
                    <a:bodyPr/>
                    <a:lstStyle/>
                    <a:p>
                      <a:r>
                        <a:rPr lang="fr-FR" sz="1300" b="1" kern="1200" baseline="0" dirty="0" smtClean="0">
                          <a:solidFill>
                            <a:schemeClr val="lt1"/>
                          </a:solidFill>
                          <a:latin typeface="+mn-lt"/>
                          <a:ea typeface="+mn-ea"/>
                          <a:cs typeface="+mn-cs"/>
                        </a:rPr>
                        <a:t>La Gestion des déchets : 6% </a:t>
                      </a:r>
                      <a:endParaRPr lang="fr-FR" sz="1300" b="1" kern="1200" baseline="0" dirty="0">
                        <a:solidFill>
                          <a:schemeClr val="lt1"/>
                        </a:solidFill>
                        <a:latin typeface="+mn-lt"/>
                        <a:ea typeface="+mn-ea"/>
                        <a:cs typeface="+mn-cs"/>
                      </a:endParaRPr>
                    </a:p>
                  </a:txBody>
                  <a:tcPr/>
                </a:tc>
              </a:tr>
              <a:tr h="186260">
                <a:tc>
                  <a:txBody>
                    <a:bodyPr/>
                    <a:lstStyle/>
                    <a:p>
                      <a:pPr algn="l" fontAlgn="b">
                        <a:buFont typeface="Arial" pitchFamily="34" charset="0"/>
                        <a:buChar char="•"/>
                      </a:pPr>
                      <a:r>
                        <a:rPr lang="fr-FR" sz="1000" u="none" strike="noStrike" dirty="0" smtClean="0"/>
                        <a:t> Une meilleure gestion/une gestion plus sécurisée : 2%</a:t>
                      </a:r>
                      <a:endParaRPr lang="fr-FR" sz="1000" b="0" i="0" u="none" strike="noStrike" dirty="0">
                        <a:solidFill>
                          <a:schemeClr val="tx1"/>
                        </a:solidFill>
                        <a:latin typeface="Calibri"/>
                      </a:endParaRPr>
                    </a:p>
                  </a:txBody>
                  <a:tcPr marL="108000" marR="0" marT="0" marB="0" anchor="ctr"/>
                </a:tc>
              </a:tr>
              <a:tr h="186260">
                <a:tc>
                  <a:txBody>
                    <a:bodyPr/>
                    <a:lstStyle/>
                    <a:p>
                      <a:pPr algn="l" fontAlgn="b">
                        <a:buFont typeface="Arial" pitchFamily="34" charset="0"/>
                        <a:buChar char="•"/>
                      </a:pPr>
                      <a:r>
                        <a:rPr lang="fr-FR" sz="1000" b="0" i="0" u="none" strike="noStrike" baseline="0" dirty="0" smtClean="0">
                          <a:solidFill>
                            <a:schemeClr val="dk1"/>
                          </a:solidFill>
                          <a:latin typeface="+mn-lt"/>
                        </a:rPr>
                        <a:t> Le traitement, le recyclage des déchets : 2%</a:t>
                      </a:r>
                      <a:endParaRPr lang="fr-FR" sz="1000" b="0" i="0" u="none" strike="noStrike" dirty="0">
                        <a:solidFill>
                          <a:schemeClr val="tx1"/>
                        </a:solidFill>
                        <a:latin typeface="Calibri"/>
                      </a:endParaRPr>
                    </a:p>
                  </a:txBody>
                  <a:tcPr marL="108000" marR="0" marT="0" marB="0" anchor="ctr"/>
                </a:tc>
              </a:tr>
            </a:tbl>
          </a:graphicData>
        </a:graphic>
      </p:graphicFrame>
      <p:graphicFrame>
        <p:nvGraphicFramePr>
          <p:cNvPr id="18" name="Tableau 17"/>
          <p:cNvGraphicFramePr>
            <a:graphicFrameLocks noGrp="1"/>
          </p:cNvGraphicFramePr>
          <p:nvPr/>
        </p:nvGraphicFramePr>
        <p:xfrm>
          <a:off x="1987468" y="5392504"/>
          <a:ext cx="4223320" cy="342759"/>
        </p:xfrm>
        <a:graphic>
          <a:graphicData uri="http://schemas.openxmlformats.org/drawingml/2006/table">
            <a:tbl>
              <a:tblPr firstRow="1" bandRow="1">
                <a:tableStyleId>{7DF18680-E054-41AD-8BC1-D1AEF772440D}</a:tableStyleId>
              </a:tblPr>
              <a:tblGrid>
                <a:gridCol w="4223320"/>
              </a:tblGrid>
              <a:tr h="342759">
                <a:tc>
                  <a:txBody>
                    <a:bodyPr/>
                    <a:lstStyle/>
                    <a:p>
                      <a:pPr marL="0" algn="l" defTabSz="914400" rtl="0" eaLnBrk="1" latinLnBrk="0" hangingPunct="1"/>
                      <a:r>
                        <a:rPr lang="fr-FR" sz="1300" b="1" kern="1200" baseline="0" dirty="0" smtClean="0">
                          <a:solidFill>
                            <a:schemeClr val="lt1"/>
                          </a:solidFill>
                          <a:latin typeface="+mn-lt"/>
                          <a:ea typeface="+mn-ea"/>
                          <a:cs typeface="+mn-cs"/>
                        </a:rPr>
                        <a:t>Les Bénéfices financiers pour les habitants :  3%</a:t>
                      </a:r>
                      <a:endParaRPr lang="fr-FR" sz="1300" b="1" kern="1200" baseline="0" dirty="0">
                        <a:solidFill>
                          <a:schemeClr val="lt1"/>
                        </a:solidFill>
                        <a:latin typeface="+mn-lt"/>
                        <a:ea typeface="+mn-ea"/>
                        <a:cs typeface="+mn-cs"/>
                      </a:endParaRPr>
                    </a:p>
                  </a:txBody>
                  <a:tcPr/>
                </a:tc>
              </a:tr>
            </a:tbl>
          </a:graphicData>
        </a:graphic>
      </p:graphicFrame>
      <p:graphicFrame>
        <p:nvGraphicFramePr>
          <p:cNvPr id="19" name="Tableau 18"/>
          <p:cNvGraphicFramePr>
            <a:graphicFrameLocks noGrp="1"/>
          </p:cNvGraphicFramePr>
          <p:nvPr/>
        </p:nvGraphicFramePr>
        <p:xfrm>
          <a:off x="1947684" y="1366126"/>
          <a:ext cx="4274979" cy="2311732"/>
        </p:xfrm>
        <a:graphic>
          <a:graphicData uri="http://schemas.openxmlformats.org/drawingml/2006/table">
            <a:tbl>
              <a:tblPr firstRow="1" bandRow="1">
                <a:tableStyleId>{7DF18680-E054-41AD-8BC1-D1AEF772440D}</a:tableStyleId>
              </a:tblPr>
              <a:tblGrid>
                <a:gridCol w="4274979"/>
              </a:tblGrid>
              <a:tr h="379549">
                <a:tc>
                  <a:txBody>
                    <a:bodyPr/>
                    <a:lstStyle/>
                    <a:p>
                      <a:r>
                        <a:rPr lang="fr-FR" sz="1600" baseline="0" dirty="0" smtClean="0"/>
                        <a:t>Le Développement économique : 64%</a:t>
                      </a:r>
                      <a:endParaRPr lang="fr-FR" sz="1600" dirty="0"/>
                    </a:p>
                  </a:txBody>
                  <a:tcPr/>
                </a:tc>
              </a:tr>
              <a:tr h="214687">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100" b="0" i="0" u="none" strike="noStrike" dirty="0" smtClean="0">
                          <a:solidFill>
                            <a:schemeClr val="tx1"/>
                          </a:solidFill>
                          <a:latin typeface="+mn-lt"/>
                        </a:rPr>
                        <a:t> dont</a:t>
                      </a:r>
                      <a:r>
                        <a:rPr lang="fr-FR" sz="1100" b="0" i="0" u="none" strike="noStrike" baseline="0" dirty="0" smtClean="0">
                          <a:solidFill>
                            <a:schemeClr val="tx1"/>
                          </a:solidFill>
                          <a:latin typeface="+mn-lt"/>
                        </a:rPr>
                        <a:t> </a:t>
                      </a:r>
                      <a:r>
                        <a:rPr lang="fr-FR" sz="1100" b="1" i="0" u="none" strike="noStrike" dirty="0" smtClean="0">
                          <a:solidFill>
                            <a:schemeClr val="tx1"/>
                          </a:solidFill>
                          <a:latin typeface="+mn-lt"/>
                        </a:rPr>
                        <a:t>L’emploi/la création de nouveaux emplois : 57%</a:t>
                      </a:r>
                    </a:p>
                  </a:txBody>
                  <a:tcPr marL="108000" marR="9525" marT="0" marB="0" anchor="ctr"/>
                </a:tc>
              </a:tr>
              <a:tr h="214687">
                <a:tc>
                  <a:txBody>
                    <a:bodyPr/>
                    <a:lstStyle/>
                    <a:p>
                      <a:pPr marL="355600" marR="0" indent="0" algn="l" defTabSz="914400" rtl="0" eaLnBrk="1" fontAlgn="b" latinLnBrk="0" hangingPunct="1">
                        <a:lnSpc>
                          <a:spcPct val="100000"/>
                        </a:lnSpc>
                        <a:spcBef>
                          <a:spcPts val="0"/>
                        </a:spcBef>
                        <a:spcAft>
                          <a:spcPts val="0"/>
                        </a:spcAft>
                        <a:buClrTx/>
                        <a:buSzTx/>
                        <a:buFontTx/>
                        <a:buNone/>
                        <a:tabLst/>
                        <a:defRPr/>
                      </a:pPr>
                      <a:r>
                        <a:rPr lang="fr-FR" sz="1100" b="0" i="1" u="none" strike="noStrike" dirty="0" smtClean="0">
                          <a:solidFill>
                            <a:schemeClr val="tx1"/>
                          </a:solidFill>
                          <a:latin typeface="+mn-lt"/>
                        </a:rPr>
                        <a:t>dont l’emploi des gens de la région : 9%</a:t>
                      </a:r>
                      <a:endParaRPr lang="fr-FR" sz="1100" b="0" i="1" u="none" strike="noStrike" dirty="0" smtClean="0">
                        <a:solidFill>
                          <a:schemeClr val="tx1"/>
                        </a:solidFill>
                        <a:latin typeface="Calibri"/>
                      </a:endParaRPr>
                    </a:p>
                  </a:txBody>
                  <a:tcPr marL="108000" marR="9525" marT="0" marB="0" anchor="ctr"/>
                </a:tc>
              </a:tr>
              <a:tr h="214687">
                <a:tc>
                  <a:txBody>
                    <a:bodyPr/>
                    <a:lstStyle/>
                    <a:p>
                      <a:pPr marL="355600" marR="0" indent="0" algn="l" defTabSz="914400" rtl="0" eaLnBrk="1" fontAlgn="b" latinLnBrk="0" hangingPunct="1">
                        <a:lnSpc>
                          <a:spcPct val="100000"/>
                        </a:lnSpc>
                        <a:spcBef>
                          <a:spcPts val="0"/>
                        </a:spcBef>
                        <a:spcAft>
                          <a:spcPts val="0"/>
                        </a:spcAft>
                        <a:buClrTx/>
                        <a:buSzTx/>
                        <a:buFontTx/>
                        <a:buNone/>
                        <a:tabLst/>
                        <a:defRPr/>
                      </a:pPr>
                      <a:r>
                        <a:rPr lang="fr-FR" sz="1100" b="0" i="1" u="none" strike="noStrike" dirty="0" smtClean="0">
                          <a:solidFill>
                            <a:schemeClr val="tx1"/>
                          </a:solidFill>
                          <a:latin typeface="+mn-lt"/>
                        </a:rPr>
                        <a:t>dont l’emploi indirect</a:t>
                      </a:r>
                      <a:r>
                        <a:rPr lang="fr-FR" sz="1100" b="0" i="1" u="none" strike="noStrike" baseline="0" dirty="0" smtClean="0">
                          <a:solidFill>
                            <a:schemeClr val="tx1"/>
                          </a:solidFill>
                          <a:latin typeface="+mn-lt"/>
                        </a:rPr>
                        <a:t> / emploi des sous-traitants </a:t>
                      </a:r>
                      <a:r>
                        <a:rPr lang="fr-FR" sz="1100" b="0" i="1" u="none" strike="noStrike" dirty="0" smtClean="0">
                          <a:solidFill>
                            <a:schemeClr val="tx1"/>
                          </a:solidFill>
                          <a:latin typeface="+mn-lt"/>
                        </a:rPr>
                        <a:t>: 3%</a:t>
                      </a:r>
                      <a:endParaRPr lang="fr-FR" sz="1100" b="0" i="1" u="none" strike="noStrike" dirty="0" smtClean="0">
                        <a:solidFill>
                          <a:schemeClr val="tx1"/>
                        </a:solidFill>
                        <a:latin typeface="Calibri"/>
                      </a:endParaRPr>
                    </a:p>
                  </a:txBody>
                  <a:tcPr marL="108000" marR="9525" marT="0" marB="0" anchor="ctr"/>
                </a:tc>
              </a:tr>
              <a:tr h="429374">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100" b="0" i="0" u="none" strike="noStrike" dirty="0" smtClean="0">
                          <a:solidFill>
                            <a:schemeClr val="tx1"/>
                          </a:solidFill>
                          <a:latin typeface="+mn-lt"/>
                        </a:rPr>
                        <a:t> dont </a:t>
                      </a:r>
                      <a:r>
                        <a:rPr lang="fr-FR" sz="1100" b="1" i="0" u="none" strike="noStrike" dirty="0" smtClean="0">
                          <a:solidFill>
                            <a:schemeClr val="tx1"/>
                          </a:solidFill>
                          <a:latin typeface="+mn-lt"/>
                        </a:rPr>
                        <a:t>Les subventions, les retombées financières pour les communes/pour</a:t>
                      </a:r>
                      <a:r>
                        <a:rPr lang="fr-FR" sz="1100" b="1" i="0" u="none" strike="noStrike" baseline="0" dirty="0" smtClean="0">
                          <a:solidFill>
                            <a:schemeClr val="tx1"/>
                          </a:solidFill>
                          <a:latin typeface="+mn-lt"/>
                        </a:rPr>
                        <a:t> la région : 24%</a:t>
                      </a:r>
                      <a:endParaRPr lang="fr-FR" sz="1100" b="1" i="0" u="none" strike="noStrike" dirty="0" smtClean="0">
                        <a:solidFill>
                          <a:schemeClr val="tx1"/>
                        </a:solidFill>
                        <a:latin typeface="Calibri"/>
                      </a:endParaRPr>
                    </a:p>
                  </a:txBody>
                  <a:tcPr marL="108000" marR="9525" marT="0" marB="0" anchor="ctr"/>
                </a:tc>
              </a:tr>
              <a:tr h="214687">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100" b="0" i="0" u="none" strike="noStrike" dirty="0" smtClean="0">
                          <a:solidFill>
                            <a:schemeClr val="tx1"/>
                          </a:solidFill>
                          <a:latin typeface="+mn-lt"/>
                        </a:rPr>
                        <a:t> Le développement</a:t>
                      </a:r>
                      <a:r>
                        <a:rPr lang="fr-FR" sz="1100" b="0" i="0" u="none" strike="noStrike" baseline="0" dirty="0" smtClean="0">
                          <a:solidFill>
                            <a:schemeClr val="tx1"/>
                          </a:solidFill>
                          <a:latin typeface="+mn-lt"/>
                        </a:rPr>
                        <a:t> du tourisme/faire connaître la région : 5%</a:t>
                      </a:r>
                      <a:endParaRPr lang="fr-FR" sz="1100" b="0" i="0" u="none" strike="noStrike" dirty="0" smtClean="0">
                        <a:solidFill>
                          <a:schemeClr val="tx1"/>
                        </a:solidFill>
                        <a:latin typeface="+mn-lt"/>
                      </a:endParaRPr>
                    </a:p>
                  </a:txBody>
                  <a:tcPr marL="108000" marR="9525" marT="0" marB="0" anchor="ctr"/>
                </a:tc>
              </a:tr>
              <a:tr h="214687">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100" u="none" strike="noStrike" kern="1200" dirty="0" smtClean="0">
                          <a:solidFill>
                            <a:schemeClr val="dk1"/>
                          </a:solidFill>
                          <a:latin typeface="+mn-lt"/>
                          <a:ea typeface="+mn-ea"/>
                          <a:cs typeface="+mn-cs"/>
                        </a:rPr>
                        <a:t> Le développement économique de la région/des communes : 8%</a:t>
                      </a:r>
                    </a:p>
                  </a:txBody>
                  <a:tcPr marL="108000" marR="9525" marT="0" marB="0" anchor="ctr"/>
                </a:tc>
              </a:tr>
              <a:tr h="214687">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100" u="none" strike="noStrike" kern="1200" smtClean="0">
                          <a:solidFill>
                            <a:schemeClr val="dk1"/>
                          </a:solidFill>
                          <a:latin typeface="+mn-lt"/>
                          <a:ea typeface="+mn-ea"/>
                          <a:cs typeface="+mn-cs"/>
                        </a:rPr>
                        <a:t> De</a:t>
                      </a:r>
                      <a:r>
                        <a:rPr lang="fr-FR" sz="1100" u="none" strike="noStrike" kern="1200" baseline="0" smtClean="0">
                          <a:solidFill>
                            <a:schemeClr val="dk1"/>
                          </a:solidFill>
                          <a:latin typeface="+mn-lt"/>
                          <a:ea typeface="+mn-ea"/>
                          <a:cs typeface="+mn-cs"/>
                        </a:rPr>
                        <a:t> nouvelles entreprises / industries : 4% </a:t>
                      </a:r>
                      <a:endParaRPr lang="fr-FR" sz="1100" u="none" strike="noStrike" kern="1200" dirty="0" smtClean="0">
                        <a:solidFill>
                          <a:schemeClr val="dk1"/>
                        </a:solidFill>
                        <a:latin typeface="+mn-lt"/>
                        <a:ea typeface="+mn-ea"/>
                        <a:cs typeface="+mn-cs"/>
                      </a:endParaRPr>
                    </a:p>
                  </a:txBody>
                  <a:tcPr marL="108000" marR="9525" marT="0" marB="0" anchor="ctr"/>
                </a:tc>
              </a:tr>
              <a:tr h="214687">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100" u="none" strike="noStrike" kern="1200" dirty="0" smtClean="0">
                          <a:solidFill>
                            <a:schemeClr val="dk1"/>
                          </a:solidFill>
                          <a:latin typeface="+mn-lt"/>
                          <a:ea typeface="+mn-ea"/>
                          <a:cs typeface="+mn-cs"/>
                        </a:rPr>
                        <a:t> Des commerces / des commerces de proximité : 3%</a:t>
                      </a:r>
                    </a:p>
                  </a:txBody>
                  <a:tcPr marL="108000" marR="9525" marT="0" marB="0" anchor="ctr"/>
                </a:tc>
              </a:tr>
            </a:tbl>
          </a:graphicData>
        </a:graphic>
      </p:graphicFrame>
      <p:sp>
        <p:nvSpPr>
          <p:cNvPr id="24" name="ZoneTexte 23"/>
          <p:cNvSpPr txBox="1"/>
          <p:nvPr/>
        </p:nvSpPr>
        <p:spPr>
          <a:xfrm>
            <a:off x="5199708" y="5798795"/>
            <a:ext cx="995715" cy="507831"/>
          </a:xfrm>
          <a:prstGeom prst="rect">
            <a:avLst/>
          </a:prstGeom>
          <a:solidFill>
            <a:schemeClr val="bg1">
              <a:lumMod val="85000"/>
            </a:schemeClr>
          </a:solidFill>
        </p:spPr>
        <p:txBody>
          <a:bodyPr wrap="square" rtlCol="0">
            <a:spAutoFit/>
          </a:bodyPr>
          <a:lstStyle/>
          <a:p>
            <a:r>
              <a:rPr lang="fr-FR" sz="900" dirty="0" smtClean="0">
                <a:latin typeface="+mn-lt"/>
                <a:cs typeface="+mn-cs"/>
              </a:rPr>
              <a:t>Aucun : 6%</a:t>
            </a:r>
            <a:br>
              <a:rPr lang="fr-FR" sz="900" dirty="0" smtClean="0">
                <a:latin typeface="+mn-lt"/>
                <a:cs typeface="+mn-cs"/>
              </a:rPr>
            </a:br>
            <a:r>
              <a:rPr lang="fr-FR" sz="900" dirty="0" smtClean="0">
                <a:latin typeface="+mn-lt"/>
                <a:cs typeface="+mn-cs"/>
              </a:rPr>
              <a:t>Autres : 1%</a:t>
            </a:r>
            <a:br>
              <a:rPr lang="fr-FR" sz="900" dirty="0" smtClean="0">
                <a:latin typeface="+mn-lt"/>
                <a:cs typeface="+mn-cs"/>
              </a:rPr>
            </a:br>
            <a:r>
              <a:rPr lang="fr-FR" sz="900" b="1" noProof="1" smtClean="0">
                <a:latin typeface="+mn-lt"/>
                <a:cs typeface="+mn-cs"/>
              </a:rPr>
              <a:t>NSP</a:t>
            </a:r>
            <a:r>
              <a:rPr lang="fr-FR" sz="900" b="1" dirty="0" smtClean="0">
                <a:latin typeface="+mn-lt"/>
                <a:cs typeface="+mn-cs"/>
              </a:rPr>
              <a:t> : 28%</a:t>
            </a:r>
            <a:endParaRPr lang="fr-FR" sz="700" b="1" dirty="0">
              <a:solidFill>
                <a:schemeClr val="bg1"/>
              </a:solidFill>
            </a:endParaRPr>
          </a:p>
        </p:txBody>
      </p:sp>
      <p:graphicFrame>
        <p:nvGraphicFramePr>
          <p:cNvPr id="21" name="Tableau 20"/>
          <p:cNvGraphicFramePr>
            <a:graphicFrameLocks noGrp="1"/>
          </p:cNvGraphicFramePr>
          <p:nvPr/>
        </p:nvGraphicFramePr>
        <p:xfrm>
          <a:off x="1958001" y="3792987"/>
          <a:ext cx="4252788" cy="569984"/>
        </p:xfrm>
        <a:graphic>
          <a:graphicData uri="http://schemas.openxmlformats.org/drawingml/2006/table">
            <a:tbl>
              <a:tblPr firstRow="1" bandRow="1">
                <a:tableStyleId>{7DF18680-E054-41AD-8BC1-D1AEF772440D}</a:tableStyleId>
              </a:tblPr>
              <a:tblGrid>
                <a:gridCol w="4252788"/>
              </a:tblGrid>
              <a:tr h="349080">
                <a:tc>
                  <a:txBody>
                    <a:bodyPr/>
                    <a:lstStyle/>
                    <a:p>
                      <a:r>
                        <a:rPr lang="fr-FR" sz="1300" dirty="0" smtClean="0"/>
                        <a:t>Les </a:t>
                      </a:r>
                      <a:r>
                        <a:rPr lang="fr-FR" sz="1300" baseline="0" dirty="0" smtClean="0"/>
                        <a:t>Infrastructures équipements et entretien : 7%</a:t>
                      </a:r>
                      <a:endParaRPr lang="fr-FR" sz="1300" dirty="0"/>
                    </a:p>
                  </a:txBody>
                  <a:tcPr/>
                </a:tc>
              </a:tr>
              <a:tr h="220904">
                <a:tc>
                  <a:txBody>
                    <a:bodyPr/>
                    <a:lstStyle/>
                    <a:p>
                      <a:pPr marL="0" marR="0" indent="0" algn="l" defTabSz="914400" rtl="0" eaLnBrk="1" fontAlgn="b" latinLnBrk="0" hangingPunct="1">
                        <a:lnSpc>
                          <a:spcPct val="100000"/>
                        </a:lnSpc>
                        <a:spcBef>
                          <a:spcPts val="0"/>
                        </a:spcBef>
                        <a:spcAft>
                          <a:spcPts val="0"/>
                        </a:spcAft>
                        <a:buClrTx/>
                        <a:buSzTx/>
                        <a:buFont typeface="Arial" pitchFamily="34" charset="0"/>
                        <a:buChar char="•"/>
                        <a:tabLst/>
                        <a:defRPr/>
                      </a:pPr>
                      <a:r>
                        <a:rPr lang="fr-FR" sz="1000" b="0" i="0" u="none" strike="noStrike" dirty="0" smtClean="0">
                          <a:solidFill>
                            <a:schemeClr val="tx1"/>
                          </a:solidFill>
                          <a:latin typeface="+mn-lt"/>
                        </a:rPr>
                        <a:t> De nouvelles infrastructures/équipements : 5%</a:t>
                      </a:r>
                    </a:p>
                  </a:txBody>
                  <a:tcPr marL="108000" marR="9525" marT="0" marB="0" anchor="ctr"/>
                </a:tc>
              </a:tr>
            </a:tbl>
          </a:graphicData>
        </a:graphic>
      </p:graphicFrame>
      <p:sp>
        <p:nvSpPr>
          <p:cNvPr id="25" name="Espace réservé du contenu 2"/>
          <p:cNvSpPr txBox="1">
            <a:spLocks/>
          </p:cNvSpPr>
          <p:nvPr/>
        </p:nvSpPr>
        <p:spPr>
          <a:xfrm>
            <a:off x="782815" y="6394671"/>
            <a:ext cx="6805517" cy="231757"/>
          </a:xfrm>
          <a:prstGeom prst="rect">
            <a:avLst/>
          </a:prstGeom>
        </p:spPr>
        <p:txBody>
          <a:bodyPr lIns="0" tIns="0" rIns="0" bIns="0"/>
          <a:lstStyle/>
          <a:p>
            <a:pPr marL="82550" indent="3175" eaLnBrk="0" hangingPunct="0">
              <a:spcBef>
                <a:spcPts val="0"/>
              </a:spcBef>
            </a:pPr>
            <a:r>
              <a:rPr kumimoji="0" lang="fr-FR" sz="900" b="0" i="1" u="none" strike="noStrike" kern="1200" cap="none" spc="0" normalizeH="0" baseline="0" noProof="0" dirty="0" smtClean="0">
                <a:ln>
                  <a:noFill/>
                </a:ln>
                <a:effectLst/>
                <a:uLnTx/>
                <a:uFillTx/>
                <a:latin typeface="+mn-lt"/>
                <a:ea typeface="+mn-ea"/>
                <a:cs typeface="+mn-cs"/>
              </a:rPr>
              <a:t>Seules les</a:t>
            </a:r>
            <a:r>
              <a:rPr kumimoji="0" lang="fr-FR" sz="900" b="0" i="1" u="none" strike="noStrike" kern="1200" cap="none" spc="0" normalizeH="0" noProof="0" dirty="0" smtClean="0">
                <a:ln>
                  <a:noFill/>
                </a:ln>
                <a:effectLst/>
                <a:uLnTx/>
                <a:uFillTx/>
                <a:latin typeface="+mn-lt"/>
                <a:ea typeface="+mn-ea"/>
                <a:cs typeface="+mn-cs"/>
              </a:rPr>
              <a:t> réponses totalisant un score supérieur à 2% sont présentées dans ce tableau </a:t>
            </a:r>
            <a:endParaRPr lang="fr-FR" sz="900" i="1" dirty="0" smtClean="0">
              <a:latin typeface="+mn-lt"/>
              <a:cs typeface="+mn-cs"/>
            </a:endParaRPr>
          </a:p>
        </p:txBody>
      </p:sp>
      <p:sp>
        <p:nvSpPr>
          <p:cNvPr id="12" name="Espace réservé du contenu 2"/>
          <p:cNvSpPr txBox="1">
            <a:spLocks/>
          </p:cNvSpPr>
          <p:nvPr/>
        </p:nvSpPr>
        <p:spPr>
          <a:xfrm>
            <a:off x="10920" y="1069817"/>
            <a:ext cx="6402237" cy="202930"/>
          </a:xfrm>
          <a:prstGeom prst="rect">
            <a:avLst/>
          </a:prstGeom>
        </p:spPr>
        <p:txBody>
          <a:bodyPr lIns="0" tIns="0" rIns="0" bIns="0"/>
          <a:lstStyle/>
          <a:p>
            <a:pPr marL="82550" indent="3175" eaLnBrk="0" hangingPunct="0">
              <a:spcBef>
                <a:spcPts val="0"/>
              </a:spcBef>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a:t>
            </a:r>
            <a:r>
              <a:rPr lang="fr-FR" sz="1100" dirty="0" smtClean="0">
                <a:latin typeface="+mn-lt"/>
                <a:cs typeface="+mn-cs"/>
              </a:rPr>
              <a:t>: ceux que le projet </a:t>
            </a:r>
            <a:r>
              <a:rPr lang="fr-FR" sz="1100" dirty="0" err="1" smtClean="0">
                <a:latin typeface="+mn-lt"/>
                <a:cs typeface="+mn-cs"/>
              </a:rPr>
              <a:t>Cigéo</a:t>
            </a:r>
            <a:r>
              <a:rPr lang="fr-FR" sz="1100" dirty="0" smtClean="0">
                <a:latin typeface="+mn-lt"/>
                <a:cs typeface="+mn-cs"/>
              </a:rPr>
              <a:t> n’inquiète pas (35% de l’échantillon) </a:t>
            </a:r>
          </a:p>
        </p:txBody>
      </p:sp>
      <p:sp>
        <p:nvSpPr>
          <p:cNvPr id="14" name="Espace réservé du contenu 2"/>
          <p:cNvSpPr txBox="1">
            <a:spLocks/>
          </p:cNvSpPr>
          <p:nvPr/>
        </p:nvSpPr>
        <p:spPr>
          <a:xfrm>
            <a:off x="83125" y="1268269"/>
            <a:ext cx="1246909" cy="192397"/>
          </a:xfrm>
          <a:prstGeom prst="rect">
            <a:avLst/>
          </a:prstGeom>
          <a:ln>
            <a:solidFill>
              <a:schemeClr val="bg1">
                <a:lumMod val="65000"/>
              </a:schemeClr>
            </a:solidFill>
            <a:prstDash val="sysDot"/>
          </a:ln>
        </p:spPr>
        <p:txBody>
          <a:bodyPr lIns="0" tIns="0" rIns="0" bIns="0" anchor="ctr"/>
          <a:lstStyle/>
          <a:p>
            <a:pPr lvl="0" indent="3175" algn="ctr" eaLnBrk="0" hangingPunct="0">
              <a:spcBef>
                <a:spcPts val="0"/>
              </a:spcBef>
            </a:pPr>
            <a:r>
              <a:rPr kumimoji="0" lang="fr-FR" sz="1100" b="0" i="0" u="none" strike="noStrike" kern="1200" cap="none" spc="0" normalizeH="0" baseline="0" noProof="0" dirty="0" smtClean="0">
                <a:ln>
                  <a:noFill/>
                </a:ln>
                <a:effectLst/>
                <a:uLnTx/>
                <a:uFillTx/>
                <a:latin typeface="+mn-lt"/>
                <a:ea typeface="+mn-ea"/>
                <a:cs typeface="+mn-cs"/>
              </a:rPr>
              <a:t>Question ouverte </a:t>
            </a:r>
            <a:endParaRPr lang="fr-FR" sz="1100" dirty="0" smtClean="0">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185738"/>
            <a:r>
              <a:rPr lang="fr-FR" sz="1800" dirty="0" smtClean="0">
                <a:solidFill>
                  <a:schemeClr val="tx1"/>
                </a:solidFill>
              </a:rPr>
              <a:t>Avantages et inconvénients sont perçus avec la même intensité</a:t>
            </a:r>
            <a:endParaRPr lang="fr-FR" sz="1800" dirty="0">
              <a:solidFill>
                <a:schemeClr val="tx1"/>
              </a:solidFill>
            </a:endParaRPr>
          </a:p>
        </p:txBody>
      </p:sp>
      <p:sp>
        <p:nvSpPr>
          <p:cNvPr id="23" name="Espace réservé du pied de page 22"/>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872108"/>
            <a:ext cx="8161013" cy="375926"/>
          </a:xfrm>
          <a:prstGeom prst="rect">
            <a:avLst/>
          </a:prstGeom>
        </p:spPr>
        <p:txBody>
          <a:bodyPr lIns="0" tIns="0" rIns="0" bIns="0"/>
          <a:lstStyle/>
          <a:p>
            <a:pPr marL="82550" lvl="0" indent="3175" eaLnBrk="0" hangingPunct="0">
              <a:spcBef>
                <a:spcPts val="0"/>
              </a:spcBef>
            </a:pPr>
            <a:r>
              <a:rPr lang="fr-FR" sz="1100" dirty="0" smtClean="0">
                <a:latin typeface="+mn-lt"/>
                <a:cs typeface="+mn-cs"/>
              </a:rPr>
              <a:t>Voici une série d’affirmations concernant ce projet </a:t>
            </a:r>
            <a:r>
              <a:rPr lang="fr-FR" sz="1100" dirty="0" err="1" smtClean="0">
                <a:latin typeface="+mn-lt"/>
                <a:cs typeface="+mn-cs"/>
              </a:rPr>
              <a:t>Cigéo</a:t>
            </a:r>
            <a:r>
              <a:rPr lang="fr-FR" sz="1100" dirty="0" smtClean="0">
                <a:latin typeface="+mn-lt"/>
                <a:cs typeface="+mn-cs"/>
              </a:rPr>
              <a:t>. J’aimerais que vous me disiez pour chacune d’elles si vous êtes tout à fait d’accord, plutôt d’accord, plutôt pas d’accord ou pas d’accord du tout </a:t>
            </a:r>
          </a:p>
        </p:txBody>
      </p:sp>
      <p:sp>
        <p:nvSpPr>
          <p:cNvPr id="10" name="Espace réservé du contenu 2"/>
          <p:cNvSpPr txBox="1">
            <a:spLocks/>
          </p:cNvSpPr>
          <p:nvPr/>
        </p:nvSpPr>
        <p:spPr>
          <a:xfrm>
            <a:off x="0" y="1246931"/>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7" name="Tableau 6"/>
          <p:cNvGraphicFramePr>
            <a:graphicFrameLocks noGrp="1"/>
          </p:cNvGraphicFramePr>
          <p:nvPr/>
        </p:nvGraphicFramePr>
        <p:xfrm>
          <a:off x="5906524" y="1557643"/>
          <a:ext cx="2520782" cy="4534238"/>
        </p:xfrm>
        <a:graphic>
          <a:graphicData uri="http://schemas.openxmlformats.org/drawingml/2006/table">
            <a:tbl>
              <a:tblPr firstRow="1" bandRow="1">
                <a:tableStyleId>{2D5ABB26-0587-4C30-8999-92F81FD0307C}</a:tableStyleId>
              </a:tblPr>
              <a:tblGrid>
                <a:gridCol w="1260391"/>
                <a:gridCol w="1260391"/>
              </a:tblGrid>
              <a:tr h="755048">
                <a:tc>
                  <a:txBody>
                    <a:bodyPr/>
                    <a:lstStyle/>
                    <a:p>
                      <a:pPr algn="ctr"/>
                      <a:r>
                        <a:rPr lang="fr-FR" sz="1400" b="1" dirty="0" smtClean="0"/>
                        <a:t>Correspond</a:t>
                      </a:r>
                      <a:r>
                        <a:rPr lang="fr-FR" sz="1400" b="1" baseline="0" dirty="0" smtClean="0"/>
                        <a:t> </a:t>
                      </a:r>
                      <a:endParaRPr lang="fr-FR" sz="14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kern="1200" dirty="0" smtClean="0">
                          <a:solidFill>
                            <a:srgbClr val="C00000"/>
                          </a:solidFill>
                          <a:latin typeface="+mn-lt"/>
                          <a:ea typeface="+mn-ea"/>
                          <a:cs typeface="+mn-cs"/>
                        </a:rPr>
                        <a:t>Ne correspond pas </a:t>
                      </a:r>
                      <a:endParaRPr lang="fr-FR" sz="1400" b="1" kern="1200" dirty="0">
                        <a:solidFill>
                          <a:srgbClr val="C00000"/>
                        </a:solidFill>
                        <a:latin typeface="+mn-lt"/>
                        <a:ea typeface="+mn-ea"/>
                        <a:cs typeface="+mn-cs"/>
                      </a:endParaRPr>
                    </a:p>
                  </a:txBody>
                  <a:tcPr anchor="ctr"/>
                </a:tc>
              </a:tr>
              <a:tr h="755838">
                <a:tc>
                  <a:txBody>
                    <a:bodyPr/>
                    <a:lstStyle/>
                    <a:p>
                      <a:pPr algn="ctr" fontAlgn="b"/>
                      <a:r>
                        <a:rPr lang="fr-FR" sz="1400" b="1" i="0" u="none" strike="noStrike" dirty="0" smtClean="0">
                          <a:solidFill>
                            <a:schemeClr val="tx1"/>
                          </a:solidFill>
                          <a:latin typeface="+mj-lt"/>
                        </a:rPr>
                        <a:t>73%</a:t>
                      </a:r>
                      <a:endParaRPr lang="fr-FR" sz="1400" b="1"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rPr>
                        <a:t>25%</a:t>
                      </a:r>
                      <a:endParaRPr lang="fr-FR" sz="1400" b="1" dirty="0">
                        <a:solidFill>
                          <a:srgbClr val="C00000"/>
                        </a:solidFill>
                      </a:endParaRPr>
                    </a:p>
                  </a:txBody>
                  <a:tcPr anchor="ctr"/>
                </a:tc>
              </a:tr>
              <a:tr h="755838">
                <a:tc>
                  <a:txBody>
                    <a:bodyPr/>
                    <a:lstStyle/>
                    <a:p>
                      <a:pPr algn="ctr" fontAlgn="b"/>
                      <a:r>
                        <a:rPr lang="fr-FR" sz="1400" b="1" i="0" u="none" strike="noStrike" dirty="0" smtClean="0">
                          <a:solidFill>
                            <a:schemeClr val="tx1"/>
                          </a:solidFill>
                          <a:latin typeface="+mj-lt"/>
                        </a:rPr>
                        <a:t>68%</a:t>
                      </a:r>
                      <a:endParaRPr lang="fr-FR" sz="1400" b="1"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rPr>
                        <a:t>28%</a:t>
                      </a:r>
                      <a:endParaRPr lang="fr-FR" sz="1400" b="1" dirty="0">
                        <a:solidFill>
                          <a:srgbClr val="C00000"/>
                        </a:solidFill>
                      </a:endParaRPr>
                    </a:p>
                  </a:txBody>
                  <a:tcPr anchor="ctr"/>
                </a:tc>
              </a:tr>
              <a:tr h="755838">
                <a:tc>
                  <a:txBody>
                    <a:bodyPr/>
                    <a:lstStyle/>
                    <a:p>
                      <a:pPr algn="ctr" fontAlgn="b"/>
                      <a:r>
                        <a:rPr lang="fr-FR" sz="1400" b="1" i="0" u="none" strike="noStrike" dirty="0" smtClean="0">
                          <a:solidFill>
                            <a:schemeClr val="tx1"/>
                          </a:solidFill>
                          <a:latin typeface="+mj-lt"/>
                        </a:rPr>
                        <a:t>34%</a:t>
                      </a:r>
                      <a:endParaRPr lang="fr-FR" sz="1400" b="0"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rPr>
                        <a:t>59%</a:t>
                      </a:r>
                      <a:endParaRPr lang="fr-FR" sz="1400" b="1" dirty="0">
                        <a:solidFill>
                          <a:srgbClr val="C00000"/>
                        </a:solidFill>
                      </a:endParaRPr>
                    </a:p>
                  </a:txBody>
                  <a:tcPr anchor="ctr"/>
                </a:tc>
              </a:tr>
              <a:tr h="755838">
                <a:tc>
                  <a:txBody>
                    <a:bodyPr/>
                    <a:lstStyle/>
                    <a:p>
                      <a:pPr algn="ctr" fontAlgn="b"/>
                      <a:r>
                        <a:rPr lang="fr-FR" sz="1400" b="1" i="0" u="none" strike="noStrike" dirty="0" smtClean="0">
                          <a:solidFill>
                            <a:schemeClr val="tx1"/>
                          </a:solidFill>
                          <a:latin typeface="+mj-lt"/>
                        </a:rPr>
                        <a:t>28%</a:t>
                      </a:r>
                      <a:endParaRPr lang="fr-FR" sz="1400" b="1"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rPr>
                        <a:t>67%</a:t>
                      </a:r>
                      <a:endParaRPr lang="fr-FR" sz="1400" b="1" dirty="0">
                        <a:solidFill>
                          <a:srgbClr val="C00000"/>
                        </a:solidFill>
                      </a:endParaRPr>
                    </a:p>
                  </a:txBody>
                  <a:tcPr anchor="ctr"/>
                </a:tc>
              </a:tr>
              <a:tr h="755838">
                <a:tc>
                  <a:txBody>
                    <a:bodyPr/>
                    <a:lstStyle/>
                    <a:p>
                      <a:pPr algn="ctr" fontAlgn="b"/>
                      <a:r>
                        <a:rPr lang="fr-FR" sz="1400" b="1" i="0" u="none" strike="noStrike" dirty="0" smtClean="0">
                          <a:solidFill>
                            <a:schemeClr val="tx1"/>
                          </a:solidFill>
                          <a:latin typeface="+mj-lt"/>
                        </a:rPr>
                        <a:t>20%</a:t>
                      </a:r>
                      <a:endParaRPr lang="fr-FR" sz="1400" b="1"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rPr>
                        <a:t>76%</a:t>
                      </a:r>
                      <a:endParaRPr lang="fr-FR" sz="1400" b="1" dirty="0">
                        <a:solidFill>
                          <a:srgbClr val="C00000"/>
                        </a:solidFill>
                      </a:endParaRPr>
                    </a:p>
                  </a:txBody>
                  <a:tcPr anchor="ctr"/>
                </a:tc>
              </a:tr>
            </a:tbl>
          </a:graphicData>
        </a:graphic>
      </p:graphicFrame>
      <p:graphicFrame>
        <p:nvGraphicFramePr>
          <p:cNvPr id="8" name="Graphique 7"/>
          <p:cNvGraphicFramePr/>
          <p:nvPr/>
        </p:nvGraphicFramePr>
        <p:xfrm>
          <a:off x="247136" y="1544594"/>
          <a:ext cx="5820032" cy="4782065"/>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2"/>
          <p:cNvPicPr>
            <a:picLocks noChangeAspect="1" noChangeArrowheads="1"/>
          </p:cNvPicPr>
          <p:nvPr/>
        </p:nvPicPr>
        <p:blipFill>
          <a:blip r:embed="rId4" cstate="print"/>
          <a:srcRect/>
          <a:stretch>
            <a:fillRect/>
          </a:stretch>
        </p:blipFill>
        <p:spPr bwMode="auto">
          <a:xfrm>
            <a:off x="225767" y="3800606"/>
            <a:ext cx="8667750" cy="47625"/>
          </a:xfrm>
          <a:prstGeom prst="rect">
            <a:avLst/>
          </a:prstGeom>
          <a:noFill/>
          <a:ln w="9525">
            <a:noFill/>
            <a:miter lim="800000"/>
            <a:headEnd/>
            <a:tailEnd/>
          </a:ln>
          <a:effectLst/>
        </p:spPr>
      </p:pic>
      <p:sp>
        <p:nvSpPr>
          <p:cNvPr id="12" name="Espace réservé du contenu 2"/>
          <p:cNvSpPr txBox="1">
            <a:spLocks/>
          </p:cNvSpPr>
          <p:nvPr/>
        </p:nvSpPr>
        <p:spPr>
          <a:xfrm>
            <a:off x="742371" y="6167325"/>
            <a:ext cx="8180171" cy="423478"/>
          </a:xfrm>
          <a:prstGeom prst="rect">
            <a:avLst/>
          </a:prstGeom>
        </p:spPr>
        <p:txBody>
          <a:bodyPr lIns="0" tIns="0" rIns="0" bIns="0"/>
          <a:lstStyle/>
          <a:p>
            <a:pPr marL="82550" indent="3175" eaLnBrk="0" hangingPunct="0">
              <a:spcBef>
                <a:spcPts val="0"/>
              </a:spcBef>
              <a:defRPr/>
            </a:pPr>
            <a:r>
              <a:rPr lang="fr-FR" sz="800" i="1" dirty="0" smtClean="0">
                <a:solidFill>
                  <a:schemeClr val="bg1">
                    <a:lumMod val="50000"/>
                  </a:schemeClr>
                </a:solidFill>
              </a:rPr>
              <a:t>Rappel 2011 : étude réalisée par TNS Sofres du 24 juin au 2 juillet 2011 par téléphone </a:t>
            </a:r>
          </a:p>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800" b="0" i="1" u="none" strike="noStrike" kern="1200" cap="none" spc="0" normalizeH="0" baseline="0" noProof="0" dirty="0" smtClean="0">
                <a:ln>
                  <a:noFill/>
                </a:ln>
                <a:effectLst/>
                <a:uLnTx/>
                <a:uFillTx/>
                <a:latin typeface="+mn-lt"/>
                <a:ea typeface="+mn-ea"/>
                <a:cs typeface="+mn-cs"/>
              </a:rPr>
              <a:t>En 2011,</a:t>
            </a:r>
            <a:r>
              <a:rPr kumimoji="0" lang="fr-FR" sz="800" b="0" i="1" u="none" strike="noStrike" kern="1200" cap="none" spc="0" normalizeH="0" noProof="0" dirty="0" smtClean="0">
                <a:ln>
                  <a:noFill/>
                </a:ln>
                <a:effectLst/>
                <a:uLnTx/>
                <a:uFillTx/>
                <a:latin typeface="+mn-lt"/>
                <a:ea typeface="+mn-ea"/>
                <a:cs typeface="+mn-cs"/>
              </a:rPr>
              <a:t> la question était posée comme suit : « voici une série d’affirmations concernant l’implantation du centre de stockage en profondeur. Ces affirmations s’opposent deux à deux. A chaque fois, dites-moi de laquelle vous vous sentez le plus proche.  </a:t>
            </a:r>
            <a:endParaRPr kumimoji="0" lang="fr-FR" sz="800" b="0" i="1" u="none" strike="noStrike" kern="1200" cap="none" spc="0" normalizeH="0" baseline="0" noProof="0" dirty="0" smtClean="0">
              <a:ln>
                <a:noFill/>
              </a:ln>
              <a:effectLst/>
              <a:uLnTx/>
              <a:uFillTx/>
              <a:latin typeface="+mn-lt"/>
              <a:ea typeface="+mn-ea"/>
              <a:cs typeface="+mn-cs"/>
            </a:endParaRPr>
          </a:p>
        </p:txBody>
      </p:sp>
      <p:sp>
        <p:nvSpPr>
          <p:cNvPr id="13" name="Espace réservé du contenu 2"/>
          <p:cNvSpPr txBox="1">
            <a:spLocks/>
          </p:cNvSpPr>
          <p:nvPr/>
        </p:nvSpPr>
        <p:spPr>
          <a:xfrm>
            <a:off x="6711902" y="2695965"/>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(76%) </a:t>
            </a:r>
          </a:p>
        </p:txBody>
      </p:sp>
      <p:sp>
        <p:nvSpPr>
          <p:cNvPr id="14" name="Espace réservé du contenu 2"/>
          <p:cNvSpPr txBox="1">
            <a:spLocks/>
          </p:cNvSpPr>
          <p:nvPr/>
        </p:nvSpPr>
        <p:spPr>
          <a:xfrm>
            <a:off x="7904218" y="2615513"/>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(21%)</a:t>
            </a:r>
          </a:p>
        </p:txBody>
      </p:sp>
      <p:sp>
        <p:nvSpPr>
          <p:cNvPr id="15" name="Espace réservé du contenu 2"/>
          <p:cNvSpPr txBox="1">
            <a:spLocks/>
          </p:cNvSpPr>
          <p:nvPr/>
        </p:nvSpPr>
        <p:spPr>
          <a:xfrm>
            <a:off x="6652052" y="4143637"/>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(39%)</a:t>
            </a:r>
          </a:p>
        </p:txBody>
      </p:sp>
      <p:sp>
        <p:nvSpPr>
          <p:cNvPr id="16" name="Espace réservé du contenu 2"/>
          <p:cNvSpPr txBox="1">
            <a:spLocks/>
          </p:cNvSpPr>
          <p:nvPr/>
        </p:nvSpPr>
        <p:spPr>
          <a:xfrm>
            <a:off x="7891868" y="3393993"/>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(36%)</a:t>
            </a:r>
          </a:p>
        </p:txBody>
      </p:sp>
      <p:sp>
        <p:nvSpPr>
          <p:cNvPr id="17" name="Espace réservé du contenu 2"/>
          <p:cNvSpPr txBox="1">
            <a:spLocks/>
          </p:cNvSpPr>
          <p:nvPr/>
        </p:nvSpPr>
        <p:spPr>
          <a:xfrm>
            <a:off x="6651571" y="3413139"/>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(62%)</a:t>
            </a:r>
          </a:p>
        </p:txBody>
      </p:sp>
      <p:sp>
        <p:nvSpPr>
          <p:cNvPr id="18" name="Espace réservé du contenu 2"/>
          <p:cNvSpPr txBox="1">
            <a:spLocks/>
          </p:cNvSpPr>
          <p:nvPr/>
        </p:nvSpPr>
        <p:spPr>
          <a:xfrm>
            <a:off x="7940331" y="4171019"/>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(57%)</a:t>
            </a:r>
          </a:p>
        </p:txBody>
      </p:sp>
      <p:sp>
        <p:nvSpPr>
          <p:cNvPr id="19" name="Espace réservé du contenu 2"/>
          <p:cNvSpPr txBox="1">
            <a:spLocks/>
          </p:cNvSpPr>
          <p:nvPr/>
        </p:nvSpPr>
        <p:spPr>
          <a:xfrm>
            <a:off x="6639696" y="4897395"/>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(31%)</a:t>
            </a:r>
          </a:p>
        </p:txBody>
      </p:sp>
      <p:sp>
        <p:nvSpPr>
          <p:cNvPr id="20" name="Espace réservé du contenu 2"/>
          <p:cNvSpPr txBox="1">
            <a:spLocks/>
          </p:cNvSpPr>
          <p:nvPr/>
        </p:nvSpPr>
        <p:spPr>
          <a:xfrm>
            <a:off x="7987833" y="4937139"/>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(66%)</a:t>
            </a:r>
          </a:p>
        </p:txBody>
      </p:sp>
      <p:sp>
        <p:nvSpPr>
          <p:cNvPr id="21" name="Espace réservé du contenu 2"/>
          <p:cNvSpPr txBox="1">
            <a:spLocks/>
          </p:cNvSpPr>
          <p:nvPr/>
        </p:nvSpPr>
        <p:spPr>
          <a:xfrm>
            <a:off x="6639697" y="5663514"/>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(12%)</a:t>
            </a:r>
          </a:p>
        </p:txBody>
      </p:sp>
      <p:sp>
        <p:nvSpPr>
          <p:cNvPr id="22" name="Espace réservé du contenu 2"/>
          <p:cNvSpPr txBox="1">
            <a:spLocks/>
          </p:cNvSpPr>
          <p:nvPr/>
        </p:nvSpPr>
        <p:spPr>
          <a:xfrm>
            <a:off x="7880471" y="5679508"/>
            <a:ext cx="626076" cy="205946"/>
          </a:xfrm>
          <a:prstGeom prst="rect">
            <a:avLst/>
          </a:prstGeom>
        </p:spPr>
        <p:txBody>
          <a:bodyPr lIns="0" tIns="0" rIns="0" bIns="0" anchor="ctr"/>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rPr>
              <a:t>(82%)</a:t>
            </a:r>
          </a:p>
        </p:txBody>
      </p:sp>
      <p:sp>
        <p:nvSpPr>
          <p:cNvPr id="25" name="Espace réservé du contenu 2"/>
          <p:cNvSpPr txBox="1">
            <a:spLocks/>
          </p:cNvSpPr>
          <p:nvPr/>
        </p:nvSpPr>
        <p:spPr>
          <a:xfrm>
            <a:off x="6595085" y="1995058"/>
            <a:ext cx="613239" cy="323844"/>
          </a:xfrm>
          <a:prstGeom prst="rect">
            <a:avLst/>
          </a:prstGeom>
        </p:spPr>
        <p:txBody>
          <a:bodyPr lIns="0" tIns="0" rIns="0" bIns="0" anchor="ctr"/>
          <a:lstStyle/>
          <a:p>
            <a:pPr marL="82550" marR="0" lvl="0" indent="3175" algn="ctr" defTabSz="914400" rtl="0" eaLnBrk="0" fontAlgn="base" latinLnBrk="0" hangingPunct="0">
              <a:lnSpc>
                <a:spcPct val="100000"/>
              </a:lnSpc>
              <a:spcBef>
                <a:spcPts val="0"/>
              </a:spcBef>
              <a:spcAft>
                <a:spcPct val="0"/>
              </a:spcAft>
              <a:buClrTx/>
              <a:buSzTx/>
              <a:buFont typeface="Wingdings" pitchFamily="2" charset="2"/>
              <a:buNone/>
              <a:tabLst/>
              <a:defRPr/>
            </a:pPr>
            <a:r>
              <a:rPr lang="fr-FR" sz="1050" i="1" dirty="0" smtClean="0">
                <a:solidFill>
                  <a:schemeClr val="bg1">
                    <a:lumMod val="50000"/>
                  </a:schemeClr>
                </a:solidFill>
                <a:latin typeface="+mn-lt"/>
                <a:cs typeface="+mn-cs"/>
              </a:rPr>
              <a:t>Rappel 2011</a:t>
            </a:r>
            <a:endParaRPr kumimoji="0" lang="fr-FR" sz="1050" b="0" i="1" u="none" strike="noStrike" kern="1200" cap="none" spc="0" normalizeH="0" baseline="0" noProof="0" dirty="0" smtClean="0">
              <a:ln>
                <a:noFill/>
              </a:ln>
              <a:solidFill>
                <a:schemeClr val="bg1">
                  <a:lumMod val="50000"/>
                </a:schemeClr>
              </a:solidFill>
              <a:effectLst/>
              <a:uLnTx/>
              <a:uFillTx/>
              <a:latin typeface="+mn-lt"/>
              <a:ea typeface="+mn-ea"/>
              <a:cs typeface="+mn-cs"/>
            </a:endParaRPr>
          </a:p>
        </p:txBody>
      </p:sp>
      <p:sp>
        <p:nvSpPr>
          <p:cNvPr id="24" name="Ellipse 23"/>
          <p:cNvSpPr/>
          <p:nvPr/>
        </p:nvSpPr>
        <p:spPr>
          <a:xfrm>
            <a:off x="6210794" y="2375065"/>
            <a:ext cx="581892" cy="13775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llipse 25"/>
          <p:cNvSpPr/>
          <p:nvPr/>
        </p:nvSpPr>
        <p:spPr>
          <a:xfrm>
            <a:off x="7469579" y="3871356"/>
            <a:ext cx="593766" cy="21494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02793" y="152564"/>
            <a:ext cx="8245819" cy="249299"/>
          </a:xfrm>
        </p:spPr>
        <p:txBody>
          <a:bodyPr/>
          <a:lstStyle/>
          <a:p>
            <a:pPr marL="185738"/>
            <a:r>
              <a:rPr lang="fr-FR" sz="1800" dirty="0" smtClean="0">
                <a:solidFill>
                  <a:srgbClr val="1F497D"/>
                </a:solidFill>
              </a:rPr>
              <a:t>Avantages et inconvénients sont perçus avec la même intensité</a:t>
            </a:r>
            <a:endParaRPr lang="fr-FR" sz="1600" dirty="0" smtClean="0"/>
          </a:p>
        </p:txBody>
      </p:sp>
      <p:sp>
        <p:nvSpPr>
          <p:cNvPr id="7" name="Espace réservé du pied de page 6"/>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1141859"/>
            <a:ext cx="8161013" cy="375926"/>
          </a:xfrm>
          <a:prstGeom prst="rect">
            <a:avLst/>
          </a:prstGeom>
        </p:spPr>
        <p:txBody>
          <a:bodyPr lIns="0" tIns="0" rIns="0" bIns="0"/>
          <a:lstStyle/>
          <a:p>
            <a:pPr marL="82550" lvl="0" indent="3175" eaLnBrk="0" hangingPunct="0">
              <a:spcBef>
                <a:spcPts val="0"/>
              </a:spcBef>
            </a:pPr>
            <a:r>
              <a:rPr lang="fr-FR" sz="1100" dirty="0" smtClean="0">
                <a:latin typeface="+mn-lt"/>
                <a:cs typeface="+mn-cs"/>
              </a:rPr>
              <a:t> Voici une série d’affirmations concernant ce projet </a:t>
            </a:r>
            <a:r>
              <a:rPr lang="fr-FR" sz="1100" dirty="0" err="1" smtClean="0">
                <a:latin typeface="+mn-lt"/>
                <a:cs typeface="+mn-cs"/>
              </a:rPr>
              <a:t>Cigéo</a:t>
            </a:r>
            <a:r>
              <a:rPr lang="fr-FR" sz="1100" dirty="0" smtClean="0">
                <a:latin typeface="+mn-lt"/>
                <a:cs typeface="+mn-cs"/>
              </a:rPr>
              <a:t>. J’aimerais que vous me disiez pour chacune d’elles si vous êtes tout à fait d’accord, plutôt d’accord, plutôt pas d’accord ou pas d’accord du tout </a:t>
            </a:r>
          </a:p>
        </p:txBody>
      </p:sp>
      <p:sp>
        <p:nvSpPr>
          <p:cNvPr id="10" name="Espace réservé du contenu 2"/>
          <p:cNvSpPr txBox="1">
            <a:spLocks/>
          </p:cNvSpPr>
          <p:nvPr/>
        </p:nvSpPr>
        <p:spPr>
          <a:xfrm>
            <a:off x="0" y="1516682"/>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5" name="Tableau 14"/>
          <p:cNvGraphicFramePr>
            <a:graphicFrameLocks noGrp="1"/>
          </p:cNvGraphicFramePr>
          <p:nvPr/>
        </p:nvGraphicFramePr>
        <p:xfrm>
          <a:off x="483364" y="1965037"/>
          <a:ext cx="8155458" cy="4213651"/>
        </p:xfrm>
        <a:graphic>
          <a:graphicData uri="http://schemas.openxmlformats.org/drawingml/2006/table">
            <a:tbl>
              <a:tblPr firstRow="1" bandRow="1">
                <a:tableStyleId>{7E9639D4-E3E2-4D34-9284-5A2195B3D0D7}</a:tableStyleId>
              </a:tblPr>
              <a:tblGrid>
                <a:gridCol w="3101542"/>
                <a:gridCol w="1263479"/>
                <a:gridCol w="1263479"/>
                <a:gridCol w="1263479"/>
                <a:gridCol w="1263479"/>
              </a:tblGrid>
              <a:tr h="912956">
                <a:tc>
                  <a:txBody>
                    <a:bodyPr/>
                    <a:lstStyle/>
                    <a:p>
                      <a:r>
                        <a:rPr lang="fr-FR" sz="1400" b="0" i="1" dirty="0" smtClean="0"/>
                        <a:t>« Correspond »</a:t>
                      </a:r>
                      <a:endParaRPr lang="fr-FR" sz="1400" b="0" i="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fr-FR" sz="1400" dirty="0" smtClean="0"/>
                        <a:t>ENSEMBLE</a:t>
                      </a:r>
                      <a:r>
                        <a:rPr lang="fr-FR" sz="1400" baseline="0" dirty="0" smtClean="0"/>
                        <a:t> </a:t>
                      </a:r>
                      <a:endParaRPr lang="fr-FR" sz="14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fr-FR" sz="1200" dirty="0" smtClean="0"/>
                        <a:t>Très</a:t>
                      </a:r>
                      <a:r>
                        <a:rPr lang="fr-FR" sz="1200" baseline="0" dirty="0" smtClean="0"/>
                        <a:t> proches riverains CMHM</a:t>
                      </a:r>
                      <a:endParaRPr lang="fr-FR" sz="12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aseline="0" dirty="0" smtClean="0"/>
                        <a:t>Proches riverains CMHM </a:t>
                      </a:r>
                      <a:endParaRPr lang="fr-FR" sz="12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Moins </a:t>
                      </a:r>
                      <a:r>
                        <a:rPr lang="fr-FR" sz="1200" baseline="0" dirty="0" smtClean="0"/>
                        <a:t>proches riverains CMHM </a:t>
                      </a:r>
                      <a:endParaRPr lang="fr-FR" sz="12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60139">
                <a:tc>
                  <a:txBody>
                    <a:bodyPr/>
                    <a:lstStyle/>
                    <a:p>
                      <a:pPr marL="85725" indent="0" algn="l" fontAlgn="b"/>
                      <a:r>
                        <a:rPr lang="fr-FR" sz="1400" u="none" strike="noStrike" kern="1200" dirty="0" smtClean="0"/>
                        <a:t>Créera des emplois et de l’activité économique supplémentaire</a:t>
                      </a:r>
                      <a:endParaRPr lang="fr-FR" sz="1400" b="0" i="0" u="none" strike="noStrike" kern="1200" dirty="0" smtClean="0">
                        <a:solidFill>
                          <a:schemeClr val="tx1"/>
                        </a:solidFill>
                        <a:latin typeface="Calibri"/>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73%</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72%</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73%</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75%</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60139">
                <a:tc>
                  <a:txBody>
                    <a:bodyPr/>
                    <a:lstStyle/>
                    <a:p>
                      <a:pPr marL="85725" indent="0" algn="l" fontAlgn="b"/>
                      <a:r>
                        <a:rPr lang="fr-FR" sz="1400" u="none" strike="noStrike" kern="1200" dirty="0" smtClean="0"/>
                        <a:t>Apportera de nouvelles ressources pour la région</a:t>
                      </a:r>
                      <a:endParaRPr lang="fr-FR" sz="1400" b="0" i="0" u="none" strike="noStrike" kern="1200" dirty="0" smtClean="0">
                        <a:solidFill>
                          <a:schemeClr val="tx1"/>
                        </a:solidFill>
                        <a:latin typeface="Calibri"/>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dirty="0" smtClean="0"/>
                        <a:t>68%</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dirty="0" smtClean="0"/>
                        <a:t>69%</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dirty="0" smtClean="0"/>
                        <a:t>70%</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dirty="0" smtClean="0"/>
                        <a:t>66%</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r h="660139">
                <a:tc>
                  <a:txBody>
                    <a:bodyPr/>
                    <a:lstStyle/>
                    <a:p>
                      <a:pPr marL="85725" indent="0" algn="l" fontAlgn="b"/>
                      <a:r>
                        <a:rPr lang="fr-FR" sz="1400" u="none" strike="noStrike" kern="1200" dirty="0" smtClean="0"/>
                        <a:t>Sera sans conséquence sur la santé des personnes vivant à proximité</a:t>
                      </a:r>
                      <a:endParaRPr lang="fr-FR" sz="1400" b="0" i="0" u="none" strike="noStrike" kern="1200" dirty="0" smtClean="0">
                        <a:solidFill>
                          <a:schemeClr val="tx1"/>
                        </a:solidFill>
                        <a:latin typeface="Calibri"/>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34%</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48%</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37%</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32%</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60139">
                <a:tc>
                  <a:txBody>
                    <a:bodyPr/>
                    <a:lstStyle/>
                    <a:p>
                      <a:pPr marL="85725" indent="0" algn="l" fontAlgn="b"/>
                      <a:r>
                        <a:rPr lang="fr-FR" sz="1400" u="none" strike="noStrike" kern="1200" dirty="0" smtClean="0"/>
                        <a:t>Sera sans conséquence sur l’image des produits agricoles issus de la région</a:t>
                      </a:r>
                      <a:endParaRPr lang="fr-FR" sz="1400" b="0" i="0" u="none" strike="noStrike" kern="1200" dirty="0" smtClean="0">
                        <a:solidFill>
                          <a:schemeClr val="tx1"/>
                        </a:solidFill>
                        <a:latin typeface="Calibri"/>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dirty="0" smtClean="0"/>
                        <a:t>28%</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dirty="0" smtClean="0"/>
                        <a:t>38%</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dirty="0" smtClean="0"/>
                        <a:t>31%</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u="none" strike="noStrike" dirty="0" smtClean="0"/>
                        <a:t>25%</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r h="660139">
                <a:tc>
                  <a:txBody>
                    <a:bodyPr/>
                    <a:lstStyle/>
                    <a:p>
                      <a:pPr marL="85725" indent="0" algn="l" fontAlgn="b"/>
                      <a:r>
                        <a:rPr lang="fr-FR" sz="1400" u="none" strike="noStrike" kern="1200" dirty="0" smtClean="0"/>
                        <a:t>Sera sans conséquences sur la valeur des terrains et des maisons à proximité</a:t>
                      </a:r>
                      <a:endParaRPr lang="fr-FR" sz="1400" b="0" i="0" u="none" strike="noStrike" kern="1200" dirty="0" smtClean="0">
                        <a:solidFill>
                          <a:schemeClr val="tx1"/>
                        </a:solidFill>
                        <a:latin typeface="Calibri"/>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20%</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30%</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27%</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u="none" strike="noStrike" dirty="0" smtClean="0"/>
                        <a:t>15%</a:t>
                      </a:r>
                      <a:endParaRPr lang="fr-FR" sz="1400" b="0" i="0" u="none" strike="noStrike" dirty="0">
                        <a:solidFill>
                          <a:schemeClr val="tx1"/>
                        </a:solidFill>
                        <a:latin typeface="Calibri"/>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16" name="Ellipse 15"/>
          <p:cNvSpPr/>
          <p:nvPr/>
        </p:nvSpPr>
        <p:spPr>
          <a:xfrm>
            <a:off x="4944148" y="4337534"/>
            <a:ext cx="1075038" cy="39541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1"/>
          <p:cNvSpPr>
            <a:spLocks noGrp="1"/>
          </p:cNvSpPr>
          <p:nvPr>
            <p:ph type="ctrTitle"/>
          </p:nvPr>
        </p:nvSpPr>
        <p:spPr bwMode="auto">
          <a:xfrm>
            <a:off x="144000" y="2990598"/>
            <a:ext cx="4416425" cy="886397"/>
          </a:xfrm>
          <a:noFill/>
          <a:ln>
            <a:miter lim="800000"/>
            <a:headEnd/>
            <a:tailEnd/>
          </a:ln>
        </p:spPr>
        <p:txBody>
          <a:bodyPr vert="horz" numCol="1" compatLnSpc="1">
            <a:prstTxWarp prst="textNoShape">
              <a:avLst/>
            </a:prstTxWarp>
          </a:bodyPr>
          <a:lstStyle/>
          <a:p>
            <a:pPr marL="85725" eaLnBrk="1" hangingPunct="1"/>
            <a:r>
              <a:rPr lang="fr-FR" sz="3200" dirty="0" smtClean="0">
                <a:solidFill>
                  <a:schemeClr val="tx1">
                    <a:lumMod val="75000"/>
                  </a:schemeClr>
                </a:solidFill>
              </a:rPr>
              <a:t>Objectifs et  méthodologie </a:t>
            </a:r>
          </a:p>
        </p:txBody>
      </p:sp>
      <p:pic>
        <p:nvPicPr>
          <p:cNvPr id="3" name="Picture 4" descr="http://geosystemes.univ-lille1.fr/sgn/logo/logo_andra1.jpg"/>
          <p:cNvPicPr>
            <a:picLocks noChangeAspect="1" noChangeArrowheads="1"/>
          </p:cNvPicPr>
          <p:nvPr/>
        </p:nvPicPr>
        <p:blipFill>
          <a:blip r:embed="rId2" cstate="print"/>
          <a:srcRect/>
          <a:stretch>
            <a:fillRect/>
          </a:stretch>
        </p:blipFill>
        <p:spPr bwMode="auto">
          <a:xfrm>
            <a:off x="7874180" y="2270283"/>
            <a:ext cx="1098150" cy="81411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1" y="354274"/>
            <a:ext cx="7390800" cy="249299"/>
          </a:xfrm>
        </p:spPr>
        <p:txBody>
          <a:bodyPr/>
          <a:lstStyle/>
          <a:p>
            <a:pPr marL="185738"/>
            <a:r>
              <a:rPr lang="fr-FR" sz="1800" dirty="0" smtClean="0"/>
              <a:t>L’intention de participer au débat public de 2013 progresse </a:t>
            </a:r>
          </a:p>
        </p:txBody>
      </p:sp>
      <p:sp>
        <p:nvSpPr>
          <p:cNvPr id="9" name="Espace réservé du pied de page 8"/>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3" name="Espace réservé du contenu 2"/>
          <p:cNvSpPr>
            <a:spLocks noGrp="1"/>
          </p:cNvSpPr>
          <p:nvPr>
            <p:ph idx="4294967295"/>
          </p:nvPr>
        </p:nvSpPr>
        <p:spPr>
          <a:xfrm>
            <a:off x="0" y="1128520"/>
            <a:ext cx="8594725" cy="388938"/>
          </a:xfrm>
          <a:prstGeom prst="rect">
            <a:avLst/>
          </a:prstGeom>
        </p:spPr>
        <p:txBody>
          <a:bodyPr/>
          <a:lstStyle/>
          <a:p>
            <a:pPr marL="0" indent="3175">
              <a:buNone/>
            </a:pPr>
            <a:r>
              <a:rPr lang="fr-FR" sz="1100" dirty="0" smtClean="0">
                <a:solidFill>
                  <a:schemeClr val="tx1"/>
                </a:solidFill>
              </a:rPr>
              <a:t>Un débat public va avoir lieu en 2013 autour de ce projet de centre de stockage en profondeur. Avez-vous l’intention de participer aux réunions publiques organisées dans le cadre de ce débat ?</a:t>
            </a:r>
          </a:p>
        </p:txBody>
      </p:sp>
      <p:sp>
        <p:nvSpPr>
          <p:cNvPr id="15" name="Espace réservé du contenu 2"/>
          <p:cNvSpPr txBox="1">
            <a:spLocks/>
          </p:cNvSpPr>
          <p:nvPr/>
        </p:nvSpPr>
        <p:spPr>
          <a:xfrm>
            <a:off x="0" y="1571623"/>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8" name="Graphique 7"/>
          <p:cNvGraphicFramePr/>
          <p:nvPr/>
        </p:nvGraphicFramePr>
        <p:xfrm>
          <a:off x="160637" y="2199500"/>
          <a:ext cx="5399903" cy="326218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à coins arrondis 9"/>
          <p:cNvSpPr/>
          <p:nvPr/>
        </p:nvSpPr>
        <p:spPr>
          <a:xfrm>
            <a:off x="296562" y="2965619"/>
            <a:ext cx="7821827" cy="54369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3" name="Tableau 12"/>
          <p:cNvGraphicFramePr>
            <a:graphicFrameLocks noGrp="1"/>
          </p:cNvGraphicFramePr>
          <p:nvPr/>
        </p:nvGraphicFramePr>
        <p:xfrm>
          <a:off x="5548182" y="2248929"/>
          <a:ext cx="2409568" cy="3039759"/>
        </p:xfrm>
        <a:graphic>
          <a:graphicData uri="http://schemas.openxmlformats.org/drawingml/2006/table">
            <a:tbl>
              <a:tblPr firstRow="1" bandRow="1">
                <a:tableStyleId>{2D5ABB26-0587-4C30-8999-92F81FD0307C}</a:tableStyleId>
              </a:tblPr>
              <a:tblGrid>
                <a:gridCol w="1204784"/>
                <a:gridCol w="1204784"/>
              </a:tblGrid>
              <a:tr h="704663">
                <a:tc>
                  <a:txBody>
                    <a:bodyPr/>
                    <a:lstStyle/>
                    <a:p>
                      <a:pPr algn="ctr"/>
                      <a:r>
                        <a:rPr lang="fr-FR" sz="1400" b="1" kern="1200" dirty="0" smtClean="0">
                          <a:solidFill>
                            <a:schemeClr val="tx1"/>
                          </a:solidFill>
                          <a:latin typeface="+mn-lt"/>
                          <a:ea typeface="+mn-ea"/>
                          <a:cs typeface="+mn-cs"/>
                        </a:rPr>
                        <a:t>OUI</a:t>
                      </a:r>
                    </a:p>
                  </a:txBody>
                  <a:tcPr anchor="ctr"/>
                </a:tc>
                <a:tc>
                  <a:txBody>
                    <a:bodyPr/>
                    <a:lstStyle/>
                    <a:p>
                      <a:pPr algn="ctr"/>
                      <a:r>
                        <a:rPr lang="fr-FR" sz="1200" b="1" i="1" dirty="0" smtClean="0">
                          <a:solidFill>
                            <a:schemeClr val="bg1">
                              <a:lumMod val="50000"/>
                            </a:schemeClr>
                          </a:solidFill>
                        </a:rPr>
                        <a:t>Rappel</a:t>
                      </a:r>
                      <a:r>
                        <a:rPr lang="fr-FR" sz="1200" b="1" i="1" baseline="0" dirty="0" smtClean="0">
                          <a:solidFill>
                            <a:schemeClr val="bg1">
                              <a:lumMod val="50000"/>
                            </a:schemeClr>
                          </a:solidFill>
                        </a:rPr>
                        <a:t> </a:t>
                      </a:r>
                      <a:r>
                        <a:rPr lang="fr-FR" sz="1200" b="1" i="1" dirty="0" smtClean="0">
                          <a:solidFill>
                            <a:schemeClr val="bg1">
                              <a:lumMod val="50000"/>
                            </a:schemeClr>
                          </a:solidFill>
                        </a:rPr>
                        <a:t>2011</a:t>
                      </a:r>
                      <a:endParaRPr lang="fr-FR" sz="1200" b="1" i="1" dirty="0">
                        <a:solidFill>
                          <a:schemeClr val="bg1">
                            <a:lumMod val="50000"/>
                          </a:schemeClr>
                        </a:solidFill>
                      </a:endParaRPr>
                    </a:p>
                  </a:txBody>
                  <a:tcPr anchor="ctr"/>
                </a:tc>
              </a:tr>
              <a:tr h="583774">
                <a:tc>
                  <a:txBody>
                    <a:bodyPr/>
                    <a:lstStyle/>
                    <a:p>
                      <a:pPr algn="ctr"/>
                      <a:r>
                        <a:rPr lang="fr-FR" sz="1400" b="1" kern="1200" dirty="0" smtClean="0">
                          <a:solidFill>
                            <a:schemeClr val="tx1"/>
                          </a:solidFill>
                          <a:latin typeface="+mn-lt"/>
                          <a:ea typeface="+mn-ea"/>
                          <a:cs typeface="+mn-cs"/>
                        </a:rPr>
                        <a:t>39%</a:t>
                      </a:r>
                    </a:p>
                  </a:txBody>
                  <a:tcPr anchor="ctr"/>
                </a:tc>
                <a:tc>
                  <a:txBody>
                    <a:bodyPr/>
                    <a:lstStyle/>
                    <a:p>
                      <a:pPr algn="ctr"/>
                      <a:r>
                        <a:rPr lang="fr-FR" sz="1200" b="1" i="1" dirty="0" smtClean="0">
                          <a:solidFill>
                            <a:schemeClr val="bg1">
                              <a:lumMod val="50000"/>
                            </a:schemeClr>
                          </a:solidFill>
                        </a:rPr>
                        <a:t>32%</a:t>
                      </a:r>
                      <a:endParaRPr lang="fr-FR" sz="1200" b="1" i="1" dirty="0">
                        <a:solidFill>
                          <a:schemeClr val="bg1">
                            <a:lumMod val="50000"/>
                          </a:schemeClr>
                        </a:solidFill>
                      </a:endParaRPr>
                    </a:p>
                  </a:txBody>
                  <a:tcPr anchor="ctr"/>
                </a:tc>
              </a:tr>
              <a:tr h="583774">
                <a:tc>
                  <a:txBody>
                    <a:bodyPr/>
                    <a:lstStyle/>
                    <a:p>
                      <a:pPr algn="ctr"/>
                      <a:r>
                        <a:rPr lang="fr-FR" sz="1400" b="1" kern="1200" dirty="0" smtClean="0">
                          <a:solidFill>
                            <a:schemeClr val="tx1"/>
                          </a:solidFill>
                          <a:latin typeface="+mn-lt"/>
                          <a:ea typeface="+mn-ea"/>
                          <a:cs typeface="+mn-cs"/>
                        </a:rPr>
                        <a:t>61%</a:t>
                      </a:r>
                    </a:p>
                  </a:txBody>
                  <a:tcPr anchor="ctr"/>
                </a:tc>
                <a:tc>
                  <a:txBody>
                    <a:bodyPr/>
                    <a:lstStyle/>
                    <a:p>
                      <a:pPr algn="ctr"/>
                      <a:endParaRPr lang="fr-FR" sz="1200" b="1" i="1" dirty="0">
                        <a:solidFill>
                          <a:schemeClr val="bg1">
                            <a:lumMod val="50000"/>
                          </a:schemeClr>
                        </a:solidFill>
                      </a:endParaRPr>
                    </a:p>
                  </a:txBody>
                  <a:tcPr anchor="ctr"/>
                </a:tc>
              </a:tr>
              <a:tr h="583774">
                <a:tc>
                  <a:txBody>
                    <a:bodyPr/>
                    <a:lstStyle/>
                    <a:p>
                      <a:pPr algn="ctr"/>
                      <a:r>
                        <a:rPr lang="fr-FR" sz="1400" b="1" kern="1200" dirty="0" smtClean="0">
                          <a:solidFill>
                            <a:schemeClr val="tx1"/>
                          </a:solidFill>
                          <a:latin typeface="+mn-lt"/>
                          <a:ea typeface="+mn-ea"/>
                          <a:cs typeface="+mn-cs"/>
                        </a:rPr>
                        <a:t>48%</a:t>
                      </a:r>
                    </a:p>
                  </a:txBody>
                  <a:tcPr anchor="ctr"/>
                </a:tc>
                <a:tc>
                  <a:txBody>
                    <a:bodyPr/>
                    <a:lstStyle/>
                    <a:p>
                      <a:pPr algn="ctr"/>
                      <a:endParaRPr lang="fr-FR" sz="1200" b="1" i="1" dirty="0">
                        <a:solidFill>
                          <a:schemeClr val="bg1">
                            <a:lumMod val="50000"/>
                          </a:schemeClr>
                        </a:solidFill>
                      </a:endParaRPr>
                    </a:p>
                  </a:txBody>
                  <a:tcPr anchor="ctr"/>
                </a:tc>
              </a:tr>
              <a:tr h="583774">
                <a:tc>
                  <a:txBody>
                    <a:bodyPr/>
                    <a:lstStyle/>
                    <a:p>
                      <a:pPr algn="ctr"/>
                      <a:r>
                        <a:rPr lang="fr-FR" sz="1400" b="1" kern="1200" dirty="0" smtClean="0">
                          <a:solidFill>
                            <a:schemeClr val="tx1"/>
                          </a:solidFill>
                          <a:latin typeface="+mn-lt"/>
                          <a:ea typeface="+mn-ea"/>
                          <a:cs typeface="+mn-cs"/>
                        </a:rPr>
                        <a:t>30%</a:t>
                      </a:r>
                    </a:p>
                  </a:txBody>
                  <a:tcPr anchor="ctr"/>
                </a:tc>
                <a:tc>
                  <a:txBody>
                    <a:bodyPr/>
                    <a:lstStyle/>
                    <a:p>
                      <a:pPr algn="ctr"/>
                      <a:endParaRPr lang="fr-FR" sz="1200" b="1" i="1" dirty="0">
                        <a:solidFill>
                          <a:schemeClr val="bg1">
                            <a:lumMod val="50000"/>
                          </a:schemeClr>
                        </a:solidFill>
                      </a:endParaRPr>
                    </a:p>
                  </a:txBody>
                  <a:tcPr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aphique 13"/>
          <p:cNvGraphicFramePr/>
          <p:nvPr/>
        </p:nvGraphicFramePr>
        <p:xfrm>
          <a:off x="218364" y="1218433"/>
          <a:ext cx="6864640" cy="51651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p:txBody>
          <a:bodyPr/>
          <a:lstStyle/>
          <a:p>
            <a:pPr marL="185738"/>
            <a:r>
              <a:rPr lang="fr-FR" dirty="0" smtClean="0">
                <a:solidFill>
                  <a:schemeClr val="tx1"/>
                </a:solidFill>
              </a:rPr>
              <a:t>Un impact économique d’ores et déjà souligné </a:t>
            </a:r>
            <a:endParaRPr lang="fr-FR" dirty="0">
              <a:solidFill>
                <a:schemeClr val="tx1"/>
              </a:solidFill>
            </a:endParaRPr>
          </a:p>
        </p:txBody>
      </p:sp>
      <p:sp>
        <p:nvSpPr>
          <p:cNvPr id="12" name="Espace réservé du pied de page 3"/>
          <p:cNvSpPr>
            <a:spLocks noGrp="1"/>
          </p:cNvSpPr>
          <p:nvPr>
            <p:ph type="ftr" sz="quarter" idx="11"/>
          </p:nvPr>
        </p:nvSpPr>
        <p:spPr>
          <a:prstGeom prst="rect">
            <a:avLst/>
          </a:prstGeom>
        </p:spPr>
        <p:txBody>
          <a:bodyPr/>
          <a:lstStyle/>
          <a:p>
            <a:pPr lvl="0">
              <a:defRPr/>
            </a:pPr>
            <a:r>
              <a:rPr lang="fr-FR" sz="1000" dirty="0" smtClean="0">
                <a:solidFill>
                  <a:srgbClr val="FFFFFF">
                    <a:lumMod val="50000"/>
                  </a:srgbClr>
                </a:solidFill>
                <a:latin typeface="Arial" charset="0"/>
                <a:cs typeface="Arial" charset="0"/>
              </a:rPr>
              <a:t>Ipsos pour l’</a:t>
            </a:r>
            <a:r>
              <a:rPr lang="fr-FR" sz="1000" dirty="0" err="1" smtClean="0">
                <a:solidFill>
                  <a:srgbClr val="FFFFFF">
                    <a:lumMod val="50000"/>
                  </a:srgbClr>
                </a:solidFill>
                <a:latin typeface="Arial" charset="0"/>
                <a:cs typeface="Arial" charset="0"/>
              </a:rPr>
              <a:t>Andra</a:t>
            </a:r>
            <a:r>
              <a:rPr lang="fr-FR" sz="1000" dirty="0" smtClean="0">
                <a:solidFill>
                  <a:srgbClr val="FFFFFF">
                    <a:lumMod val="50000"/>
                  </a:srgbClr>
                </a:solidFill>
                <a:latin typeface="Arial" charset="0"/>
                <a:cs typeface="Arial" charset="0"/>
              </a:rPr>
              <a:t> – Enquête auprès des riverains –  Résultats CMHM –  Novembre  2012 </a:t>
            </a:r>
          </a:p>
          <a:p>
            <a:pPr>
              <a:defRPr/>
            </a:pPr>
            <a:endParaRPr lang="fr-FR" dirty="0"/>
          </a:p>
        </p:txBody>
      </p:sp>
      <p:sp>
        <p:nvSpPr>
          <p:cNvPr id="9" name="Espace réservé du contenu 2"/>
          <p:cNvSpPr txBox="1">
            <a:spLocks/>
          </p:cNvSpPr>
          <p:nvPr/>
        </p:nvSpPr>
        <p:spPr>
          <a:xfrm>
            <a:off x="0" y="785609"/>
            <a:ext cx="8161013" cy="244121"/>
          </a:xfrm>
          <a:prstGeom prst="rect">
            <a:avLst/>
          </a:prstGeom>
        </p:spPr>
        <p:txBody>
          <a:bodyPr lIns="0" tIns="0" rIns="0" bIns="0"/>
          <a:lstStyle/>
          <a:p>
            <a:pPr marL="82550" indent="3175" eaLnBrk="0" hangingPunct="0">
              <a:spcBef>
                <a:spcPts val="0"/>
              </a:spcBef>
            </a:pPr>
            <a:r>
              <a:rPr lang="fr-FR" sz="1100" dirty="0" smtClean="0">
                <a:latin typeface="+mn-lt"/>
                <a:cs typeface="+mn-cs"/>
              </a:rPr>
              <a:t> Considérez-vous le centre de Meuse Haute-Marne de l’</a:t>
            </a:r>
            <a:r>
              <a:rPr lang="fr-FR" sz="1100" dirty="0" err="1" smtClean="0">
                <a:latin typeface="+mn-lt"/>
                <a:cs typeface="+mn-cs"/>
              </a:rPr>
              <a:t>Andra</a:t>
            </a:r>
            <a:r>
              <a:rPr lang="fr-FR" sz="1100" dirty="0" smtClean="0">
                <a:latin typeface="+mn-lt"/>
                <a:cs typeface="+mn-cs"/>
              </a:rPr>
              <a:t> comme… ?  </a:t>
            </a:r>
          </a:p>
        </p:txBody>
      </p:sp>
      <p:sp>
        <p:nvSpPr>
          <p:cNvPr id="10" name="Espace réservé du contenu 2"/>
          <p:cNvSpPr txBox="1">
            <a:spLocks/>
          </p:cNvSpPr>
          <p:nvPr/>
        </p:nvSpPr>
        <p:spPr>
          <a:xfrm>
            <a:off x="0" y="1036867"/>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a:t>
            </a:r>
            <a:r>
              <a:rPr lang="fr-FR" sz="1100" dirty="0" smtClean="0">
                <a:latin typeface="+mn-lt"/>
                <a:cs typeface="+mn-cs"/>
              </a:rPr>
              <a:t>S’est exprimé sur la question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7" name="Tableau 6"/>
          <p:cNvGraphicFramePr>
            <a:graphicFrameLocks noGrp="1"/>
          </p:cNvGraphicFramePr>
          <p:nvPr/>
        </p:nvGraphicFramePr>
        <p:xfrm>
          <a:off x="6436551" y="1286203"/>
          <a:ext cx="1989438" cy="4782085"/>
        </p:xfrm>
        <a:graphic>
          <a:graphicData uri="http://schemas.openxmlformats.org/drawingml/2006/table">
            <a:tbl>
              <a:tblPr firstRow="1" bandRow="1">
                <a:tableStyleId>{2D5ABB26-0587-4C30-8999-92F81FD0307C}</a:tableStyleId>
              </a:tblPr>
              <a:tblGrid>
                <a:gridCol w="994719"/>
                <a:gridCol w="994719"/>
              </a:tblGrid>
              <a:tr h="461186">
                <a:tc>
                  <a:txBody>
                    <a:bodyPr/>
                    <a:lstStyle/>
                    <a:p>
                      <a:pPr algn="ctr"/>
                      <a:r>
                        <a:rPr lang="fr-FR" sz="1400" b="1" dirty="0" smtClean="0"/>
                        <a:t>Oui </a:t>
                      </a:r>
                      <a:endParaRPr lang="fr-FR" sz="1400" b="1" dirty="0"/>
                    </a:p>
                  </a:txBody>
                  <a:tcPr anchor="ctr"/>
                </a:tc>
                <a:tc>
                  <a:txBody>
                    <a:bodyPr/>
                    <a:lstStyle/>
                    <a:p>
                      <a:pPr algn="ctr"/>
                      <a:r>
                        <a:rPr lang="fr-FR" sz="1200" b="0" i="1" dirty="0" smtClean="0">
                          <a:solidFill>
                            <a:schemeClr val="bg1">
                              <a:lumMod val="50000"/>
                            </a:schemeClr>
                          </a:solidFill>
                        </a:rPr>
                        <a:t>Rappel 2011 </a:t>
                      </a:r>
                      <a:endParaRPr lang="fr-FR" sz="1200" b="0" i="1" dirty="0">
                        <a:solidFill>
                          <a:schemeClr val="bg1">
                            <a:lumMod val="50000"/>
                          </a:schemeClr>
                        </a:solidFill>
                      </a:endParaRPr>
                    </a:p>
                  </a:txBody>
                  <a:tcPr anchor="ctr"/>
                </a:tc>
              </a:tr>
              <a:tr h="392809">
                <a:tc>
                  <a:txBody>
                    <a:bodyPr/>
                    <a:lstStyle/>
                    <a:p>
                      <a:pPr algn="ctr" fontAlgn="b"/>
                      <a:r>
                        <a:rPr lang="fr-FR" sz="1200" b="1" i="0" u="none" strike="noStrike" kern="1200" dirty="0" smtClean="0">
                          <a:solidFill>
                            <a:schemeClr val="tx1"/>
                          </a:solidFill>
                          <a:latin typeface="+mj-lt"/>
                          <a:ea typeface="+mn-ea"/>
                          <a:cs typeface="+mn-cs"/>
                        </a:rPr>
                        <a:t>76%</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68%</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chemeClr val="tx1"/>
                          </a:solidFill>
                          <a:latin typeface="+mj-lt"/>
                          <a:ea typeface="+mn-ea"/>
                          <a:cs typeface="+mn-cs"/>
                        </a:rPr>
                        <a:t>74%</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chemeClr val="tx1"/>
                          </a:solidFill>
                          <a:latin typeface="+mj-lt"/>
                          <a:ea typeface="+mn-ea"/>
                          <a:cs typeface="+mn-cs"/>
                        </a:rPr>
                        <a:t>69%</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70%</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chemeClr val="tx1"/>
                          </a:solidFill>
                          <a:latin typeface="+mj-lt"/>
                          <a:ea typeface="+mn-ea"/>
                          <a:cs typeface="+mn-cs"/>
                        </a:rPr>
                        <a:t>69%</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75%</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rgbClr val="FF0000"/>
                          </a:solidFill>
                          <a:latin typeface="+mj-lt"/>
                          <a:ea typeface="+mn-ea"/>
                          <a:cs typeface="+mn-cs"/>
                        </a:rPr>
                        <a:t>63%</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59%</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chemeClr val="tx1"/>
                          </a:solidFill>
                          <a:latin typeface="+mj-lt"/>
                          <a:ea typeface="+mn-ea"/>
                          <a:cs typeface="+mn-cs"/>
                        </a:rPr>
                        <a:t>62%</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59%</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rgbClr val="FF0000"/>
                          </a:solidFill>
                          <a:latin typeface="+mj-lt"/>
                          <a:ea typeface="+mn-ea"/>
                          <a:cs typeface="+mn-cs"/>
                        </a:rPr>
                        <a:t>61%</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62%</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rgbClr val="FF0000"/>
                          </a:solidFill>
                          <a:latin typeface="+mj-lt"/>
                          <a:ea typeface="+mn-ea"/>
                          <a:cs typeface="+mn-cs"/>
                        </a:rPr>
                        <a:t>57%</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56%</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rgbClr val="FF0000"/>
                          </a:solidFill>
                          <a:latin typeface="+mj-lt"/>
                          <a:ea typeface="+mn-ea"/>
                          <a:cs typeface="+mn-cs"/>
                        </a:rPr>
                        <a:t>56%</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47%</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chemeClr val="tx1"/>
                          </a:solidFill>
                          <a:latin typeface="+mj-lt"/>
                          <a:ea typeface="+mn-ea"/>
                          <a:cs typeface="+mn-cs"/>
                        </a:rPr>
                        <a:t>35%</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a:t>
                      </a:r>
                      <a:endParaRPr lang="fr-FR" sz="1200" b="0" i="1" u="none" strike="noStrike" dirty="0">
                        <a:solidFill>
                          <a:schemeClr val="bg1">
                            <a:lumMod val="50000"/>
                          </a:schemeClr>
                        </a:solidFill>
                        <a:latin typeface="+mj-lt"/>
                      </a:endParaRPr>
                    </a:p>
                  </a:txBody>
                  <a:tcPr marL="9525" marR="9525" marT="9525" marB="0" anchor="ctr"/>
                </a:tc>
              </a:tr>
              <a:tr h="392809">
                <a:tc>
                  <a:txBody>
                    <a:bodyPr/>
                    <a:lstStyle/>
                    <a:p>
                      <a:pPr algn="ctr" fontAlgn="b"/>
                      <a:r>
                        <a:rPr lang="fr-FR" sz="1200" b="1" i="0" u="none" strike="noStrike" kern="1200" dirty="0" smtClean="0">
                          <a:solidFill>
                            <a:schemeClr val="tx1"/>
                          </a:solidFill>
                          <a:latin typeface="+mj-lt"/>
                          <a:ea typeface="+mn-ea"/>
                          <a:cs typeface="+mn-cs"/>
                        </a:rPr>
                        <a:t>24%</a:t>
                      </a:r>
                    </a:p>
                  </a:txBody>
                  <a:tcPr marL="9525" marR="9525" marT="9525" marB="0" anchor="ctr"/>
                </a:tc>
                <a:tc>
                  <a:txBody>
                    <a:bodyPr/>
                    <a:lstStyle/>
                    <a:p>
                      <a:pPr algn="ctr" fontAlgn="b"/>
                      <a:r>
                        <a:rPr lang="fr-FR" sz="1200" b="0" i="1" u="none" strike="noStrike" dirty="0" smtClean="0">
                          <a:solidFill>
                            <a:schemeClr val="bg1">
                              <a:lumMod val="50000"/>
                            </a:schemeClr>
                          </a:solidFill>
                          <a:latin typeface="+mj-lt"/>
                        </a:rPr>
                        <a:t>/</a:t>
                      </a:r>
                      <a:endParaRPr lang="fr-FR" sz="1200" b="0" i="1" u="none" strike="noStrike" dirty="0">
                        <a:solidFill>
                          <a:schemeClr val="bg1">
                            <a:lumMod val="50000"/>
                          </a:schemeClr>
                        </a:solidFill>
                        <a:latin typeface="+mj-lt"/>
                      </a:endParaRPr>
                    </a:p>
                  </a:txBody>
                  <a:tcPr marL="9525" marR="9525" marT="9525" marB="0" anchor="ctr"/>
                </a:tc>
              </a:tr>
            </a:tbl>
          </a:graphicData>
        </a:graphic>
      </p:graphicFrame>
      <p:sp>
        <p:nvSpPr>
          <p:cNvPr id="15" name="Espace réservé du contenu 2"/>
          <p:cNvSpPr txBox="1">
            <a:spLocks/>
          </p:cNvSpPr>
          <p:nvPr/>
        </p:nvSpPr>
        <p:spPr>
          <a:xfrm>
            <a:off x="731325" y="6222009"/>
            <a:ext cx="8305800" cy="440046"/>
          </a:xfrm>
          <a:prstGeom prst="rect">
            <a:avLst/>
          </a:prstGeom>
        </p:spPr>
        <p:txBody>
          <a:bodyPr lIns="0" tIns="0" rIns="0" bIns="0" anchor="ctr"/>
          <a:lstStyle/>
          <a:p>
            <a:pPr marL="82550" marR="0" lvl="0" indent="3175" defTabSz="914400" rtl="0" eaLnBrk="0" fontAlgn="base" latinLnBrk="0" hangingPunct="0">
              <a:lnSpc>
                <a:spcPct val="100000"/>
              </a:lnSpc>
              <a:spcBef>
                <a:spcPts val="0"/>
              </a:spcBef>
              <a:spcAft>
                <a:spcPct val="0"/>
              </a:spcAft>
              <a:buClrTx/>
              <a:buSzTx/>
              <a:tabLst/>
              <a:defRPr/>
            </a:pPr>
            <a:r>
              <a:rPr lang="fr-FR" sz="900" i="1" dirty="0" smtClean="0">
                <a:solidFill>
                  <a:schemeClr val="bg1">
                    <a:lumMod val="50000"/>
                  </a:schemeClr>
                </a:solidFill>
                <a:latin typeface="+mn-lt"/>
                <a:cs typeface="+mn-cs"/>
              </a:rPr>
              <a:t>* Rappels 2011 : étude réalisée par TNS Sofres du 24 juin au 2 juillet 2011 par téléphone </a:t>
            </a:r>
          </a:p>
          <a:p>
            <a:pPr marL="82550" marR="0" lvl="0" indent="3175" defTabSz="914400" rtl="0" eaLnBrk="0" fontAlgn="base" latinLnBrk="0" hangingPunct="0">
              <a:lnSpc>
                <a:spcPct val="100000"/>
              </a:lnSpc>
              <a:spcBef>
                <a:spcPts val="0"/>
              </a:spcBef>
              <a:spcAft>
                <a:spcPct val="0"/>
              </a:spcAft>
              <a:buClrTx/>
              <a:buSzTx/>
              <a:tabLst/>
              <a:defRPr/>
            </a:pPr>
            <a:r>
              <a:rPr lang="fr-FR" sz="900" i="1" dirty="0" smtClean="0">
                <a:latin typeface="+mn-lt"/>
                <a:cs typeface="+mn-cs"/>
              </a:rPr>
              <a:t>En 2011, la question était posée comme suit : « considérez-vous  </a:t>
            </a:r>
            <a:r>
              <a:rPr lang="fr-FR" sz="900" i="1" u="sng" dirty="0" smtClean="0">
                <a:latin typeface="+mn-lt"/>
                <a:cs typeface="+mn-cs"/>
              </a:rPr>
              <a:t>les installations </a:t>
            </a:r>
            <a:r>
              <a:rPr lang="fr-FR" sz="900" i="1" dirty="0" smtClean="0">
                <a:latin typeface="+mn-lt"/>
                <a:cs typeface="+mn-cs"/>
              </a:rPr>
              <a:t>de l’</a:t>
            </a:r>
            <a:r>
              <a:rPr lang="fr-FR" sz="900" i="1" dirty="0" err="1" smtClean="0">
                <a:latin typeface="+mn-lt"/>
                <a:cs typeface="+mn-cs"/>
              </a:rPr>
              <a:t>Andra</a:t>
            </a:r>
            <a:r>
              <a:rPr lang="fr-FR" sz="900" i="1" dirty="0" smtClean="0">
                <a:latin typeface="+mn-lt"/>
                <a:cs typeface="+mn-cs"/>
              </a:rPr>
              <a:t> comme… » </a:t>
            </a:r>
            <a:endParaRPr kumimoji="0" lang="fr-FR" sz="900" i="1" u="none" strike="noStrike" kern="1200" cap="none" spc="0" normalizeH="0" baseline="0" noProof="0" dirty="0" smtClean="0">
              <a:ln>
                <a:noFill/>
              </a:ln>
              <a:effectLst/>
              <a:uLnTx/>
              <a:uFillTx/>
              <a:latin typeface="+mn-lt"/>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118800"/>
            <a:ext cx="7581869" cy="553998"/>
          </a:xfrm>
        </p:spPr>
        <p:txBody>
          <a:bodyPr/>
          <a:lstStyle/>
          <a:p>
            <a:pPr marL="185738"/>
            <a:r>
              <a:rPr lang="fr-FR" sz="1800" dirty="0" smtClean="0">
                <a:solidFill>
                  <a:schemeClr val="tx1"/>
                </a:solidFill>
              </a:rPr>
              <a:t>Les très proches riverains perçoivent principalement les avantages de la présence des centres </a:t>
            </a:r>
            <a:endParaRPr lang="fr-FR" sz="1800" dirty="0">
              <a:solidFill>
                <a:schemeClr val="tx1"/>
              </a:solidFill>
            </a:endParaRPr>
          </a:p>
        </p:txBody>
      </p:sp>
      <p:sp>
        <p:nvSpPr>
          <p:cNvPr id="21" name="Espace réservé du pied de page 3"/>
          <p:cNvSpPr>
            <a:spLocks noGrp="1"/>
          </p:cNvSpPr>
          <p:nvPr>
            <p:ph type="ftr" sz="quarter" idx="11"/>
          </p:nvPr>
        </p:nvSpPr>
        <p:spPr>
          <a:prstGeom prst="rect">
            <a:avLst/>
          </a:prstGeom>
        </p:spPr>
        <p:txBody>
          <a:bodyPr/>
          <a:lstStyle/>
          <a:p>
            <a:pPr lvl="0">
              <a:defRPr/>
            </a:pPr>
            <a:r>
              <a:rPr lang="fr-FR" sz="1000" dirty="0" smtClean="0">
                <a:solidFill>
                  <a:srgbClr val="FFFFFF">
                    <a:lumMod val="50000"/>
                  </a:srgbClr>
                </a:solidFill>
                <a:latin typeface="Arial" charset="0"/>
                <a:cs typeface="Arial" charset="0"/>
              </a:rPr>
              <a:t>Ipsos pour l’</a:t>
            </a:r>
            <a:r>
              <a:rPr lang="fr-FR" sz="1000" dirty="0" err="1" smtClean="0">
                <a:solidFill>
                  <a:srgbClr val="FFFFFF">
                    <a:lumMod val="50000"/>
                  </a:srgbClr>
                </a:solidFill>
                <a:latin typeface="Arial" charset="0"/>
                <a:cs typeface="Arial" charset="0"/>
              </a:rPr>
              <a:t>Andra</a:t>
            </a:r>
            <a:r>
              <a:rPr lang="fr-FR" sz="1000" dirty="0" smtClean="0">
                <a:solidFill>
                  <a:srgbClr val="FFFFFF">
                    <a:lumMod val="50000"/>
                  </a:srgbClr>
                </a:solidFill>
                <a:latin typeface="Arial" charset="0"/>
                <a:cs typeface="Arial" charset="0"/>
              </a:rPr>
              <a:t> – Enquête auprès des riverains –  Résultats CMHM –  Novembre  2012 </a:t>
            </a:r>
          </a:p>
          <a:p>
            <a:pPr>
              <a:defRPr/>
            </a:pPr>
            <a:endParaRPr lang="fr-FR" dirty="0"/>
          </a:p>
        </p:txBody>
      </p:sp>
      <p:sp>
        <p:nvSpPr>
          <p:cNvPr id="9" name="Espace réservé du contenu 2"/>
          <p:cNvSpPr txBox="1">
            <a:spLocks/>
          </p:cNvSpPr>
          <p:nvPr/>
        </p:nvSpPr>
        <p:spPr>
          <a:xfrm>
            <a:off x="0" y="785610"/>
            <a:ext cx="8161013" cy="215288"/>
          </a:xfrm>
          <a:prstGeom prst="rect">
            <a:avLst/>
          </a:prstGeom>
        </p:spPr>
        <p:txBody>
          <a:bodyPr lIns="0" tIns="0" rIns="0" bIns="0"/>
          <a:lstStyle/>
          <a:p>
            <a:pPr marL="82550" indent="3175" eaLnBrk="0" hangingPunct="0">
              <a:spcBef>
                <a:spcPts val="0"/>
              </a:spcBef>
            </a:pPr>
            <a:r>
              <a:rPr lang="fr-FR" sz="1100" dirty="0" smtClean="0"/>
              <a:t>Considérez-vous le centre de Meuse Haute-Marne de l’</a:t>
            </a:r>
            <a:r>
              <a:rPr lang="fr-FR" sz="1100" dirty="0" err="1" smtClean="0"/>
              <a:t>Andra</a:t>
            </a:r>
            <a:r>
              <a:rPr lang="fr-FR" sz="1100" dirty="0" smtClean="0"/>
              <a:t> comme… ?  </a:t>
            </a:r>
          </a:p>
        </p:txBody>
      </p:sp>
      <p:graphicFrame>
        <p:nvGraphicFramePr>
          <p:cNvPr id="11" name="Graphique 10"/>
          <p:cNvGraphicFramePr/>
          <p:nvPr>
            <p:extLst>
              <p:ext uri="{D42A27DB-BD31-4B8C-83A1-F6EECF244321}">
                <p14:modId xmlns:p14="http://schemas.microsoft.com/office/powerpoint/2010/main" val="956819917"/>
              </p:ext>
            </p:extLst>
          </p:nvPr>
        </p:nvGraphicFramePr>
        <p:xfrm>
          <a:off x="-228599" y="1741931"/>
          <a:ext cx="3658443" cy="47301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aphique 18"/>
          <p:cNvGraphicFramePr/>
          <p:nvPr>
            <p:extLst>
              <p:ext uri="{D42A27DB-BD31-4B8C-83A1-F6EECF244321}">
                <p14:modId xmlns:p14="http://schemas.microsoft.com/office/powerpoint/2010/main" val="956819917"/>
              </p:ext>
            </p:extLst>
          </p:nvPr>
        </p:nvGraphicFramePr>
        <p:xfrm>
          <a:off x="3337636" y="1625820"/>
          <a:ext cx="1875632" cy="4831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phique 16"/>
          <p:cNvGraphicFramePr/>
          <p:nvPr>
            <p:extLst>
              <p:ext uri="{D42A27DB-BD31-4B8C-83A1-F6EECF244321}">
                <p14:modId xmlns:p14="http://schemas.microsoft.com/office/powerpoint/2010/main" val="956819917"/>
              </p:ext>
            </p:extLst>
          </p:nvPr>
        </p:nvGraphicFramePr>
        <p:xfrm>
          <a:off x="5249566" y="1629779"/>
          <a:ext cx="1935008" cy="48314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aphique 19"/>
          <p:cNvGraphicFramePr/>
          <p:nvPr>
            <p:extLst>
              <p:ext uri="{D42A27DB-BD31-4B8C-83A1-F6EECF244321}">
                <p14:modId xmlns:p14="http://schemas.microsoft.com/office/powerpoint/2010/main" val="956819917"/>
              </p:ext>
            </p:extLst>
          </p:nvPr>
        </p:nvGraphicFramePr>
        <p:xfrm>
          <a:off x="7208992" y="1618894"/>
          <a:ext cx="1935008" cy="4831492"/>
        </p:xfrm>
        <a:graphic>
          <a:graphicData uri="http://schemas.openxmlformats.org/drawingml/2006/chart">
            <c:chart xmlns:c="http://schemas.openxmlformats.org/drawingml/2006/chart" xmlns:r="http://schemas.openxmlformats.org/officeDocument/2006/relationships" r:id="rId6"/>
          </a:graphicData>
        </a:graphic>
      </p:graphicFrame>
      <p:sp>
        <p:nvSpPr>
          <p:cNvPr id="22" name="Rectangle à coins arrondis 21"/>
          <p:cNvSpPr/>
          <p:nvPr/>
        </p:nvSpPr>
        <p:spPr>
          <a:xfrm>
            <a:off x="95000" y="1246909"/>
            <a:ext cx="773346" cy="344385"/>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b="1" dirty="0" smtClean="0">
                <a:solidFill>
                  <a:schemeClr val="tx1"/>
                </a:solidFill>
                <a:latin typeface="Arial" pitchFamily="34" charset="0"/>
                <a:ea typeface="Calibri" pitchFamily="34" charset="0"/>
                <a:cs typeface="Arial" pitchFamily="34" charset="0"/>
              </a:rPr>
              <a:t>« Oui »</a:t>
            </a:r>
            <a:endParaRPr lang="fr-FR" sz="1200" dirty="0"/>
          </a:p>
        </p:txBody>
      </p:sp>
      <p:sp>
        <p:nvSpPr>
          <p:cNvPr id="14" name="Rectangle 13"/>
          <p:cNvSpPr/>
          <p:nvPr/>
        </p:nvSpPr>
        <p:spPr>
          <a:xfrm>
            <a:off x="0" y="3495613"/>
            <a:ext cx="1781299" cy="294566"/>
          </a:xfrm>
          <a:prstGeom prst="rect">
            <a:avLst/>
          </a:prstGeom>
          <a:solidFill>
            <a:schemeClr val="accent3">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0" y="4322441"/>
            <a:ext cx="1746913" cy="1228299"/>
          </a:xfrm>
          <a:prstGeom prst="rect">
            <a:avLst/>
          </a:prstGeom>
          <a:solidFill>
            <a:schemeClr val="accent3">
              <a:lumMod val="75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6" name="Tableau 25"/>
          <p:cNvGraphicFramePr>
            <a:graphicFrameLocks noGrp="1"/>
          </p:cNvGraphicFramePr>
          <p:nvPr/>
        </p:nvGraphicFramePr>
        <p:xfrm>
          <a:off x="1365663" y="1344890"/>
          <a:ext cx="7350824" cy="459095"/>
        </p:xfrm>
        <a:graphic>
          <a:graphicData uri="http://schemas.openxmlformats.org/drawingml/2006/table">
            <a:tbl>
              <a:tblPr firstRow="1" bandRow="1">
                <a:tableStyleId>{2D5ABB26-0587-4C30-8999-92F81FD0307C}</a:tableStyleId>
              </a:tblPr>
              <a:tblGrid>
                <a:gridCol w="1837706"/>
                <a:gridCol w="1837706"/>
                <a:gridCol w="1837706"/>
                <a:gridCol w="1837706"/>
              </a:tblGrid>
              <a:tr h="459095">
                <a:tc>
                  <a:txBody>
                    <a:bodyPr/>
                    <a:lstStyle/>
                    <a:p>
                      <a:pPr algn="ctr"/>
                      <a:r>
                        <a:rPr lang="fr-FR" sz="1200" b="1" dirty="0" smtClean="0"/>
                        <a:t>ENSEMBLE</a:t>
                      </a:r>
                      <a:endParaRPr lang="fr-FR" sz="12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t>Très proches riverains CMHM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t>Proches riverains CMHM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t>Moins proches riverains CMHM</a:t>
                      </a:r>
                    </a:p>
                  </a:txBody>
                  <a:tcPr anchor="ctr"/>
                </a:tc>
              </a:tr>
            </a:tbl>
          </a:graphicData>
        </a:graphic>
      </p:graphicFrame>
      <p:pic>
        <p:nvPicPr>
          <p:cNvPr id="15" name="Picture 2"/>
          <p:cNvPicPr>
            <a:picLocks noChangeAspect="1" noChangeArrowheads="1"/>
          </p:cNvPicPr>
          <p:nvPr/>
        </p:nvPicPr>
        <p:blipFill>
          <a:blip r:embed="rId7" cstate="print"/>
          <a:srcRect/>
          <a:stretch>
            <a:fillRect/>
          </a:stretch>
        </p:blipFill>
        <p:spPr bwMode="auto">
          <a:xfrm>
            <a:off x="75868" y="3845996"/>
            <a:ext cx="8818750" cy="48455"/>
          </a:xfrm>
          <a:prstGeom prst="rect">
            <a:avLst/>
          </a:prstGeom>
          <a:noFill/>
          <a:ln w="9525">
            <a:noFill/>
            <a:miter lim="800000"/>
            <a:headEnd/>
            <a:tailEnd/>
          </a:ln>
          <a:effectLst/>
        </p:spPr>
      </p:pic>
      <p:sp>
        <p:nvSpPr>
          <p:cNvPr id="16" name="Espace réservé du contenu 2"/>
          <p:cNvSpPr txBox="1">
            <a:spLocks/>
          </p:cNvSpPr>
          <p:nvPr/>
        </p:nvSpPr>
        <p:spPr>
          <a:xfrm>
            <a:off x="0" y="989367"/>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a:t>
            </a:r>
            <a:r>
              <a:rPr lang="fr-FR" sz="1100" dirty="0" smtClean="0">
                <a:latin typeface="+mn-lt"/>
                <a:cs typeface="+mn-cs"/>
              </a:rPr>
              <a:t>S’est exprimé sur la question </a:t>
            </a:r>
            <a:endParaRPr kumimoji="0" lang="fr-FR" sz="11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1"/>
          <p:cNvSpPr>
            <a:spLocks noGrp="1"/>
          </p:cNvSpPr>
          <p:nvPr>
            <p:ph type="ctrTitle"/>
          </p:nvPr>
        </p:nvSpPr>
        <p:spPr bwMode="auto">
          <a:xfrm>
            <a:off x="0" y="2685899"/>
            <a:ext cx="4655127" cy="1495794"/>
          </a:xfrm>
          <a:noFill/>
          <a:ln>
            <a:miter lim="800000"/>
            <a:headEnd/>
            <a:tailEnd/>
          </a:ln>
        </p:spPr>
        <p:txBody>
          <a:bodyPr vert="horz" numCol="1" compatLnSpc="1">
            <a:prstTxWarp prst="textNoShape">
              <a:avLst/>
            </a:prstTxWarp>
          </a:bodyPr>
          <a:lstStyle/>
          <a:p>
            <a:pPr marL="85725" eaLnBrk="1" hangingPunct="1"/>
            <a:r>
              <a:rPr lang="fr-FR" sz="2800" dirty="0" smtClean="0">
                <a:solidFill>
                  <a:schemeClr val="tx1">
                    <a:lumMod val="75000"/>
                  </a:schemeClr>
                </a:solidFill>
              </a:rPr>
              <a:t>Perception et image de l’</a:t>
            </a:r>
            <a:r>
              <a:rPr lang="fr-FR" sz="2800" dirty="0" err="1" smtClean="0">
                <a:solidFill>
                  <a:schemeClr val="tx1">
                    <a:lumMod val="75000"/>
                  </a:schemeClr>
                </a:solidFill>
              </a:rPr>
              <a:t>Andra</a:t>
            </a:r>
            <a:r>
              <a:rPr lang="fr-FR" sz="2800" dirty="0" smtClean="0">
                <a:solidFill>
                  <a:schemeClr val="tx1">
                    <a:lumMod val="75000"/>
                  </a:schemeClr>
                </a:solidFill>
              </a:rPr>
              <a:t> </a:t>
            </a:r>
          </a:p>
        </p:txBody>
      </p:sp>
      <p:pic>
        <p:nvPicPr>
          <p:cNvPr id="3" name="Picture 4" descr="http://geosystemes.univ-lille1.fr/sgn/logo/logo_andra1.jpg"/>
          <p:cNvPicPr>
            <a:picLocks noChangeAspect="1" noChangeArrowheads="1"/>
          </p:cNvPicPr>
          <p:nvPr/>
        </p:nvPicPr>
        <p:blipFill>
          <a:blip r:embed="rId2" cstate="print"/>
          <a:srcRect/>
          <a:stretch>
            <a:fillRect/>
          </a:stretch>
        </p:blipFill>
        <p:spPr bwMode="auto">
          <a:xfrm>
            <a:off x="7874180" y="2270283"/>
            <a:ext cx="1098150" cy="814111"/>
          </a:xfrm>
          <a:prstGeom prst="rect">
            <a:avLst/>
          </a:prstGeom>
          <a:noFill/>
        </p:spPr>
      </p:pic>
      <p:sp>
        <p:nvSpPr>
          <p:cNvPr id="4" name="Ellipse 3"/>
          <p:cNvSpPr/>
          <p:nvPr/>
        </p:nvSpPr>
        <p:spPr>
          <a:xfrm>
            <a:off x="2934268" y="982638"/>
            <a:ext cx="1337480" cy="1105469"/>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chemeClr val="tx1">
                    <a:lumMod val="75000"/>
                  </a:schemeClr>
                </a:solidFill>
                <a:latin typeface="+mj-lt"/>
                <a:ea typeface="+mj-ea"/>
                <a:cs typeface="+mj-cs"/>
              </a:rPr>
              <a:t>3</a:t>
            </a:r>
            <a:endParaRPr lang="fr-FR" sz="2800" b="1" dirty="0">
              <a:solidFill>
                <a:schemeClr val="tx1">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3" name="Espace réservé du contenu 2"/>
          <p:cNvSpPr>
            <a:spLocks noGrp="1"/>
          </p:cNvSpPr>
          <p:nvPr>
            <p:ph idx="4294967295"/>
          </p:nvPr>
        </p:nvSpPr>
        <p:spPr>
          <a:xfrm>
            <a:off x="0" y="809873"/>
            <a:ext cx="7740650" cy="244475"/>
          </a:xfrm>
          <a:prstGeom prst="rect">
            <a:avLst/>
          </a:prstGeom>
        </p:spPr>
        <p:txBody>
          <a:bodyPr/>
          <a:lstStyle/>
          <a:p>
            <a:pPr marL="0" indent="3175">
              <a:buNone/>
            </a:pPr>
            <a:r>
              <a:rPr lang="fr-FR" sz="1100" dirty="0" smtClean="0">
                <a:solidFill>
                  <a:schemeClr val="tx1"/>
                </a:solidFill>
              </a:rPr>
              <a:t> Faites-vous confiance ou pas confiance à l’</a:t>
            </a:r>
            <a:r>
              <a:rPr lang="fr-FR" sz="1100" dirty="0" err="1" smtClean="0">
                <a:solidFill>
                  <a:schemeClr val="tx1"/>
                </a:solidFill>
              </a:rPr>
              <a:t>Andra</a:t>
            </a:r>
            <a:r>
              <a:rPr lang="fr-FR" sz="1100" dirty="0" smtClean="0">
                <a:solidFill>
                  <a:schemeClr val="tx1"/>
                </a:solidFill>
              </a:rPr>
              <a:t> pour gérer le centre de Meuse Haute-Marne ? </a:t>
            </a:r>
          </a:p>
        </p:txBody>
      </p:sp>
      <p:graphicFrame>
        <p:nvGraphicFramePr>
          <p:cNvPr id="62" name="Graphique 61"/>
          <p:cNvGraphicFramePr/>
          <p:nvPr/>
        </p:nvGraphicFramePr>
        <p:xfrm>
          <a:off x="1" y="1668162"/>
          <a:ext cx="6311900" cy="4040659"/>
        </p:xfrm>
        <a:graphic>
          <a:graphicData uri="http://schemas.openxmlformats.org/drawingml/2006/chart">
            <c:chart xmlns:c="http://schemas.openxmlformats.org/drawingml/2006/chart" xmlns:r="http://schemas.openxmlformats.org/officeDocument/2006/relationships" r:id="rId2"/>
          </a:graphicData>
        </a:graphic>
      </p:graphicFrame>
      <p:sp>
        <p:nvSpPr>
          <p:cNvPr id="65" name="Espace réservé du contenu 2"/>
          <p:cNvSpPr txBox="1">
            <a:spLocks/>
          </p:cNvSpPr>
          <p:nvPr/>
        </p:nvSpPr>
        <p:spPr>
          <a:xfrm>
            <a:off x="0" y="1130226"/>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7" name="Tableau 16"/>
          <p:cNvGraphicFramePr>
            <a:graphicFrameLocks noGrp="1"/>
          </p:cNvGraphicFramePr>
          <p:nvPr/>
        </p:nvGraphicFramePr>
        <p:xfrm>
          <a:off x="6079530" y="1964723"/>
          <a:ext cx="2298372" cy="3558746"/>
        </p:xfrm>
        <a:graphic>
          <a:graphicData uri="http://schemas.openxmlformats.org/drawingml/2006/table">
            <a:tbl>
              <a:tblPr firstRow="1" bandRow="1">
                <a:tableStyleId>{2D5ABB26-0587-4C30-8999-92F81FD0307C}</a:tableStyleId>
              </a:tblPr>
              <a:tblGrid>
                <a:gridCol w="1149186"/>
                <a:gridCol w="1149186"/>
              </a:tblGrid>
              <a:tr h="824974">
                <a:tc>
                  <a:txBody>
                    <a:bodyPr/>
                    <a:lstStyle/>
                    <a:p>
                      <a:pPr algn="ctr"/>
                      <a:r>
                        <a:rPr lang="fr-FR" sz="1400" b="1" kern="1200" dirty="0" smtClean="0">
                          <a:solidFill>
                            <a:schemeClr val="tx1"/>
                          </a:solidFill>
                          <a:latin typeface="+mn-lt"/>
                          <a:ea typeface="+mn-ea"/>
                          <a:cs typeface="+mn-cs"/>
                        </a:rPr>
                        <a:t>Confiance </a:t>
                      </a:r>
                    </a:p>
                  </a:txBody>
                  <a:tcPr anchor="ctr"/>
                </a:tc>
                <a:tc>
                  <a:txBody>
                    <a:bodyPr/>
                    <a:lstStyle/>
                    <a:p>
                      <a:pPr algn="ctr"/>
                      <a:r>
                        <a:rPr lang="fr-FR" sz="1200" b="0" i="1" kern="1200" dirty="0" smtClean="0">
                          <a:solidFill>
                            <a:schemeClr val="bg1">
                              <a:lumMod val="50000"/>
                            </a:schemeClr>
                          </a:solidFill>
                          <a:latin typeface="+mn-lt"/>
                          <a:ea typeface="+mn-ea"/>
                          <a:cs typeface="+mn-cs"/>
                        </a:rPr>
                        <a:t>Rappel</a:t>
                      </a:r>
                      <a:r>
                        <a:rPr lang="fr-FR" sz="1200" b="0" i="1" kern="1200" baseline="0" dirty="0" smtClean="0">
                          <a:solidFill>
                            <a:schemeClr val="bg1">
                              <a:lumMod val="50000"/>
                            </a:schemeClr>
                          </a:solidFill>
                          <a:latin typeface="+mn-lt"/>
                          <a:ea typeface="+mn-ea"/>
                          <a:cs typeface="+mn-cs"/>
                        </a:rPr>
                        <a:t> 2011</a:t>
                      </a:r>
                      <a:endParaRPr lang="fr-FR" sz="1200" b="0" i="1" kern="1200" dirty="0">
                        <a:solidFill>
                          <a:schemeClr val="bg1">
                            <a:lumMod val="50000"/>
                          </a:schemeClr>
                        </a:solidFill>
                        <a:latin typeface="+mn-lt"/>
                        <a:ea typeface="+mn-ea"/>
                        <a:cs typeface="+mn-cs"/>
                      </a:endParaRPr>
                    </a:p>
                  </a:txBody>
                  <a:tcPr anchor="ctr"/>
                </a:tc>
              </a:tr>
              <a:tr h="683443">
                <a:tc>
                  <a:txBody>
                    <a:bodyPr/>
                    <a:lstStyle/>
                    <a:p>
                      <a:pPr algn="ctr"/>
                      <a:r>
                        <a:rPr lang="fr-FR" sz="1400" b="1" kern="1200" dirty="0" smtClean="0">
                          <a:solidFill>
                            <a:schemeClr val="tx1"/>
                          </a:solidFill>
                          <a:latin typeface="+mn-lt"/>
                          <a:ea typeface="+mn-ea"/>
                          <a:cs typeface="+mn-cs"/>
                        </a:rPr>
                        <a:t>64%</a:t>
                      </a:r>
                    </a:p>
                  </a:txBody>
                  <a:tcPr anchor="ctr"/>
                </a:tc>
                <a:tc>
                  <a:txBody>
                    <a:bodyPr/>
                    <a:lstStyle/>
                    <a:p>
                      <a:pPr algn="ctr"/>
                      <a:r>
                        <a:rPr lang="fr-FR" sz="1400" b="0" i="1" kern="1200" dirty="0" smtClean="0">
                          <a:solidFill>
                            <a:schemeClr val="bg1">
                              <a:lumMod val="50000"/>
                            </a:schemeClr>
                          </a:solidFill>
                          <a:latin typeface="+mn-lt"/>
                          <a:ea typeface="+mn-ea"/>
                          <a:cs typeface="+mn-cs"/>
                        </a:rPr>
                        <a:t>63%</a:t>
                      </a:r>
                      <a:endParaRPr lang="fr-FR" sz="1400" b="0" i="1" kern="1200" dirty="0">
                        <a:solidFill>
                          <a:schemeClr val="bg1">
                            <a:lumMod val="50000"/>
                          </a:schemeClr>
                        </a:solidFill>
                        <a:latin typeface="+mn-lt"/>
                        <a:ea typeface="+mn-ea"/>
                        <a:cs typeface="+mn-cs"/>
                      </a:endParaRPr>
                    </a:p>
                  </a:txBody>
                  <a:tcPr anchor="ctr"/>
                </a:tc>
              </a:tr>
              <a:tr h="683443">
                <a:tc>
                  <a:txBody>
                    <a:bodyPr/>
                    <a:lstStyle/>
                    <a:p>
                      <a:pPr algn="ctr"/>
                      <a:r>
                        <a:rPr lang="fr-FR" sz="1400" b="1" kern="1200" dirty="0" smtClean="0">
                          <a:solidFill>
                            <a:schemeClr val="tx1"/>
                          </a:solidFill>
                          <a:latin typeface="+mn-lt"/>
                          <a:ea typeface="+mn-ea"/>
                          <a:cs typeface="+mn-cs"/>
                        </a:rPr>
                        <a:t>74%</a:t>
                      </a:r>
                    </a:p>
                  </a:txBody>
                  <a:tcPr anchor="ctr"/>
                </a:tc>
                <a:tc>
                  <a:txBody>
                    <a:bodyPr/>
                    <a:lstStyle/>
                    <a:p>
                      <a:pPr algn="ctr"/>
                      <a:r>
                        <a:rPr lang="fr-FR" sz="1400" b="0" i="1" kern="1200" dirty="0" smtClean="0">
                          <a:solidFill>
                            <a:schemeClr val="bg1">
                              <a:lumMod val="50000"/>
                            </a:schemeClr>
                          </a:solidFill>
                          <a:latin typeface="+mn-lt"/>
                          <a:ea typeface="+mn-ea"/>
                          <a:cs typeface="+mn-cs"/>
                        </a:rPr>
                        <a:t>72%</a:t>
                      </a:r>
                      <a:endParaRPr lang="fr-FR" sz="1400" b="0" i="1" kern="1200" dirty="0">
                        <a:solidFill>
                          <a:schemeClr val="bg1">
                            <a:lumMod val="50000"/>
                          </a:schemeClr>
                        </a:solidFill>
                        <a:latin typeface="+mn-lt"/>
                        <a:ea typeface="+mn-ea"/>
                        <a:cs typeface="+mn-cs"/>
                      </a:endParaRPr>
                    </a:p>
                  </a:txBody>
                  <a:tcPr anchor="ctr"/>
                </a:tc>
              </a:tr>
              <a:tr h="683443">
                <a:tc>
                  <a:txBody>
                    <a:bodyPr/>
                    <a:lstStyle/>
                    <a:p>
                      <a:pPr algn="ctr"/>
                      <a:r>
                        <a:rPr lang="fr-FR" sz="1400" b="1" kern="1200" dirty="0" smtClean="0">
                          <a:solidFill>
                            <a:schemeClr val="tx1"/>
                          </a:solidFill>
                          <a:latin typeface="+mn-lt"/>
                          <a:ea typeface="+mn-ea"/>
                          <a:cs typeface="+mn-cs"/>
                        </a:rPr>
                        <a:t>67%</a:t>
                      </a:r>
                    </a:p>
                  </a:txBody>
                  <a:tcPr anchor="ctr"/>
                </a:tc>
                <a:tc>
                  <a:txBody>
                    <a:bodyPr/>
                    <a:lstStyle/>
                    <a:p>
                      <a:pPr algn="ctr"/>
                      <a:r>
                        <a:rPr lang="fr-FR" sz="1400" b="0" i="1" kern="1200" dirty="0" smtClean="0">
                          <a:solidFill>
                            <a:schemeClr val="bg1">
                              <a:lumMod val="50000"/>
                            </a:schemeClr>
                          </a:solidFill>
                          <a:latin typeface="+mn-lt"/>
                          <a:ea typeface="+mn-ea"/>
                          <a:cs typeface="+mn-cs"/>
                        </a:rPr>
                        <a:t>57%</a:t>
                      </a:r>
                      <a:endParaRPr lang="fr-FR" sz="1400" b="0" i="1" kern="1200" dirty="0">
                        <a:solidFill>
                          <a:schemeClr val="bg1">
                            <a:lumMod val="50000"/>
                          </a:schemeClr>
                        </a:solidFill>
                        <a:latin typeface="+mn-lt"/>
                        <a:ea typeface="+mn-ea"/>
                        <a:cs typeface="+mn-cs"/>
                      </a:endParaRPr>
                    </a:p>
                  </a:txBody>
                  <a:tcPr anchor="ctr"/>
                </a:tc>
              </a:tr>
              <a:tr h="683443">
                <a:tc>
                  <a:txBody>
                    <a:bodyPr/>
                    <a:lstStyle/>
                    <a:p>
                      <a:pPr algn="ctr"/>
                      <a:r>
                        <a:rPr lang="fr-FR" sz="1400" b="1" kern="1200" dirty="0" smtClean="0">
                          <a:solidFill>
                            <a:schemeClr val="tx1"/>
                          </a:solidFill>
                          <a:latin typeface="+mn-lt"/>
                          <a:ea typeface="+mn-ea"/>
                          <a:cs typeface="+mn-cs"/>
                        </a:rPr>
                        <a:t>62%</a:t>
                      </a:r>
                    </a:p>
                  </a:txBody>
                  <a:tcPr anchor="ctr"/>
                </a:tc>
                <a:tc>
                  <a:txBody>
                    <a:bodyPr/>
                    <a:lstStyle/>
                    <a:p>
                      <a:pPr algn="ctr"/>
                      <a:r>
                        <a:rPr lang="fr-FR" sz="1400" b="0" i="1" kern="1200" dirty="0" smtClean="0">
                          <a:solidFill>
                            <a:schemeClr val="bg1">
                              <a:lumMod val="50000"/>
                            </a:schemeClr>
                          </a:solidFill>
                          <a:latin typeface="+mn-lt"/>
                          <a:ea typeface="+mn-ea"/>
                          <a:cs typeface="+mn-cs"/>
                        </a:rPr>
                        <a:t>70% </a:t>
                      </a:r>
                      <a:endParaRPr lang="fr-FR" sz="1400" b="0" i="1" kern="1200" dirty="0">
                        <a:solidFill>
                          <a:schemeClr val="bg1">
                            <a:lumMod val="50000"/>
                          </a:schemeClr>
                        </a:solidFill>
                        <a:latin typeface="+mn-lt"/>
                        <a:ea typeface="+mn-ea"/>
                        <a:cs typeface="+mn-cs"/>
                      </a:endParaRPr>
                    </a:p>
                  </a:txBody>
                  <a:tcPr anchor="ctr"/>
                </a:tc>
              </a:tr>
            </a:tbl>
          </a:graphicData>
        </a:graphic>
      </p:graphicFrame>
      <p:sp>
        <p:nvSpPr>
          <p:cNvPr id="7" name="Rectangle à coins arrondis 6"/>
          <p:cNvSpPr/>
          <p:nvPr/>
        </p:nvSpPr>
        <p:spPr>
          <a:xfrm>
            <a:off x="345989" y="2767915"/>
            <a:ext cx="7920681" cy="6864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contenu 2"/>
          <p:cNvSpPr txBox="1">
            <a:spLocks/>
          </p:cNvSpPr>
          <p:nvPr/>
        </p:nvSpPr>
        <p:spPr>
          <a:xfrm>
            <a:off x="731325" y="6103259"/>
            <a:ext cx="8305800" cy="440046"/>
          </a:xfrm>
          <a:prstGeom prst="rect">
            <a:avLst/>
          </a:prstGeom>
        </p:spPr>
        <p:txBody>
          <a:bodyPr lIns="0" tIns="0" rIns="0" bIns="0" anchor="ctr"/>
          <a:lstStyle/>
          <a:p>
            <a:pPr marL="82550" marR="0" lvl="0" indent="3175" defTabSz="914400" rtl="0" eaLnBrk="0" fontAlgn="base" latinLnBrk="0" hangingPunct="0">
              <a:lnSpc>
                <a:spcPct val="100000"/>
              </a:lnSpc>
              <a:spcBef>
                <a:spcPts val="0"/>
              </a:spcBef>
              <a:spcAft>
                <a:spcPct val="0"/>
              </a:spcAft>
              <a:buClrTx/>
              <a:buSzTx/>
              <a:tabLst/>
              <a:defRPr/>
            </a:pPr>
            <a:r>
              <a:rPr lang="fr-FR" sz="900" i="1" dirty="0" smtClean="0">
                <a:solidFill>
                  <a:schemeClr val="bg1">
                    <a:lumMod val="50000"/>
                  </a:schemeClr>
                </a:solidFill>
                <a:latin typeface="+mn-lt"/>
                <a:cs typeface="+mn-cs"/>
              </a:rPr>
              <a:t>Rappel 2011 : étude réalisée par TNS Sofres du 24 juin au 2 juillet 2011 par téléphone </a:t>
            </a:r>
          </a:p>
          <a:p>
            <a:pPr marL="82550" indent="3175" eaLnBrk="0" hangingPunct="0">
              <a:spcBef>
                <a:spcPts val="0"/>
              </a:spcBef>
              <a:defRPr/>
            </a:pPr>
            <a:r>
              <a:rPr lang="fr-FR" sz="900" i="1" dirty="0" smtClean="0">
                <a:solidFill>
                  <a:schemeClr val="bg1">
                    <a:lumMod val="50000"/>
                  </a:schemeClr>
                </a:solidFill>
              </a:rPr>
              <a:t>En 2011 les catégories  étaient les suivantes : proches riverains, moins proches riverains et zone mixte CSA et CMHM  </a:t>
            </a:r>
            <a:endParaRPr lang="fr-FR" sz="900" i="1" dirty="0" smtClean="0">
              <a:solidFill>
                <a:schemeClr val="bg1">
                  <a:lumMod val="50000"/>
                </a:schemeClr>
              </a:solidFill>
              <a:latin typeface="+mn-lt"/>
              <a:cs typeface="+mn-cs"/>
            </a:endParaRPr>
          </a:p>
          <a:p>
            <a:pPr marL="82550" marR="0" lvl="0" indent="3175" defTabSz="914400" rtl="0" eaLnBrk="0" fontAlgn="base" latinLnBrk="0" hangingPunct="0">
              <a:lnSpc>
                <a:spcPct val="100000"/>
              </a:lnSpc>
              <a:spcBef>
                <a:spcPts val="0"/>
              </a:spcBef>
              <a:spcAft>
                <a:spcPct val="0"/>
              </a:spcAft>
              <a:buClrTx/>
              <a:buSzTx/>
              <a:buFont typeface="Wingdings" pitchFamily="2" charset="2"/>
              <a:buNone/>
              <a:tabLst/>
              <a:defRPr/>
            </a:pPr>
            <a:r>
              <a:rPr lang="fr-FR" sz="900" i="1" dirty="0" smtClean="0">
                <a:latin typeface="+mn-lt"/>
                <a:cs typeface="+mn-cs"/>
              </a:rPr>
              <a:t>En 2011, la question était posée comme suit : « faîtes-vous plutôt confiance ou plutôt pas confiance à l’</a:t>
            </a:r>
            <a:r>
              <a:rPr lang="fr-FR" sz="900" i="1" dirty="0" err="1" smtClean="0">
                <a:latin typeface="+mn-lt"/>
                <a:cs typeface="+mn-cs"/>
              </a:rPr>
              <a:t>Andra</a:t>
            </a:r>
            <a:r>
              <a:rPr lang="fr-FR" sz="900" i="1" dirty="0" smtClean="0">
                <a:latin typeface="+mn-lt"/>
                <a:cs typeface="+mn-cs"/>
              </a:rPr>
              <a:t> pour gérer le laboratoire souterrain de Bure? » </a:t>
            </a:r>
            <a:endParaRPr kumimoji="0" lang="fr-FR" sz="900" i="1" u="none" strike="noStrike" kern="1200" cap="none" spc="0" normalizeH="0" baseline="0" noProof="0" dirty="0" smtClean="0">
              <a:ln>
                <a:noFill/>
              </a:ln>
              <a:effectLst/>
              <a:uLnTx/>
              <a:uFillTx/>
              <a:latin typeface="+mn-lt"/>
              <a:ea typeface="+mn-ea"/>
              <a:cs typeface="+mn-cs"/>
            </a:endParaRPr>
          </a:p>
        </p:txBody>
      </p:sp>
      <p:sp>
        <p:nvSpPr>
          <p:cNvPr id="10" name="Titre 1"/>
          <p:cNvSpPr>
            <a:spLocks noGrp="1"/>
          </p:cNvSpPr>
          <p:nvPr>
            <p:ph type="title"/>
          </p:nvPr>
        </p:nvSpPr>
        <p:spPr>
          <a:xfrm>
            <a:off x="838200" y="271463"/>
            <a:ext cx="8162925" cy="249237"/>
          </a:xfrm>
        </p:spPr>
        <p:txBody>
          <a:bodyPr/>
          <a:lstStyle/>
          <a:p>
            <a:pPr marL="185738"/>
            <a:r>
              <a:rPr lang="fr-FR" sz="1800" dirty="0" smtClean="0"/>
              <a:t>Les très proches riverains sont particulièrement enclins à faire confiance à l’</a:t>
            </a:r>
            <a:r>
              <a:rPr lang="fr-FR" sz="1800" dirty="0" err="1" smtClean="0"/>
              <a:t>Andra</a:t>
            </a:r>
            <a:endParaRPr lang="fr-FR" sz="18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3801" y="122750"/>
            <a:ext cx="7794558" cy="498598"/>
          </a:xfrm>
        </p:spPr>
        <p:txBody>
          <a:bodyPr/>
          <a:lstStyle/>
          <a:p>
            <a:pPr marL="185738"/>
            <a:r>
              <a:rPr lang="fr-FR" sz="1800" dirty="0" smtClean="0">
                <a:solidFill>
                  <a:srgbClr val="1F497D"/>
                </a:solidFill>
              </a:rPr>
              <a:t>Sur toutes ses missions « de base », l’</a:t>
            </a:r>
            <a:r>
              <a:rPr lang="fr-FR" sz="1800" dirty="0" err="1" smtClean="0">
                <a:solidFill>
                  <a:srgbClr val="1F497D"/>
                </a:solidFill>
              </a:rPr>
              <a:t>Andra</a:t>
            </a:r>
            <a:r>
              <a:rPr lang="fr-FR" sz="1800" dirty="0" smtClean="0">
                <a:solidFill>
                  <a:srgbClr val="1F497D"/>
                </a:solidFill>
              </a:rPr>
              <a:t> bénéficie d’une bonne image… </a:t>
            </a:r>
            <a:endParaRPr lang="fr-FR" sz="2400" dirty="0">
              <a:solidFill>
                <a:schemeClr val="tx1"/>
              </a:solidFill>
            </a:endParaRPr>
          </a:p>
        </p:txBody>
      </p:sp>
      <p:sp>
        <p:nvSpPr>
          <p:cNvPr id="11" name="Espace réservé du pied de page 10"/>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957634"/>
            <a:ext cx="8161013" cy="244121"/>
          </a:xfrm>
          <a:prstGeom prst="rect">
            <a:avLst/>
          </a:prstGeom>
        </p:spPr>
        <p:txBody>
          <a:bodyPr lIns="0" tIns="0" rIns="0" bIns="0"/>
          <a:lstStyle/>
          <a:p>
            <a:pPr marL="82550" lvl="0" indent="3175" eaLnBrk="0" hangingPunct="0">
              <a:spcBef>
                <a:spcPts val="0"/>
              </a:spcBef>
            </a:pPr>
            <a:r>
              <a:rPr lang="fr-FR" sz="1100" dirty="0" smtClean="0">
                <a:latin typeface="+mn-lt"/>
                <a:cs typeface="+mn-cs"/>
              </a:rPr>
              <a:t>Plus précisément, faites-vous tout à fait confiance, plutôt confiance, pas vraiment confiance ou pas du tout confiance à l’</a:t>
            </a:r>
            <a:r>
              <a:rPr lang="fr-FR" sz="1100" dirty="0" err="1" smtClean="0">
                <a:latin typeface="+mn-lt"/>
                <a:cs typeface="+mn-cs"/>
              </a:rPr>
              <a:t>Andra</a:t>
            </a:r>
            <a:r>
              <a:rPr lang="fr-FR" sz="1100" dirty="0" smtClean="0">
                <a:latin typeface="+mn-lt"/>
                <a:cs typeface="+mn-cs"/>
              </a:rPr>
              <a:t> pour… ?</a:t>
            </a:r>
          </a:p>
        </p:txBody>
      </p:sp>
      <p:sp>
        <p:nvSpPr>
          <p:cNvPr id="10" name="Espace réservé du contenu 2"/>
          <p:cNvSpPr txBox="1">
            <a:spLocks/>
          </p:cNvSpPr>
          <p:nvPr/>
        </p:nvSpPr>
        <p:spPr>
          <a:xfrm>
            <a:off x="0" y="1369528"/>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3" name="Graphique 12"/>
          <p:cNvGraphicFramePr/>
          <p:nvPr/>
        </p:nvGraphicFramePr>
        <p:xfrm>
          <a:off x="152400" y="1495168"/>
          <a:ext cx="6359611" cy="4732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au 6"/>
          <p:cNvGraphicFramePr>
            <a:graphicFrameLocks noGrp="1"/>
          </p:cNvGraphicFramePr>
          <p:nvPr/>
        </p:nvGraphicFramePr>
        <p:xfrm>
          <a:off x="6400800" y="1888176"/>
          <a:ext cx="2435724" cy="4203867"/>
        </p:xfrm>
        <a:graphic>
          <a:graphicData uri="http://schemas.openxmlformats.org/drawingml/2006/table">
            <a:tbl>
              <a:tblPr firstRow="1" bandRow="1">
                <a:tableStyleId>{2D5ABB26-0587-4C30-8999-92F81FD0307C}</a:tableStyleId>
              </a:tblPr>
              <a:tblGrid>
                <a:gridCol w="1217862"/>
                <a:gridCol w="1217862"/>
              </a:tblGrid>
              <a:tr h="594307">
                <a:tc>
                  <a:txBody>
                    <a:bodyPr/>
                    <a:lstStyle/>
                    <a:p>
                      <a:pPr algn="ctr"/>
                      <a:r>
                        <a:rPr lang="fr-FR" sz="1600" b="1" dirty="0" smtClean="0"/>
                        <a:t>Confiance</a:t>
                      </a:r>
                      <a:r>
                        <a:rPr lang="fr-FR" sz="1600" b="1" baseline="0" dirty="0" smtClean="0"/>
                        <a:t> </a:t>
                      </a:r>
                      <a:endParaRPr lang="fr-FR" sz="16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C00000"/>
                          </a:solidFill>
                        </a:rPr>
                        <a:t>Pas confiance</a:t>
                      </a:r>
                      <a:r>
                        <a:rPr lang="fr-FR" sz="1600" b="1" baseline="0" dirty="0" smtClean="0">
                          <a:solidFill>
                            <a:srgbClr val="C00000"/>
                          </a:solidFill>
                        </a:rPr>
                        <a:t> </a:t>
                      </a:r>
                      <a:endParaRPr lang="fr-FR" sz="1600" b="1" dirty="0" smtClean="0">
                        <a:solidFill>
                          <a:srgbClr val="C00000"/>
                        </a:solidFill>
                      </a:endParaRPr>
                    </a:p>
                  </a:txBody>
                  <a:tcPr anchor="ctr"/>
                </a:tc>
              </a:tr>
              <a:tr h="721912">
                <a:tc>
                  <a:txBody>
                    <a:bodyPr/>
                    <a:lstStyle/>
                    <a:p>
                      <a:pPr algn="ctr" fontAlgn="b"/>
                      <a:r>
                        <a:rPr lang="fr-FR" sz="1400" b="1" i="0" u="none" strike="noStrike" dirty="0" smtClean="0">
                          <a:solidFill>
                            <a:schemeClr val="tx1"/>
                          </a:solidFill>
                          <a:latin typeface="+mj-lt"/>
                        </a:rPr>
                        <a:t>72%</a:t>
                      </a:r>
                      <a:endParaRPr lang="fr-FR" sz="1400" b="1"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latin typeface="+mj-lt"/>
                        </a:rPr>
                        <a:t>24%</a:t>
                      </a:r>
                      <a:endParaRPr lang="fr-FR" sz="1400" b="1" dirty="0">
                        <a:solidFill>
                          <a:srgbClr val="C00000"/>
                        </a:solidFill>
                        <a:latin typeface="+mj-lt"/>
                      </a:endParaRPr>
                    </a:p>
                  </a:txBody>
                  <a:tcPr anchor="ctr"/>
                </a:tc>
              </a:tr>
              <a:tr h="721912">
                <a:tc>
                  <a:txBody>
                    <a:bodyPr/>
                    <a:lstStyle/>
                    <a:p>
                      <a:pPr algn="ctr" fontAlgn="b"/>
                      <a:r>
                        <a:rPr lang="fr-FR" sz="1400" b="1" i="0" u="none" strike="noStrike" dirty="0" smtClean="0">
                          <a:solidFill>
                            <a:schemeClr val="tx1"/>
                          </a:solidFill>
                          <a:latin typeface="+mj-lt"/>
                        </a:rPr>
                        <a:t>66%</a:t>
                      </a:r>
                      <a:endParaRPr lang="fr-FR" sz="1400" b="1"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latin typeface="+mj-lt"/>
                        </a:rPr>
                        <a:t>31%</a:t>
                      </a:r>
                      <a:endParaRPr lang="fr-FR" sz="1400" b="1" dirty="0">
                        <a:solidFill>
                          <a:srgbClr val="C00000"/>
                        </a:solidFill>
                        <a:latin typeface="+mj-lt"/>
                      </a:endParaRPr>
                    </a:p>
                  </a:txBody>
                  <a:tcPr anchor="ctr"/>
                </a:tc>
              </a:tr>
              <a:tr h="721912">
                <a:tc>
                  <a:txBody>
                    <a:bodyPr/>
                    <a:lstStyle/>
                    <a:p>
                      <a:pPr algn="ctr" fontAlgn="b"/>
                      <a:r>
                        <a:rPr lang="fr-FR" sz="1400" b="1" i="0" u="none" strike="noStrike" dirty="0" smtClean="0">
                          <a:solidFill>
                            <a:schemeClr val="tx1"/>
                          </a:solidFill>
                          <a:latin typeface="+mj-lt"/>
                        </a:rPr>
                        <a:t>65%</a:t>
                      </a:r>
                      <a:endParaRPr lang="fr-FR" sz="1400" b="1"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latin typeface="+mj-lt"/>
                        </a:rPr>
                        <a:t>30%</a:t>
                      </a:r>
                      <a:endParaRPr lang="fr-FR" sz="1400" b="1" dirty="0">
                        <a:solidFill>
                          <a:srgbClr val="C00000"/>
                        </a:solidFill>
                        <a:latin typeface="+mj-lt"/>
                      </a:endParaRPr>
                    </a:p>
                  </a:txBody>
                  <a:tcPr anchor="ctr"/>
                </a:tc>
              </a:tr>
              <a:tr h="721912">
                <a:tc>
                  <a:txBody>
                    <a:bodyPr/>
                    <a:lstStyle/>
                    <a:p>
                      <a:pPr algn="ctr" fontAlgn="b"/>
                      <a:r>
                        <a:rPr lang="fr-FR" sz="1400" b="1" i="0" u="none" strike="noStrike" dirty="0" smtClean="0">
                          <a:solidFill>
                            <a:schemeClr val="tx1"/>
                          </a:solidFill>
                          <a:latin typeface="+mj-lt"/>
                        </a:rPr>
                        <a:t>55%</a:t>
                      </a:r>
                      <a:endParaRPr lang="fr-FR" sz="1400" b="1"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latin typeface="+mj-lt"/>
                        </a:rPr>
                        <a:t>39%</a:t>
                      </a:r>
                      <a:endParaRPr lang="fr-FR" sz="1400" b="1" dirty="0">
                        <a:solidFill>
                          <a:srgbClr val="C00000"/>
                        </a:solidFill>
                        <a:latin typeface="+mj-lt"/>
                      </a:endParaRPr>
                    </a:p>
                  </a:txBody>
                  <a:tcPr anchor="ctr"/>
                </a:tc>
              </a:tr>
              <a:tr h="721912">
                <a:tc>
                  <a:txBody>
                    <a:bodyPr/>
                    <a:lstStyle/>
                    <a:p>
                      <a:pPr algn="ctr" fontAlgn="b"/>
                      <a:r>
                        <a:rPr lang="fr-FR" sz="1400" b="1" i="0" u="none" strike="noStrike" dirty="0" smtClean="0">
                          <a:solidFill>
                            <a:schemeClr val="tx1"/>
                          </a:solidFill>
                          <a:latin typeface="+mj-lt"/>
                        </a:rPr>
                        <a:t>53%</a:t>
                      </a:r>
                      <a:endParaRPr lang="fr-FR" sz="1400" b="1" i="0" u="none" strike="noStrike" dirty="0">
                        <a:solidFill>
                          <a:schemeClr val="tx1"/>
                        </a:solidFill>
                        <a:latin typeface="+mj-lt"/>
                      </a:endParaRPr>
                    </a:p>
                  </a:txBody>
                  <a:tcPr marL="9525" marR="9525" marT="9525" marB="0" anchor="ctr"/>
                </a:tc>
                <a:tc>
                  <a:txBody>
                    <a:bodyPr/>
                    <a:lstStyle/>
                    <a:p>
                      <a:pPr algn="ctr"/>
                      <a:r>
                        <a:rPr lang="fr-FR" sz="1400" b="1" dirty="0" smtClean="0">
                          <a:solidFill>
                            <a:srgbClr val="C00000"/>
                          </a:solidFill>
                          <a:latin typeface="+mj-lt"/>
                        </a:rPr>
                        <a:t>44%</a:t>
                      </a:r>
                      <a:endParaRPr lang="fr-FR" sz="1400" b="1" dirty="0">
                        <a:solidFill>
                          <a:srgbClr val="C00000"/>
                        </a:solidFill>
                        <a:latin typeface="+mj-lt"/>
                      </a:endParaRPr>
                    </a:p>
                  </a:txBody>
                  <a:tcPr anchor="ctr"/>
                </a:tc>
              </a:tr>
            </a:tbl>
          </a:graphicData>
        </a:graphic>
      </p:graphicFrame>
      <p:pic>
        <p:nvPicPr>
          <p:cNvPr id="8" name="Picture 2"/>
          <p:cNvPicPr>
            <a:picLocks noChangeAspect="1" noChangeArrowheads="1"/>
          </p:cNvPicPr>
          <p:nvPr/>
        </p:nvPicPr>
        <p:blipFill>
          <a:blip r:embed="rId4" cstate="print"/>
          <a:srcRect/>
          <a:stretch>
            <a:fillRect/>
          </a:stretch>
        </p:blipFill>
        <p:spPr bwMode="auto">
          <a:xfrm>
            <a:off x="238125" y="4609405"/>
            <a:ext cx="8667750" cy="47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146500"/>
            <a:ext cx="6773283" cy="498598"/>
          </a:xfrm>
        </p:spPr>
        <p:txBody>
          <a:bodyPr/>
          <a:lstStyle/>
          <a:p>
            <a:pPr marL="185738"/>
            <a:r>
              <a:rPr lang="fr-FR" sz="1800" dirty="0" smtClean="0"/>
              <a:t>…Celle-ci est encore meilleure auprès des populations les plus riveraines du centre de Meuse Haute-Marne. </a:t>
            </a:r>
          </a:p>
        </p:txBody>
      </p:sp>
      <p:sp>
        <p:nvSpPr>
          <p:cNvPr id="6" name="Espace réservé du pied de page 5"/>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graphicFrame>
        <p:nvGraphicFramePr>
          <p:cNvPr id="7" name="Tableau 6"/>
          <p:cNvGraphicFramePr>
            <a:graphicFrameLocks noGrp="1"/>
          </p:cNvGraphicFramePr>
          <p:nvPr/>
        </p:nvGraphicFramePr>
        <p:xfrm>
          <a:off x="451258" y="1693779"/>
          <a:ext cx="7969412" cy="4161111"/>
        </p:xfrm>
        <a:graphic>
          <a:graphicData uri="http://schemas.openxmlformats.org/drawingml/2006/table">
            <a:tbl>
              <a:tblPr firstRow="1" bandRow="1">
                <a:tableStyleId>{7E9639D4-E3E2-4D34-9284-5A2195B3D0D7}</a:tableStyleId>
              </a:tblPr>
              <a:tblGrid>
                <a:gridCol w="2878938"/>
                <a:gridCol w="1308605"/>
                <a:gridCol w="1243175"/>
                <a:gridCol w="1244596"/>
                <a:gridCol w="1294098"/>
              </a:tblGrid>
              <a:tr h="921586">
                <a:tc>
                  <a:txBody>
                    <a:bodyPr/>
                    <a:lstStyle/>
                    <a:p>
                      <a:pPr algn="l"/>
                      <a:r>
                        <a:rPr lang="fr-FR" sz="1400" b="0" i="1" dirty="0" smtClean="0"/>
                        <a:t>« Confiance</a:t>
                      </a:r>
                      <a:r>
                        <a:rPr lang="fr-FR" sz="1400" b="0" i="1" baseline="0" dirty="0" smtClean="0"/>
                        <a:t> » </a:t>
                      </a:r>
                      <a:endParaRPr lang="fr-FR" sz="1400" b="0" i="1" dirty="0"/>
                    </a:p>
                  </a:txBody>
                  <a:tcP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pPr algn="ctr"/>
                      <a:r>
                        <a:rPr lang="fr-FR" sz="1200" dirty="0" smtClean="0"/>
                        <a:t>ENSEMBLE</a:t>
                      </a:r>
                      <a:r>
                        <a:rPr lang="fr-FR" sz="1200" baseline="0" dirty="0" smtClean="0"/>
                        <a:t> </a:t>
                      </a:r>
                      <a:endParaRPr lang="fr-FR" sz="12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pPr algn="ctr"/>
                      <a:r>
                        <a:rPr lang="fr-FR" sz="1200" dirty="0" smtClean="0"/>
                        <a:t>Très</a:t>
                      </a:r>
                      <a:r>
                        <a:rPr lang="fr-FR" sz="1200" baseline="0" dirty="0" smtClean="0"/>
                        <a:t> p</a:t>
                      </a:r>
                      <a:r>
                        <a:rPr lang="fr-FR" sz="1200" dirty="0" smtClean="0"/>
                        <a:t>roches</a:t>
                      </a:r>
                      <a:r>
                        <a:rPr lang="fr-FR" sz="1200" baseline="0" dirty="0" smtClean="0"/>
                        <a:t> riverains CMHM</a:t>
                      </a:r>
                      <a:endParaRPr lang="fr-FR" sz="1200"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Proches</a:t>
                      </a:r>
                      <a:r>
                        <a:rPr lang="fr-FR" sz="1200" baseline="0" dirty="0" smtClean="0"/>
                        <a:t> riverains CMHM</a:t>
                      </a:r>
                      <a:endParaRPr lang="fr-FR" sz="1200" dirty="0" smtClean="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t>Moins proches</a:t>
                      </a:r>
                      <a:r>
                        <a:rPr lang="fr-FR" sz="1200" baseline="0" dirty="0" smtClean="0"/>
                        <a:t> riverains CMHM</a:t>
                      </a:r>
                      <a:endParaRPr lang="fr-FR" sz="1200" dirty="0" smtClean="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solidFill>
                  </a:tcPr>
                </a:tc>
              </a:tr>
              <a:tr h="574110">
                <a:tc>
                  <a:txBody>
                    <a:bodyPr/>
                    <a:lstStyle/>
                    <a:p>
                      <a:pPr algn="l" fontAlgn="b"/>
                      <a:r>
                        <a:rPr lang="fr-FR" sz="1400" b="0" i="0" u="none" strike="noStrike" dirty="0">
                          <a:solidFill>
                            <a:schemeClr val="tx1"/>
                          </a:solidFill>
                          <a:latin typeface="Calibri"/>
                        </a:rPr>
                        <a:t>Assurer la sécurité de ses installations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b="1" i="0" u="none" strike="noStrike" dirty="0" smtClean="0">
                          <a:solidFill>
                            <a:schemeClr val="tx1"/>
                          </a:solidFill>
                          <a:latin typeface="+mj-lt"/>
                        </a:rPr>
                        <a:t>72%</a:t>
                      </a:r>
                      <a:endParaRPr lang="fr-FR" sz="14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i="0" u="none" strike="noStrike" dirty="0" smtClean="0">
                          <a:solidFill>
                            <a:schemeClr val="tx1"/>
                          </a:solidFill>
                          <a:latin typeface="+mj-lt"/>
                        </a:rPr>
                        <a:t>81%</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i="0" u="none" strike="noStrike" dirty="0" smtClean="0">
                          <a:solidFill>
                            <a:schemeClr val="tx1"/>
                          </a:solidFill>
                          <a:latin typeface="+mj-lt"/>
                        </a:rPr>
                        <a:t>77%</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i="0" u="none" strike="noStrike" dirty="0" smtClean="0">
                          <a:solidFill>
                            <a:schemeClr val="tx1"/>
                          </a:solidFill>
                          <a:latin typeface="+mj-lt"/>
                        </a:rPr>
                        <a:t>68%</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739684">
                <a:tc>
                  <a:txBody>
                    <a:bodyPr/>
                    <a:lstStyle/>
                    <a:p>
                      <a:pPr algn="l" fontAlgn="b"/>
                      <a:r>
                        <a:rPr lang="fr-FR" sz="1400" b="0" i="0" u="none" strike="noStrike" dirty="0">
                          <a:solidFill>
                            <a:schemeClr val="tx1"/>
                          </a:solidFill>
                          <a:latin typeface="Calibri"/>
                        </a:rPr>
                        <a:t>Prendre toutes les précautions pour protéger la population et l’environnement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b="1" i="0" u="none" strike="noStrike" dirty="0" smtClean="0">
                          <a:solidFill>
                            <a:schemeClr val="tx1"/>
                          </a:solidFill>
                          <a:latin typeface="+mj-lt"/>
                        </a:rPr>
                        <a:t>66%</a:t>
                      </a:r>
                      <a:endParaRPr lang="fr-FR" sz="14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1" i="0" u="none" strike="noStrike" dirty="0" smtClean="0">
                          <a:solidFill>
                            <a:schemeClr val="tx1"/>
                          </a:solidFill>
                          <a:latin typeface="+mj-lt"/>
                        </a:rPr>
                        <a:t>76%</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1" i="0" u="none" strike="noStrike" dirty="0" smtClean="0">
                          <a:solidFill>
                            <a:schemeClr val="tx1"/>
                          </a:solidFill>
                          <a:latin typeface="+mj-lt"/>
                        </a:rPr>
                        <a:t>67%</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1" i="0" u="none" strike="noStrike" dirty="0" smtClean="0">
                          <a:solidFill>
                            <a:schemeClr val="tx1"/>
                          </a:solidFill>
                          <a:latin typeface="+mj-lt"/>
                        </a:rPr>
                        <a:t>65%</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r h="650411">
                <a:tc>
                  <a:txBody>
                    <a:bodyPr/>
                    <a:lstStyle/>
                    <a:p>
                      <a:pPr algn="l" fontAlgn="b"/>
                      <a:r>
                        <a:rPr lang="fr-FR" sz="1400" b="0" i="0" u="none" strike="noStrike">
                          <a:solidFill>
                            <a:schemeClr val="tx1"/>
                          </a:solidFill>
                          <a:latin typeface="Calibri"/>
                        </a:rPr>
                        <a:t>Participer au développement économique de votre région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b="1" i="0" u="none" strike="noStrike" dirty="0" smtClean="0">
                          <a:solidFill>
                            <a:schemeClr val="tx1"/>
                          </a:solidFill>
                          <a:latin typeface="+mj-lt"/>
                        </a:rPr>
                        <a:t>65%</a:t>
                      </a:r>
                      <a:endParaRPr lang="fr-FR" sz="14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i="0" u="none" strike="noStrike" dirty="0" smtClean="0">
                          <a:solidFill>
                            <a:schemeClr val="tx1"/>
                          </a:solidFill>
                          <a:latin typeface="+mj-lt"/>
                        </a:rPr>
                        <a:t>71%</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i="0" u="none" strike="noStrike" dirty="0" smtClean="0">
                          <a:solidFill>
                            <a:schemeClr val="tx1"/>
                          </a:solidFill>
                          <a:latin typeface="+mj-lt"/>
                        </a:rPr>
                        <a:t>69%</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i="0" u="none" strike="noStrike" dirty="0" smtClean="0">
                          <a:solidFill>
                            <a:schemeClr val="tx1"/>
                          </a:solidFill>
                          <a:latin typeface="+mj-lt"/>
                        </a:rPr>
                        <a:t>62%</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650412">
                <a:tc>
                  <a:txBody>
                    <a:bodyPr/>
                    <a:lstStyle/>
                    <a:p>
                      <a:pPr algn="l" fontAlgn="b"/>
                      <a:r>
                        <a:rPr lang="fr-FR" sz="1400" b="0" i="0" u="none" strike="noStrike" dirty="0">
                          <a:solidFill>
                            <a:schemeClr val="tx1"/>
                          </a:solidFill>
                          <a:latin typeface="Calibri"/>
                        </a:rPr>
                        <a:t>Prendre en compte les intérêts des populations locales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b="1" i="0" u="none" strike="noStrike" dirty="0" smtClean="0">
                          <a:solidFill>
                            <a:schemeClr val="tx1"/>
                          </a:solidFill>
                          <a:latin typeface="+mj-lt"/>
                        </a:rPr>
                        <a:t>55%</a:t>
                      </a:r>
                      <a:endParaRPr lang="fr-FR" sz="14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1" i="0" u="none" strike="noStrike" dirty="0" smtClean="0">
                          <a:solidFill>
                            <a:schemeClr val="tx1"/>
                          </a:solidFill>
                          <a:latin typeface="+mj-lt"/>
                        </a:rPr>
                        <a:t>61%</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1" i="0" u="none" strike="noStrike" dirty="0" smtClean="0">
                          <a:solidFill>
                            <a:schemeClr val="tx1"/>
                          </a:solidFill>
                          <a:latin typeface="+mj-lt"/>
                        </a:rPr>
                        <a:t>60%</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1" i="0" u="none" strike="noStrike" dirty="0" smtClean="0">
                          <a:solidFill>
                            <a:schemeClr val="tx1"/>
                          </a:solidFill>
                          <a:latin typeface="+mj-lt"/>
                        </a:rPr>
                        <a:t>51%</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r h="624908">
                <a:tc>
                  <a:txBody>
                    <a:bodyPr/>
                    <a:lstStyle/>
                    <a:p>
                      <a:pPr algn="l" fontAlgn="b"/>
                      <a:r>
                        <a:rPr lang="fr-FR" sz="1400" b="0" i="0" u="none" strike="noStrike" dirty="0">
                          <a:solidFill>
                            <a:schemeClr val="tx1"/>
                          </a:solidFill>
                          <a:latin typeface="Calibri"/>
                        </a:rPr>
                        <a:t>Vous informer sur tous les aspects du fonctionnement des centres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b="1" i="0" u="none" strike="noStrike" dirty="0" smtClean="0">
                          <a:solidFill>
                            <a:schemeClr val="tx1"/>
                          </a:solidFill>
                          <a:latin typeface="+mj-lt"/>
                        </a:rPr>
                        <a:t>53%</a:t>
                      </a:r>
                      <a:endParaRPr lang="fr-FR" sz="14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i="0" u="none" strike="noStrike" dirty="0" smtClean="0">
                          <a:solidFill>
                            <a:schemeClr val="tx1"/>
                          </a:solidFill>
                          <a:latin typeface="+mj-lt"/>
                        </a:rPr>
                        <a:t>69%</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i="0" u="none" strike="noStrike" dirty="0" smtClean="0">
                          <a:solidFill>
                            <a:schemeClr val="tx1"/>
                          </a:solidFill>
                          <a:latin typeface="+mj-lt"/>
                        </a:rPr>
                        <a:t>57%</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i="0" u="none" strike="noStrike" dirty="0" smtClean="0">
                          <a:solidFill>
                            <a:schemeClr val="tx1"/>
                          </a:solidFill>
                          <a:latin typeface="+mj-lt"/>
                        </a:rPr>
                        <a:t>48%</a:t>
                      </a:r>
                      <a:endParaRPr lang="fr-FR" sz="1200" b="1" i="0" u="none" strike="noStrike" dirty="0">
                        <a:solidFill>
                          <a:schemeClr val="tx1"/>
                        </a:solidFill>
                        <a:latin typeface="+mj-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8" name="Espace réservé du contenu 2"/>
          <p:cNvSpPr txBox="1">
            <a:spLocks/>
          </p:cNvSpPr>
          <p:nvPr/>
        </p:nvSpPr>
        <p:spPr>
          <a:xfrm>
            <a:off x="0" y="874509"/>
            <a:ext cx="8161013" cy="244121"/>
          </a:xfrm>
          <a:prstGeom prst="rect">
            <a:avLst/>
          </a:prstGeom>
        </p:spPr>
        <p:txBody>
          <a:bodyPr lIns="0" tIns="0" rIns="0" bIns="0"/>
          <a:lstStyle/>
          <a:p>
            <a:pPr marL="82550" lvl="0" indent="3175" eaLnBrk="0" hangingPunct="0">
              <a:spcBef>
                <a:spcPts val="0"/>
              </a:spcBef>
            </a:pPr>
            <a:r>
              <a:rPr lang="fr-FR" sz="1100" dirty="0" smtClean="0">
                <a:latin typeface="+mn-lt"/>
                <a:cs typeface="+mn-cs"/>
              </a:rPr>
              <a:t>Plus précisément, faites-vous tout à fait confiance, plutôt confiance, pas vraiment confiance ou pas du tout confiance à l’</a:t>
            </a:r>
            <a:r>
              <a:rPr lang="fr-FR" sz="1100" dirty="0" err="1" smtClean="0">
                <a:latin typeface="+mn-lt"/>
                <a:cs typeface="+mn-cs"/>
              </a:rPr>
              <a:t>Andra</a:t>
            </a:r>
            <a:r>
              <a:rPr lang="fr-FR" sz="1100" dirty="0" smtClean="0">
                <a:latin typeface="+mn-lt"/>
                <a:cs typeface="+mn-cs"/>
              </a:rPr>
              <a:t> pour… ?</a:t>
            </a:r>
          </a:p>
        </p:txBody>
      </p:sp>
      <p:sp>
        <p:nvSpPr>
          <p:cNvPr id="9" name="Espace réservé du contenu 2"/>
          <p:cNvSpPr txBox="1">
            <a:spLocks/>
          </p:cNvSpPr>
          <p:nvPr/>
        </p:nvSpPr>
        <p:spPr>
          <a:xfrm>
            <a:off x="0" y="1286403"/>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8175" y="4076"/>
            <a:ext cx="8127070" cy="997196"/>
          </a:xfrm>
        </p:spPr>
        <p:txBody>
          <a:bodyPr/>
          <a:lstStyle/>
          <a:p>
            <a:pPr marL="185738"/>
            <a:r>
              <a:rPr lang="fr-FR" sz="1800" dirty="0" smtClean="0"/>
              <a:t>Même sur le fait de communiquer clairement, enjeu particulièrement difficile compte tenu de la technicité des sujets et de la diversité des thématiques à traiter, la majorité de la population adresse un satisfecit.  </a:t>
            </a:r>
          </a:p>
        </p:txBody>
      </p:sp>
      <p:sp>
        <p:nvSpPr>
          <p:cNvPr id="11" name="Espace réservé du pied de page 10"/>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1077209"/>
            <a:ext cx="8161013" cy="375926"/>
          </a:xfrm>
          <a:prstGeom prst="rect">
            <a:avLst/>
          </a:prstGeom>
        </p:spPr>
        <p:txBody>
          <a:bodyPr lIns="0" tIns="0" rIns="0" bIns="0"/>
          <a:lstStyle/>
          <a:p>
            <a:pPr marL="82550" lvl="0" indent="3175" eaLnBrk="0" hangingPunct="0">
              <a:spcBef>
                <a:spcPts val="0"/>
              </a:spcBef>
            </a:pPr>
            <a:r>
              <a:rPr lang="fr-FR" sz="1100" dirty="0" smtClean="0">
                <a:latin typeface="+mn-lt"/>
                <a:cs typeface="+mn-cs"/>
              </a:rPr>
              <a:t>Pour chacune des affirmations suivantes, dites-moi si elle correspond tout à fait, plutôt, pas vraiment ou pas du tout à l’image que vous vous faites de l’</a:t>
            </a:r>
            <a:r>
              <a:rPr lang="fr-FR" sz="1100" dirty="0" err="1" smtClean="0">
                <a:latin typeface="+mn-lt"/>
                <a:cs typeface="+mn-cs"/>
              </a:rPr>
              <a:t>Andra</a:t>
            </a:r>
            <a:r>
              <a:rPr lang="fr-FR" sz="1100" dirty="0" smtClean="0">
                <a:latin typeface="+mn-lt"/>
                <a:cs typeface="+mn-cs"/>
              </a:rPr>
              <a:t> ?</a:t>
            </a:r>
          </a:p>
        </p:txBody>
      </p:sp>
      <p:sp>
        <p:nvSpPr>
          <p:cNvPr id="10" name="Espace réservé du contenu 2"/>
          <p:cNvSpPr txBox="1">
            <a:spLocks/>
          </p:cNvSpPr>
          <p:nvPr/>
        </p:nvSpPr>
        <p:spPr>
          <a:xfrm>
            <a:off x="0" y="1489103"/>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7" name="Tableau 6"/>
          <p:cNvGraphicFramePr>
            <a:graphicFrameLocks noGrp="1"/>
          </p:cNvGraphicFramePr>
          <p:nvPr/>
        </p:nvGraphicFramePr>
        <p:xfrm>
          <a:off x="6184900" y="1812516"/>
          <a:ext cx="2713440" cy="4196680"/>
        </p:xfrm>
        <a:graphic>
          <a:graphicData uri="http://schemas.openxmlformats.org/drawingml/2006/table">
            <a:tbl>
              <a:tblPr firstRow="1" bandRow="1">
                <a:tableStyleId>{2D5ABB26-0587-4C30-8999-92F81FD0307C}</a:tableStyleId>
              </a:tblPr>
              <a:tblGrid>
                <a:gridCol w="1327150"/>
                <a:gridCol w="1386290"/>
              </a:tblGrid>
              <a:tr h="719359">
                <a:tc>
                  <a:txBody>
                    <a:bodyPr/>
                    <a:lstStyle/>
                    <a:p>
                      <a:pPr algn="ctr"/>
                      <a:r>
                        <a:rPr lang="fr-FR" sz="1400" b="1" dirty="0" smtClean="0"/>
                        <a:t>Correspond</a:t>
                      </a:r>
                      <a:r>
                        <a:rPr lang="fr-FR" sz="1400" b="1" baseline="0" dirty="0" smtClean="0"/>
                        <a:t> </a:t>
                      </a:r>
                      <a:endParaRPr lang="fr-FR" sz="1400" b="1" dirty="0"/>
                    </a:p>
                  </a:txBody>
                  <a:tcPr anchor="ctr"/>
                </a:tc>
                <a:tc>
                  <a:txBody>
                    <a:bodyPr/>
                    <a:lstStyle/>
                    <a:p>
                      <a:pPr algn="ctr"/>
                      <a:r>
                        <a:rPr lang="fr-FR" sz="1400" b="1" dirty="0" smtClean="0">
                          <a:solidFill>
                            <a:srgbClr val="C00000"/>
                          </a:solidFill>
                        </a:rPr>
                        <a:t>Ne correspond pas</a:t>
                      </a:r>
                      <a:endParaRPr lang="fr-FR" sz="1400" b="1" dirty="0">
                        <a:solidFill>
                          <a:srgbClr val="C00000"/>
                        </a:solidFill>
                      </a:endParaRPr>
                    </a:p>
                  </a:txBody>
                  <a:tcPr anchor="ctr"/>
                </a:tc>
              </a:tr>
              <a:tr h="866290">
                <a:tc>
                  <a:txBody>
                    <a:bodyPr/>
                    <a:lstStyle/>
                    <a:p>
                      <a:pPr algn="ctr"/>
                      <a:r>
                        <a:rPr lang="fr-FR" sz="1400" b="1" kern="1200" dirty="0" smtClean="0">
                          <a:solidFill>
                            <a:schemeClr val="tx1"/>
                          </a:solidFill>
                          <a:latin typeface="+mn-lt"/>
                          <a:ea typeface="+mn-ea"/>
                          <a:cs typeface="+mn-cs"/>
                        </a:rPr>
                        <a:t>64%</a:t>
                      </a:r>
                      <a:endParaRPr lang="fr-FR" sz="1400" b="1" kern="1200" dirty="0">
                        <a:solidFill>
                          <a:schemeClr val="tx1"/>
                        </a:solidFill>
                        <a:latin typeface="+mn-lt"/>
                        <a:ea typeface="+mn-ea"/>
                        <a:cs typeface="+mn-cs"/>
                      </a:endParaRPr>
                    </a:p>
                  </a:txBody>
                  <a:tcPr anchor="ctr"/>
                </a:tc>
                <a:tc>
                  <a:txBody>
                    <a:bodyPr/>
                    <a:lstStyle/>
                    <a:p>
                      <a:pPr algn="ctr"/>
                      <a:r>
                        <a:rPr lang="fr-FR" sz="1400" b="1" dirty="0" smtClean="0">
                          <a:solidFill>
                            <a:srgbClr val="C00000"/>
                          </a:solidFill>
                        </a:rPr>
                        <a:t>27%</a:t>
                      </a:r>
                      <a:endParaRPr lang="fr-FR" sz="1400" b="1" dirty="0">
                        <a:solidFill>
                          <a:srgbClr val="C00000"/>
                        </a:solidFill>
                      </a:endParaRPr>
                    </a:p>
                  </a:txBody>
                  <a:tcPr anchor="ctr"/>
                </a:tc>
              </a:tr>
              <a:tr h="866290">
                <a:tc>
                  <a:txBody>
                    <a:bodyPr/>
                    <a:lstStyle/>
                    <a:p>
                      <a:pPr algn="ctr"/>
                      <a:r>
                        <a:rPr lang="fr-FR" sz="1400" b="1" kern="1200" dirty="0" smtClean="0">
                          <a:solidFill>
                            <a:schemeClr val="tx1"/>
                          </a:solidFill>
                          <a:latin typeface="+mn-lt"/>
                          <a:ea typeface="+mn-ea"/>
                          <a:cs typeface="+mn-cs"/>
                        </a:rPr>
                        <a:t>56%</a:t>
                      </a:r>
                      <a:endParaRPr lang="fr-FR" sz="1400" b="1" kern="1200" dirty="0">
                        <a:solidFill>
                          <a:schemeClr val="tx1"/>
                        </a:solidFill>
                        <a:latin typeface="+mn-lt"/>
                        <a:ea typeface="+mn-ea"/>
                        <a:cs typeface="+mn-cs"/>
                      </a:endParaRPr>
                    </a:p>
                  </a:txBody>
                  <a:tcPr anchor="ctr"/>
                </a:tc>
                <a:tc>
                  <a:txBody>
                    <a:bodyPr/>
                    <a:lstStyle/>
                    <a:p>
                      <a:pPr algn="ctr"/>
                      <a:r>
                        <a:rPr lang="fr-FR" sz="1400" b="1" dirty="0" smtClean="0">
                          <a:solidFill>
                            <a:srgbClr val="C00000"/>
                          </a:solidFill>
                        </a:rPr>
                        <a:t>36%</a:t>
                      </a:r>
                      <a:endParaRPr lang="fr-FR" sz="1400" b="1" dirty="0">
                        <a:solidFill>
                          <a:srgbClr val="C00000"/>
                        </a:solidFill>
                      </a:endParaRPr>
                    </a:p>
                  </a:txBody>
                  <a:tcPr anchor="ctr"/>
                </a:tc>
              </a:tr>
              <a:tr h="866290">
                <a:tc>
                  <a:txBody>
                    <a:bodyPr/>
                    <a:lstStyle/>
                    <a:p>
                      <a:pPr algn="ctr"/>
                      <a:r>
                        <a:rPr lang="fr-FR" sz="1400" b="1" kern="1200" dirty="0" smtClean="0">
                          <a:solidFill>
                            <a:schemeClr val="tx1"/>
                          </a:solidFill>
                          <a:latin typeface="+mn-lt"/>
                          <a:ea typeface="+mn-ea"/>
                          <a:cs typeface="+mn-cs"/>
                        </a:rPr>
                        <a:t>55%</a:t>
                      </a:r>
                      <a:endParaRPr lang="fr-FR" sz="1400" b="1" kern="1200" dirty="0">
                        <a:solidFill>
                          <a:schemeClr val="tx1"/>
                        </a:solidFill>
                        <a:latin typeface="+mn-lt"/>
                        <a:ea typeface="+mn-ea"/>
                        <a:cs typeface="+mn-cs"/>
                      </a:endParaRPr>
                    </a:p>
                  </a:txBody>
                  <a:tcPr anchor="ctr"/>
                </a:tc>
                <a:tc>
                  <a:txBody>
                    <a:bodyPr/>
                    <a:lstStyle/>
                    <a:p>
                      <a:pPr algn="ctr"/>
                      <a:r>
                        <a:rPr lang="fr-FR" sz="1400" b="1" smtClean="0">
                          <a:solidFill>
                            <a:srgbClr val="C00000"/>
                          </a:solidFill>
                        </a:rPr>
                        <a:t>35%</a:t>
                      </a:r>
                      <a:endParaRPr lang="fr-FR" sz="1400" b="1" dirty="0">
                        <a:solidFill>
                          <a:srgbClr val="C00000"/>
                        </a:solidFill>
                      </a:endParaRPr>
                    </a:p>
                  </a:txBody>
                  <a:tcPr anchor="ctr"/>
                </a:tc>
              </a:tr>
              <a:tr h="866290">
                <a:tc>
                  <a:txBody>
                    <a:bodyPr/>
                    <a:lstStyle/>
                    <a:p>
                      <a:pPr algn="ctr"/>
                      <a:r>
                        <a:rPr lang="fr-FR" sz="1400" b="1" kern="1200" dirty="0" smtClean="0">
                          <a:solidFill>
                            <a:schemeClr val="tx1"/>
                          </a:solidFill>
                          <a:latin typeface="+mn-lt"/>
                          <a:ea typeface="+mn-ea"/>
                          <a:cs typeface="+mn-cs"/>
                        </a:rPr>
                        <a:t>52%</a:t>
                      </a:r>
                      <a:endParaRPr lang="fr-FR" sz="1400" b="1" kern="1200" dirty="0">
                        <a:solidFill>
                          <a:schemeClr val="tx1"/>
                        </a:solidFill>
                        <a:latin typeface="+mn-lt"/>
                        <a:ea typeface="+mn-ea"/>
                        <a:cs typeface="+mn-cs"/>
                      </a:endParaRPr>
                    </a:p>
                  </a:txBody>
                  <a:tcPr anchor="ctr"/>
                </a:tc>
                <a:tc>
                  <a:txBody>
                    <a:bodyPr/>
                    <a:lstStyle/>
                    <a:p>
                      <a:pPr algn="ctr"/>
                      <a:r>
                        <a:rPr lang="fr-FR" sz="1400" b="1" dirty="0" smtClean="0">
                          <a:solidFill>
                            <a:srgbClr val="C00000"/>
                          </a:solidFill>
                        </a:rPr>
                        <a:t>44%</a:t>
                      </a:r>
                      <a:endParaRPr lang="fr-FR" sz="1400" b="1" dirty="0">
                        <a:solidFill>
                          <a:srgbClr val="C00000"/>
                        </a:solidFill>
                      </a:endParaRPr>
                    </a:p>
                  </a:txBody>
                  <a:tcPr anchor="ctr"/>
                </a:tc>
              </a:tr>
            </a:tbl>
          </a:graphicData>
        </a:graphic>
      </p:graphicFrame>
      <p:graphicFrame>
        <p:nvGraphicFramePr>
          <p:cNvPr id="8" name="Graphique 7"/>
          <p:cNvGraphicFramePr/>
          <p:nvPr/>
        </p:nvGraphicFramePr>
        <p:xfrm>
          <a:off x="0" y="1698554"/>
          <a:ext cx="6339017" cy="46547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1"/>
          <p:cNvSpPr>
            <a:spLocks noGrp="1"/>
          </p:cNvSpPr>
          <p:nvPr>
            <p:ph type="ctrTitle"/>
          </p:nvPr>
        </p:nvSpPr>
        <p:spPr bwMode="auto">
          <a:xfrm>
            <a:off x="0" y="2852098"/>
            <a:ext cx="4560425" cy="1163395"/>
          </a:xfrm>
          <a:noFill/>
          <a:ln>
            <a:miter lim="800000"/>
            <a:headEnd/>
            <a:tailEnd/>
          </a:ln>
        </p:spPr>
        <p:txBody>
          <a:bodyPr vert="horz" numCol="1" compatLnSpc="1">
            <a:prstTxWarp prst="textNoShape">
              <a:avLst/>
            </a:prstTxWarp>
          </a:bodyPr>
          <a:lstStyle/>
          <a:p>
            <a:pPr marL="85725" eaLnBrk="1" hangingPunct="1"/>
            <a:r>
              <a:rPr lang="fr-FR" sz="2800" dirty="0" smtClean="0">
                <a:solidFill>
                  <a:schemeClr val="tx1">
                    <a:lumMod val="75000"/>
                  </a:schemeClr>
                </a:solidFill>
              </a:rPr>
              <a:t>Perception de la communication de l’</a:t>
            </a:r>
            <a:r>
              <a:rPr lang="fr-FR" sz="2800" dirty="0" err="1" smtClean="0">
                <a:solidFill>
                  <a:schemeClr val="tx1">
                    <a:lumMod val="75000"/>
                  </a:schemeClr>
                </a:solidFill>
              </a:rPr>
              <a:t>Andra</a:t>
            </a:r>
            <a:r>
              <a:rPr lang="fr-FR" sz="2800" dirty="0" smtClean="0">
                <a:solidFill>
                  <a:schemeClr val="tx1">
                    <a:lumMod val="75000"/>
                  </a:schemeClr>
                </a:solidFill>
              </a:rPr>
              <a:t> </a:t>
            </a:r>
          </a:p>
        </p:txBody>
      </p:sp>
      <p:pic>
        <p:nvPicPr>
          <p:cNvPr id="3" name="Picture 4" descr="http://geosystemes.univ-lille1.fr/sgn/logo/logo_andra1.jpg"/>
          <p:cNvPicPr>
            <a:picLocks noChangeAspect="1" noChangeArrowheads="1"/>
          </p:cNvPicPr>
          <p:nvPr/>
        </p:nvPicPr>
        <p:blipFill>
          <a:blip r:embed="rId2" cstate="print"/>
          <a:srcRect/>
          <a:stretch>
            <a:fillRect/>
          </a:stretch>
        </p:blipFill>
        <p:spPr bwMode="auto">
          <a:xfrm>
            <a:off x="7874180" y="2270283"/>
            <a:ext cx="1098150" cy="814111"/>
          </a:xfrm>
          <a:prstGeom prst="rect">
            <a:avLst/>
          </a:prstGeom>
          <a:noFill/>
        </p:spPr>
      </p:pic>
      <p:sp>
        <p:nvSpPr>
          <p:cNvPr id="4" name="Ellipse 3"/>
          <p:cNvSpPr/>
          <p:nvPr/>
        </p:nvSpPr>
        <p:spPr>
          <a:xfrm>
            <a:off x="2934268" y="982638"/>
            <a:ext cx="1337480" cy="1105469"/>
          </a:xfrm>
          <a:prstGeom prst="ellipse">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chemeClr val="tx1">
                    <a:lumMod val="75000"/>
                  </a:schemeClr>
                </a:solidFill>
                <a:latin typeface="+mj-lt"/>
                <a:ea typeface="+mj-ea"/>
                <a:cs typeface="+mj-cs"/>
              </a:rPr>
              <a:t>4</a:t>
            </a:r>
            <a:endParaRPr lang="fr-FR" sz="2800" b="1" dirty="0">
              <a:solidFill>
                <a:schemeClr val="tx1">
                  <a:lumMod val="7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aphique 11"/>
          <p:cNvGraphicFramePr/>
          <p:nvPr>
            <p:extLst>
              <p:ext uri="{D42A27DB-BD31-4B8C-83A1-F6EECF244321}">
                <p14:modId xmlns:p14="http://schemas.microsoft.com/office/powerpoint/2010/main" val="956819917"/>
              </p:ext>
            </p:extLst>
          </p:nvPr>
        </p:nvGraphicFramePr>
        <p:xfrm>
          <a:off x="3230225" y="1720230"/>
          <a:ext cx="2493680" cy="455171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a:xfrm>
            <a:off x="803175" y="134625"/>
            <a:ext cx="8305200" cy="498598"/>
          </a:xfrm>
        </p:spPr>
        <p:txBody>
          <a:bodyPr/>
          <a:lstStyle/>
          <a:p>
            <a:pPr marL="185738"/>
            <a:r>
              <a:rPr lang="fr-FR" sz="1800" dirty="0" smtClean="0"/>
              <a:t>Les efforts de communication de l’</a:t>
            </a:r>
            <a:r>
              <a:rPr lang="fr-FR" sz="1800" dirty="0" err="1" smtClean="0"/>
              <a:t>Andra</a:t>
            </a:r>
            <a:r>
              <a:rPr lang="fr-FR" sz="1800" dirty="0" smtClean="0"/>
              <a:t> paient fortement. </a:t>
            </a:r>
            <a:br>
              <a:rPr lang="fr-FR" sz="1800" dirty="0" smtClean="0"/>
            </a:br>
            <a:r>
              <a:rPr lang="fr-FR" sz="1800" dirty="0" smtClean="0"/>
              <a:t>Ils font de l’Agence de référence en matière d’information sur les centres. </a:t>
            </a:r>
          </a:p>
        </p:txBody>
      </p:sp>
      <p:sp>
        <p:nvSpPr>
          <p:cNvPr id="13" name="Espace réservé du pied de page 12"/>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11875" y="990969"/>
            <a:ext cx="8161013" cy="247136"/>
          </a:xfrm>
          <a:prstGeom prst="rect">
            <a:avLst/>
          </a:prstGeom>
        </p:spPr>
        <p:txBody>
          <a:bodyPr lIns="0" tIns="0" rIns="0" bIns="0"/>
          <a:lstStyle/>
          <a:p>
            <a:pPr marL="82550" lvl="0" indent="3175" eaLnBrk="0" hangingPunct="0">
              <a:spcBef>
                <a:spcPts val="0"/>
              </a:spcBef>
            </a:pPr>
            <a:r>
              <a:rPr lang="fr-FR" sz="1100" dirty="0" smtClean="0">
                <a:latin typeface="+mn-lt"/>
                <a:cs typeface="+mn-cs"/>
              </a:rPr>
              <a:t>Comment entendez-vous parler des centres de stockage des déchets radioactifs de l’</a:t>
            </a:r>
            <a:r>
              <a:rPr lang="fr-FR" sz="1100" dirty="0" err="1" smtClean="0">
                <a:latin typeface="+mn-lt"/>
                <a:cs typeface="+mn-cs"/>
              </a:rPr>
              <a:t>Andra</a:t>
            </a:r>
            <a:r>
              <a:rPr lang="fr-FR" sz="1100" dirty="0" smtClean="0">
                <a:latin typeface="+mn-lt"/>
                <a:cs typeface="+mn-cs"/>
              </a:rPr>
              <a:t> ? Par… </a:t>
            </a:r>
          </a:p>
        </p:txBody>
      </p:sp>
      <p:sp>
        <p:nvSpPr>
          <p:cNvPr id="10" name="Espace réservé du contenu 2"/>
          <p:cNvSpPr txBox="1">
            <a:spLocks/>
          </p:cNvSpPr>
          <p:nvPr/>
        </p:nvSpPr>
        <p:spPr>
          <a:xfrm>
            <a:off x="-11875" y="1212287"/>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8" name="Graphique 7"/>
          <p:cNvGraphicFramePr/>
          <p:nvPr>
            <p:extLst>
              <p:ext uri="{D42A27DB-BD31-4B8C-83A1-F6EECF244321}">
                <p14:modId xmlns:p14="http://schemas.microsoft.com/office/powerpoint/2010/main" val="956819917"/>
              </p:ext>
            </p:extLst>
          </p:nvPr>
        </p:nvGraphicFramePr>
        <p:xfrm>
          <a:off x="180842" y="1818603"/>
          <a:ext cx="3037370" cy="4495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raphique 13"/>
          <p:cNvGraphicFramePr/>
          <p:nvPr>
            <p:extLst>
              <p:ext uri="{D42A27DB-BD31-4B8C-83A1-F6EECF244321}">
                <p14:modId xmlns:p14="http://schemas.microsoft.com/office/powerpoint/2010/main" val="956819917"/>
              </p:ext>
            </p:extLst>
          </p:nvPr>
        </p:nvGraphicFramePr>
        <p:xfrm>
          <a:off x="4773881" y="1734035"/>
          <a:ext cx="1923802" cy="45517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Graphique 14"/>
          <p:cNvGraphicFramePr/>
          <p:nvPr>
            <p:extLst>
              <p:ext uri="{D42A27DB-BD31-4B8C-83A1-F6EECF244321}">
                <p14:modId xmlns:p14="http://schemas.microsoft.com/office/powerpoint/2010/main" val="956819917"/>
              </p:ext>
            </p:extLst>
          </p:nvPr>
        </p:nvGraphicFramePr>
        <p:xfrm>
          <a:off x="6616683" y="1720383"/>
          <a:ext cx="2574817" cy="455171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Tableau 16"/>
          <p:cNvGraphicFramePr>
            <a:graphicFrameLocks noGrp="1"/>
          </p:cNvGraphicFramePr>
          <p:nvPr/>
        </p:nvGraphicFramePr>
        <p:xfrm>
          <a:off x="1483051" y="1433549"/>
          <a:ext cx="6746548" cy="423079"/>
        </p:xfrm>
        <a:graphic>
          <a:graphicData uri="http://schemas.openxmlformats.org/drawingml/2006/table">
            <a:tbl>
              <a:tblPr firstRow="1" bandRow="1">
                <a:tableStyleId>{2D5ABB26-0587-4C30-8999-92F81FD0307C}</a:tableStyleId>
              </a:tblPr>
              <a:tblGrid>
                <a:gridCol w="1686637"/>
                <a:gridCol w="1686637"/>
                <a:gridCol w="1686637"/>
                <a:gridCol w="1686637"/>
              </a:tblGrid>
              <a:tr h="423079">
                <a:tc>
                  <a:txBody>
                    <a:bodyPr/>
                    <a:lstStyle/>
                    <a:p>
                      <a:pPr algn="ctr"/>
                      <a:r>
                        <a:rPr lang="fr-FR" sz="1400" b="1" dirty="0" smtClean="0"/>
                        <a:t>ENSEMBLE</a:t>
                      </a:r>
                      <a:endParaRPr lang="fr-FR" sz="1400" b="1" dirty="0"/>
                    </a:p>
                  </a:txBody>
                  <a:tcPr anchor="ctr"/>
                </a:tc>
                <a:tc>
                  <a:txBody>
                    <a:bodyPr/>
                    <a:lstStyle/>
                    <a:p>
                      <a:pPr algn="ctr" fontAlgn="b"/>
                      <a:r>
                        <a:rPr lang="fr-FR" sz="1200" b="1" kern="1200" dirty="0" smtClean="0">
                          <a:solidFill>
                            <a:schemeClr val="tx1"/>
                          </a:solidFill>
                          <a:latin typeface="+mn-lt"/>
                          <a:ea typeface="+mn-ea"/>
                          <a:cs typeface="+mn-cs"/>
                        </a:rPr>
                        <a:t>Très proches riverains CMHM</a:t>
                      </a:r>
                    </a:p>
                  </a:txBody>
                  <a:tcPr marL="9525" marR="9525" marT="9525" marB="0" anchor="ctr"/>
                </a:tc>
                <a:tc>
                  <a:txBody>
                    <a:bodyPr/>
                    <a:lstStyle/>
                    <a:p>
                      <a:pPr algn="ctr" fontAlgn="b"/>
                      <a:r>
                        <a:rPr lang="fr-FR" sz="1200" b="1" kern="1200" dirty="0" smtClean="0">
                          <a:solidFill>
                            <a:schemeClr val="tx1"/>
                          </a:solidFill>
                          <a:latin typeface="+mn-lt"/>
                          <a:ea typeface="+mn-ea"/>
                          <a:cs typeface="+mn-cs"/>
                        </a:rPr>
                        <a:t>Proches riverains CMHM</a:t>
                      </a:r>
                    </a:p>
                  </a:txBody>
                  <a:tcPr marL="9525" marR="9525" marT="9525" marB="0" anchor="ctr"/>
                </a:tc>
                <a:tc>
                  <a:txBody>
                    <a:bodyPr/>
                    <a:lstStyle/>
                    <a:p>
                      <a:pPr algn="ctr" fontAlgn="b"/>
                      <a:r>
                        <a:rPr lang="fr-FR" sz="1200" b="1" kern="1200" dirty="0" smtClean="0">
                          <a:solidFill>
                            <a:schemeClr val="tx1"/>
                          </a:solidFill>
                          <a:latin typeface="+mn-lt"/>
                          <a:ea typeface="+mn-ea"/>
                          <a:cs typeface="+mn-cs"/>
                        </a:rPr>
                        <a:t>Moins proches riverains CMHM</a:t>
                      </a:r>
                    </a:p>
                  </a:txBody>
                  <a:tcPr marL="9525" marR="9525" marT="9525" marB="0" anchor="ctr"/>
                </a:tc>
              </a:tr>
            </a:tbl>
          </a:graphicData>
        </a:graphic>
      </p:graphicFrame>
      <p:sp>
        <p:nvSpPr>
          <p:cNvPr id="11" name="Rectangle à coins arrondis 10"/>
          <p:cNvSpPr/>
          <p:nvPr/>
        </p:nvSpPr>
        <p:spPr>
          <a:xfrm>
            <a:off x="309344" y="2339616"/>
            <a:ext cx="8322598" cy="341196"/>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sz="1900" dirty="0" smtClean="0">
                <a:latin typeface="Arial" pitchFamily="34" charset="0"/>
                <a:cs typeface="Arial" pitchFamily="34" charset="0"/>
              </a:rPr>
              <a:t>La volonté de connaître les publics locaux pour mieux les informer : </a:t>
            </a:r>
            <a:r>
              <a:rPr lang="fr-FR" dirty="0" smtClean="0">
                <a:latin typeface="Arial" pitchFamily="34" charset="0"/>
                <a:cs typeface="Arial" pitchFamily="34" charset="0"/>
              </a:rPr>
              <a:t/>
            </a:r>
            <a:br>
              <a:rPr lang="fr-FR" dirty="0" smtClean="0">
                <a:latin typeface="Arial" pitchFamily="34" charset="0"/>
                <a:cs typeface="Arial" pitchFamily="34" charset="0"/>
              </a:rPr>
            </a:br>
            <a:r>
              <a:rPr lang="fr-FR" dirty="0" smtClean="0">
                <a:latin typeface="Arial" pitchFamily="34" charset="0"/>
                <a:cs typeface="Arial" pitchFamily="34" charset="0"/>
              </a:rPr>
              <a:t>La mise en place d’un dispositif barométrique </a:t>
            </a:r>
            <a:endParaRPr lang="fr-FR" dirty="0">
              <a:latin typeface="Arial" pitchFamily="34" charset="0"/>
              <a:cs typeface="Arial" pitchFamily="34" charset="0"/>
            </a:endParaRPr>
          </a:p>
        </p:txBody>
      </p:sp>
      <p:sp>
        <p:nvSpPr>
          <p:cNvPr id="3" name="Espace réservé du contenu 2"/>
          <p:cNvSpPr>
            <a:spLocks noGrp="1"/>
          </p:cNvSpPr>
          <p:nvPr>
            <p:ph idx="4294967295"/>
          </p:nvPr>
        </p:nvSpPr>
        <p:spPr>
          <a:xfrm>
            <a:off x="412177" y="1276083"/>
            <a:ext cx="7740000" cy="3877808"/>
          </a:xfrm>
          <a:prstGeom prst="rect">
            <a:avLst/>
          </a:prstGeom>
        </p:spPr>
        <p:txBody>
          <a:bodyPr/>
          <a:lstStyle/>
          <a:p>
            <a:pPr algn="just"/>
            <a:r>
              <a:rPr lang="fr-FR" sz="1600" b="1" dirty="0" smtClean="0">
                <a:latin typeface="Arial" pitchFamily="34" charset="0"/>
                <a:cs typeface="Arial" pitchFamily="34" charset="0"/>
              </a:rPr>
              <a:t>L'Agence a souhaité reconduire en 2012 un dispositif d’enquêtes mis en place en 2010 </a:t>
            </a:r>
            <a:r>
              <a:rPr lang="fr-FR" sz="1600" dirty="0" smtClean="0">
                <a:latin typeface="Arial" pitchFamily="34" charset="0"/>
                <a:cs typeface="Arial" pitchFamily="34" charset="0"/>
              </a:rPr>
              <a:t>dans la Manche. En 2011, deux autres enquêtes d'opinion ont été réalisées autour des Centres de stockage de l'Aube (CSA) et du Centre de Meuse/Haute-Marne (CMHM).</a:t>
            </a:r>
          </a:p>
          <a:p>
            <a:pPr algn="just"/>
            <a:endParaRPr lang="fr-FR" sz="1600" dirty="0" smtClean="0">
              <a:latin typeface="Arial" pitchFamily="34" charset="0"/>
              <a:cs typeface="Arial" pitchFamily="34" charset="0"/>
            </a:endParaRPr>
          </a:p>
          <a:p>
            <a:pPr algn="just"/>
            <a:r>
              <a:rPr lang="fr-FR" sz="1600" dirty="0" smtClean="0">
                <a:latin typeface="Arial" pitchFamily="34" charset="0"/>
                <a:cs typeface="Arial" pitchFamily="34" charset="0"/>
              </a:rPr>
              <a:t>En 2012, Ipsos a conduit deux enquêtes, l’une autour des Centres de stockage de l'Aube (CSA) et l’autre autour du Centre de Meuse/Haute-Marne (CMHM).</a:t>
            </a:r>
          </a:p>
          <a:p>
            <a:pPr algn="just"/>
            <a:endParaRPr lang="fr-FR" sz="1600" dirty="0" smtClean="0">
              <a:latin typeface="Arial" pitchFamily="34" charset="0"/>
              <a:cs typeface="Arial" pitchFamily="34" charset="0"/>
            </a:endParaRPr>
          </a:p>
          <a:p>
            <a:pPr algn="just"/>
            <a:r>
              <a:rPr lang="fr-FR" sz="1600" dirty="0" smtClean="0">
                <a:latin typeface="Arial" pitchFamily="34" charset="0"/>
                <a:cs typeface="Arial" pitchFamily="34" charset="0"/>
              </a:rPr>
              <a:t>Les rappels et les évolutions sont mentionnées à chaque fois que cela est possible, c’est-à-dire dès lors que la question est identique ou très proche et que l’</a:t>
            </a:r>
            <a:r>
              <a:rPr lang="fr-FR" sz="1600" dirty="0" err="1" smtClean="0">
                <a:latin typeface="Arial" pitchFamily="34" charset="0"/>
                <a:cs typeface="Arial" pitchFamily="34" charset="0"/>
              </a:rPr>
              <a:t>Andra</a:t>
            </a:r>
            <a:r>
              <a:rPr lang="fr-FR" sz="1600" dirty="0" smtClean="0">
                <a:latin typeface="Arial" pitchFamily="34" charset="0"/>
                <a:cs typeface="Arial" pitchFamily="34" charset="0"/>
              </a:rPr>
              <a:t> a mis à disposition ces données. Les études avaient été réalisées du 24 juin au 2 juillet 2011 par le réseau des enquêteurs téléphone de TNS Sofres et les rappels sont donc systématiquement </a:t>
            </a:r>
            <a:r>
              <a:rPr lang="fr-FR" sz="1600" dirty="0" err="1" smtClean="0">
                <a:latin typeface="Arial" pitchFamily="34" charset="0"/>
                <a:cs typeface="Arial" pitchFamily="34" charset="0"/>
              </a:rPr>
              <a:t>sourcés</a:t>
            </a:r>
            <a:r>
              <a:rPr lang="fr-FR" sz="1600" dirty="0" smtClean="0">
                <a:latin typeface="Arial" pitchFamily="34" charset="0"/>
                <a:cs typeface="Arial" pitchFamily="34" charset="0"/>
              </a:rPr>
              <a:t> dans le rapport de résultats. </a:t>
            </a:r>
          </a:p>
          <a:p>
            <a:pPr algn="just"/>
            <a:endParaRPr lang="fr-FR" sz="1600" dirty="0" smtClean="0">
              <a:latin typeface="Arial" pitchFamily="34" charset="0"/>
              <a:cs typeface="Arial" pitchFamily="34" charset="0"/>
            </a:endParaRPr>
          </a:p>
          <a:p>
            <a:pPr algn="just"/>
            <a:endParaRPr lang="fr-FR" sz="1600" dirty="0" smtClean="0">
              <a:latin typeface="Arial" pitchFamily="34" charset="0"/>
              <a:cs typeface="Arial" pitchFamily="34" charset="0"/>
            </a:endParaRPr>
          </a:p>
          <a:p>
            <a:pPr algn="just">
              <a:buNone/>
            </a:pPr>
            <a:endParaRPr lang="fr-FR" sz="1600" dirty="0" smtClean="0">
              <a:latin typeface="Arial" pitchFamily="34" charset="0"/>
              <a:cs typeface="Arial" pitchFamily="34" charset="0"/>
            </a:endParaRPr>
          </a:p>
        </p:txBody>
      </p:sp>
      <p:sp>
        <p:nvSpPr>
          <p:cNvPr id="5" name="Espace réservé du pied de page 4"/>
          <p:cNvSpPr>
            <a:spLocks noGrp="1"/>
          </p:cNvSpPr>
          <p:nvPr>
            <p:ph type="ftr" sz="quarter" idx="11"/>
          </p:nvPr>
        </p:nvSpPr>
        <p:spPr/>
        <p:txBody>
          <a:bodyPr/>
          <a:lstStyle/>
          <a:p>
            <a:pPr>
              <a:defRPr/>
            </a:pPr>
            <a:r>
              <a:rPr lang="fr-FR" smtClean="0"/>
              <a:t>Ipsos pour l'Andra - Enquêtes locales - Rapport Synthétique CMHM - Novembre 2012</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6300" y="312750"/>
            <a:ext cx="8305200" cy="498598"/>
          </a:xfrm>
        </p:spPr>
        <p:txBody>
          <a:bodyPr/>
          <a:lstStyle/>
          <a:p>
            <a:pPr marL="185738"/>
            <a:r>
              <a:rPr lang="fr-FR" sz="1800" dirty="0" smtClean="0">
                <a:solidFill>
                  <a:srgbClr val="1F497D"/>
                </a:solidFill>
              </a:rPr>
              <a:t>Les très proches riverains privilégient les informations émanant de l’</a:t>
            </a:r>
            <a:r>
              <a:rPr lang="fr-FR" sz="1800" dirty="0" err="1" smtClean="0">
                <a:solidFill>
                  <a:srgbClr val="1F497D"/>
                </a:solidFill>
              </a:rPr>
              <a:t>Andra</a:t>
            </a:r>
            <a:r>
              <a:rPr lang="fr-FR" sz="1800" dirty="0" smtClean="0">
                <a:solidFill>
                  <a:srgbClr val="1F497D"/>
                </a:solidFill>
              </a:rPr>
              <a:t> directement ou du CLIS</a:t>
            </a:r>
            <a:endParaRPr lang="fr-FR" sz="1400" dirty="0" smtClean="0"/>
          </a:p>
        </p:txBody>
      </p:sp>
      <p:sp>
        <p:nvSpPr>
          <p:cNvPr id="8" name="Espace réservé du pied de page 7"/>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graphicFrame>
        <p:nvGraphicFramePr>
          <p:cNvPr id="7" name="Tableau 6"/>
          <p:cNvGraphicFramePr>
            <a:graphicFrameLocks noGrp="1"/>
          </p:cNvGraphicFramePr>
          <p:nvPr/>
        </p:nvGraphicFramePr>
        <p:xfrm>
          <a:off x="497524" y="1704740"/>
          <a:ext cx="8147713" cy="4482293"/>
        </p:xfrm>
        <a:graphic>
          <a:graphicData uri="http://schemas.openxmlformats.org/drawingml/2006/table">
            <a:tbl>
              <a:tblPr firstRow="1" bandRow="1">
                <a:tableStyleId>{7E9639D4-E3E2-4D34-9284-5A2195B3D0D7}</a:tableStyleId>
              </a:tblPr>
              <a:tblGrid>
                <a:gridCol w="3147856"/>
                <a:gridCol w="1045374"/>
                <a:gridCol w="1291276"/>
                <a:gridCol w="1240397"/>
                <a:gridCol w="1422810"/>
              </a:tblGrid>
              <a:tr h="460093">
                <a:tc>
                  <a:txBody>
                    <a:bodyPr/>
                    <a:lstStyle/>
                    <a:p>
                      <a:pPr marL="85725" indent="0" algn="l" fontAlgn="b"/>
                      <a:r>
                        <a:rPr lang="fr-FR" sz="1400" b="0" i="1" u="none" strike="noStrike" dirty="0" smtClean="0">
                          <a:solidFill>
                            <a:schemeClr val="bg1"/>
                          </a:solidFill>
                          <a:latin typeface="+mn-lt"/>
                        </a:rPr>
                        <a:t>« Oui »</a:t>
                      </a:r>
                      <a:endParaRPr lang="fr-FR" sz="1400" b="0" i="1" u="none" strike="noStrike" dirty="0">
                        <a:solidFill>
                          <a:schemeClr val="bg1"/>
                        </a:solidFill>
                        <a:latin typeface="+mn-lt"/>
                      </a:endParaRPr>
                    </a:p>
                  </a:txBody>
                  <a:tcPr marL="9525" marR="9525" marT="9525"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fr-FR" sz="1200" dirty="0" smtClean="0"/>
                        <a:t>ENSEMBLE</a:t>
                      </a:r>
                      <a:endParaRPr lang="fr-FR" sz="1200" b="1" dirty="0"/>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kern="1200" dirty="0" smtClean="0">
                          <a:solidFill>
                            <a:schemeClr val="bg1"/>
                          </a:solidFill>
                          <a:latin typeface="+mn-lt"/>
                          <a:ea typeface="+mn-ea"/>
                          <a:cs typeface="+mn-cs"/>
                        </a:rPr>
                        <a:t>Très proches riverains CMHM</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kern="1200" dirty="0" smtClean="0">
                          <a:solidFill>
                            <a:schemeClr val="bg1"/>
                          </a:solidFill>
                          <a:latin typeface="+mn-lt"/>
                          <a:ea typeface="+mn-ea"/>
                          <a:cs typeface="+mn-cs"/>
                        </a:rPr>
                        <a:t>Proches riverains CMHM</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1" kern="1200" dirty="0" smtClean="0">
                          <a:solidFill>
                            <a:schemeClr val="bg1"/>
                          </a:solidFill>
                          <a:latin typeface="+mn-lt"/>
                          <a:ea typeface="+mn-ea"/>
                          <a:cs typeface="+mn-cs"/>
                        </a:rPr>
                        <a:t>Moins proches riverains CMHM</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6166">
                <a:tc>
                  <a:txBody>
                    <a:bodyPr/>
                    <a:lstStyle/>
                    <a:p>
                      <a:pPr marL="95250" indent="0" algn="l" fontAlgn="b"/>
                      <a:r>
                        <a:rPr lang="fr-FR" sz="1200" b="0" i="0" u="none" strike="noStrike" dirty="0">
                          <a:solidFill>
                            <a:schemeClr val="tx1"/>
                          </a:solidFill>
                          <a:latin typeface="+mn-lt"/>
                        </a:rPr>
                        <a:t>Lu le journal de l’</a:t>
                      </a:r>
                      <a:r>
                        <a:rPr lang="fr-FR" sz="1200" b="0" i="0" u="none" strike="noStrike" dirty="0" err="1">
                          <a:solidFill>
                            <a:schemeClr val="tx1"/>
                          </a:solidFill>
                          <a:latin typeface="+mn-lt"/>
                        </a:rPr>
                        <a:t>Andra</a:t>
                      </a:r>
                      <a:r>
                        <a:rPr lang="fr-FR" sz="1200" b="0" i="0" u="none" strike="noStrike" dirty="0">
                          <a:solidFill>
                            <a:schemeClr val="tx1"/>
                          </a:solidFill>
                          <a:latin typeface="+mn-lt"/>
                        </a:rPr>
                        <a:t>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b="1" i="0" u="none" strike="noStrike" dirty="0" smtClean="0">
                          <a:solidFill>
                            <a:schemeClr val="tx1"/>
                          </a:solidFill>
                          <a:latin typeface="+mn-lt"/>
                        </a:rPr>
                        <a:t>43%</a:t>
                      </a:r>
                      <a:endParaRPr lang="fr-FR" sz="1400" b="1"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84%</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58%</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30%</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96166">
                <a:tc>
                  <a:txBody>
                    <a:bodyPr/>
                    <a:lstStyle/>
                    <a:p>
                      <a:pPr marL="95250" indent="0" algn="l" fontAlgn="b"/>
                      <a:r>
                        <a:rPr lang="fr-FR" sz="1200" b="0" i="0" u="none" strike="noStrike" dirty="0">
                          <a:solidFill>
                            <a:schemeClr val="tx1"/>
                          </a:solidFill>
                          <a:latin typeface="+mn-lt"/>
                        </a:rPr>
                        <a:t>Lu des documents émanant d’opposants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b="1" i="0" u="none" strike="noStrike" dirty="0" smtClean="0">
                          <a:solidFill>
                            <a:schemeClr val="tx1"/>
                          </a:solidFill>
                          <a:latin typeface="+mn-lt"/>
                        </a:rPr>
                        <a:t>37%</a:t>
                      </a:r>
                      <a:endParaRPr lang="fr-FR" sz="1400" b="1"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0" u="none" strike="noStrike" kern="1200" dirty="0" smtClean="0">
                          <a:solidFill>
                            <a:schemeClr val="tx1"/>
                          </a:solidFill>
                          <a:latin typeface="+mn-lt"/>
                          <a:ea typeface="+mn-ea"/>
                          <a:cs typeface="+mn-cs"/>
                        </a:rPr>
                        <a:t>63%</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0" u="none" strike="noStrike" kern="1200" dirty="0" smtClean="0">
                          <a:solidFill>
                            <a:schemeClr val="tx1"/>
                          </a:solidFill>
                          <a:latin typeface="+mn-lt"/>
                          <a:ea typeface="+mn-ea"/>
                          <a:cs typeface="+mn-cs"/>
                        </a:rPr>
                        <a:t>40%</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0" u="none" strike="noStrike" kern="1200" dirty="0" smtClean="0">
                          <a:solidFill>
                            <a:schemeClr val="tx1"/>
                          </a:solidFill>
                          <a:latin typeface="+mn-lt"/>
                          <a:ea typeface="+mn-ea"/>
                          <a:cs typeface="+mn-cs"/>
                        </a:rPr>
                        <a:t>34%</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r h="344038">
                <a:tc>
                  <a:txBody>
                    <a:bodyPr/>
                    <a:lstStyle/>
                    <a:p>
                      <a:pPr marL="95250" indent="0" algn="l" fontAlgn="b"/>
                      <a:r>
                        <a:rPr lang="fr-FR" sz="1200" b="0" i="0" u="none" strike="noStrike" dirty="0">
                          <a:solidFill>
                            <a:schemeClr val="tx1"/>
                          </a:solidFill>
                          <a:latin typeface="+mn-lt"/>
                        </a:rPr>
                        <a:t>Lu la lettre d’information du CLIS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b="1" i="0" u="none" strike="noStrike" dirty="0" smtClean="0">
                          <a:solidFill>
                            <a:schemeClr val="tx1"/>
                          </a:solidFill>
                          <a:latin typeface="+mn-lt"/>
                        </a:rPr>
                        <a:t>34%</a:t>
                      </a:r>
                      <a:endParaRPr lang="fr-FR" sz="1400" b="1"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57%</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37%</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31%</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506803">
                <a:tc>
                  <a:txBody>
                    <a:bodyPr/>
                    <a:lstStyle/>
                    <a:p>
                      <a:pPr marL="95250" indent="0" algn="l" fontAlgn="b"/>
                      <a:r>
                        <a:rPr lang="fr-FR" sz="1200" b="0" i="0" u="none" strike="noStrike" dirty="0">
                          <a:solidFill>
                            <a:schemeClr val="tx1"/>
                          </a:solidFill>
                          <a:latin typeface="+mn-lt"/>
                        </a:rPr>
                        <a:t>Eu des contacts informels avec des personnes qui travaillent pour l’</a:t>
                      </a:r>
                      <a:r>
                        <a:rPr lang="fr-FR" sz="1200" b="0" i="0" u="none" strike="noStrike" dirty="0" err="1">
                          <a:solidFill>
                            <a:schemeClr val="tx1"/>
                          </a:solidFill>
                          <a:latin typeface="+mn-lt"/>
                        </a:rPr>
                        <a:t>Andra</a:t>
                      </a:r>
                      <a:endParaRPr lang="fr-FR" sz="1200" b="0"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b="1" i="0" u="none" strike="noStrike" dirty="0" smtClean="0">
                          <a:solidFill>
                            <a:schemeClr val="tx1"/>
                          </a:solidFill>
                          <a:latin typeface="+mn-lt"/>
                        </a:rPr>
                        <a:t>13%</a:t>
                      </a:r>
                      <a:endParaRPr lang="fr-FR" sz="1400" b="1"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0" u="none" strike="noStrike" kern="1200" dirty="0" smtClean="0">
                          <a:solidFill>
                            <a:schemeClr val="tx1"/>
                          </a:solidFill>
                          <a:latin typeface="+mn-lt"/>
                          <a:ea typeface="+mn-ea"/>
                          <a:cs typeface="+mn-cs"/>
                        </a:rPr>
                        <a:t>45%</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0" u="none" strike="noStrike" kern="1200" dirty="0" smtClean="0">
                          <a:solidFill>
                            <a:schemeClr val="tx1"/>
                          </a:solidFill>
                          <a:latin typeface="+mn-lt"/>
                          <a:ea typeface="+mn-ea"/>
                          <a:cs typeface="+mn-cs"/>
                        </a:rPr>
                        <a:t>20%</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0" u="none" strike="noStrike" kern="1200" dirty="0" smtClean="0">
                          <a:solidFill>
                            <a:schemeClr val="tx1"/>
                          </a:solidFill>
                          <a:latin typeface="+mn-lt"/>
                          <a:ea typeface="+mn-ea"/>
                          <a:cs typeface="+mn-cs"/>
                        </a:rPr>
                        <a:t>6%</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r h="419103">
                <a:tc>
                  <a:txBody>
                    <a:bodyPr/>
                    <a:lstStyle/>
                    <a:p>
                      <a:pPr marL="95250" indent="0" algn="l" fontAlgn="b"/>
                      <a:r>
                        <a:rPr lang="fr-FR" sz="1200" b="0" i="0" u="none" strike="noStrike" dirty="0">
                          <a:solidFill>
                            <a:schemeClr val="tx1"/>
                          </a:solidFill>
                          <a:latin typeface="+mn-lt"/>
                        </a:rPr>
                        <a:t>Visité un site de l’</a:t>
                      </a:r>
                      <a:r>
                        <a:rPr lang="fr-FR" sz="1200" b="0" i="0" u="none" strike="noStrike" dirty="0" err="1">
                          <a:solidFill>
                            <a:schemeClr val="tx1"/>
                          </a:solidFill>
                          <a:latin typeface="+mn-lt"/>
                        </a:rPr>
                        <a:t>Andra</a:t>
                      </a:r>
                      <a:r>
                        <a:rPr lang="fr-FR" sz="1200" b="0" i="0" u="none" strike="noStrike" dirty="0">
                          <a:solidFill>
                            <a:schemeClr val="tx1"/>
                          </a:solidFill>
                          <a:latin typeface="+mn-lt"/>
                        </a:rPr>
                        <a:t> lors de journées portes ouvertes par exemple</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b="1" i="0" u="none" strike="noStrike" dirty="0" smtClean="0">
                          <a:solidFill>
                            <a:schemeClr val="tx1"/>
                          </a:solidFill>
                          <a:latin typeface="+mn-lt"/>
                        </a:rPr>
                        <a:t>12%</a:t>
                      </a:r>
                      <a:endParaRPr lang="fr-FR" sz="1400" b="1"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44%</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21%</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5%</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419103">
                <a:tc>
                  <a:txBody>
                    <a:bodyPr/>
                    <a:lstStyle/>
                    <a:p>
                      <a:pPr marL="95250" indent="0" algn="l" fontAlgn="b"/>
                      <a:r>
                        <a:rPr lang="fr-FR" sz="1200" b="0" i="0" u="none" strike="noStrike" dirty="0">
                          <a:solidFill>
                            <a:schemeClr val="tx1"/>
                          </a:solidFill>
                          <a:latin typeface="+mn-lt"/>
                        </a:rPr>
                        <a:t>Visité des expositions organisées par l’</a:t>
                      </a:r>
                      <a:r>
                        <a:rPr lang="fr-FR" sz="1200" b="0" i="0" u="none" strike="noStrike" dirty="0" err="1">
                          <a:solidFill>
                            <a:schemeClr val="tx1"/>
                          </a:solidFill>
                          <a:latin typeface="+mn-lt"/>
                        </a:rPr>
                        <a:t>Andra</a:t>
                      </a:r>
                      <a:endParaRPr lang="fr-FR" sz="1200" b="0"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b="1" i="0" u="none" strike="noStrike" dirty="0" smtClean="0">
                          <a:solidFill>
                            <a:schemeClr val="tx1"/>
                          </a:solidFill>
                          <a:latin typeface="+mn-lt"/>
                        </a:rPr>
                        <a:t>12%</a:t>
                      </a:r>
                      <a:endParaRPr lang="fr-FR" sz="1400" b="1"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fr-FR" sz="1200" b="0" u="none" strike="noStrike" kern="1200" dirty="0" smtClean="0">
                          <a:solidFill>
                            <a:schemeClr val="tx1"/>
                          </a:solidFill>
                          <a:latin typeface="+mn-lt"/>
                          <a:ea typeface="+mn-ea"/>
                          <a:cs typeface="+mn-cs"/>
                        </a:rPr>
                        <a:t>49%</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fr-FR" sz="1200" b="0" u="none" strike="noStrike" kern="1200" dirty="0" smtClean="0">
                          <a:solidFill>
                            <a:schemeClr val="tx1"/>
                          </a:solidFill>
                          <a:latin typeface="+mn-lt"/>
                          <a:ea typeface="+mn-ea"/>
                          <a:cs typeface="+mn-cs"/>
                        </a:rPr>
                        <a:t>17%</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fr-FR" sz="1200" b="0" u="none" strike="noStrike" kern="1200" dirty="0" smtClean="0">
                          <a:solidFill>
                            <a:schemeClr val="tx1"/>
                          </a:solidFill>
                          <a:latin typeface="+mn-lt"/>
                          <a:ea typeface="+mn-ea"/>
                          <a:cs typeface="+mn-cs"/>
                        </a:rPr>
                        <a:t>6%</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r h="624079">
                <a:tc>
                  <a:txBody>
                    <a:bodyPr/>
                    <a:lstStyle/>
                    <a:p>
                      <a:pPr marL="95250" indent="0" algn="l" fontAlgn="b"/>
                      <a:r>
                        <a:rPr lang="fr-FR" sz="1200" b="0" i="0" u="none" strike="noStrike" dirty="0">
                          <a:solidFill>
                            <a:schemeClr val="tx1"/>
                          </a:solidFill>
                          <a:latin typeface="+mn-lt"/>
                        </a:rPr>
                        <a:t>Consulté des blogs ou visité des forums sur Internet au sujet des centres de l’</a:t>
                      </a:r>
                      <a:r>
                        <a:rPr lang="fr-FR" sz="1200" b="0" i="0" u="none" strike="noStrike" dirty="0" err="1">
                          <a:solidFill>
                            <a:schemeClr val="tx1"/>
                          </a:solidFill>
                          <a:latin typeface="+mn-lt"/>
                        </a:rPr>
                        <a:t>Andra</a:t>
                      </a:r>
                      <a:endParaRPr lang="fr-FR" sz="1200" b="0"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b="1" i="0" u="none" strike="noStrike" dirty="0" smtClean="0">
                          <a:solidFill>
                            <a:schemeClr val="tx1"/>
                          </a:solidFill>
                          <a:latin typeface="+mn-lt"/>
                        </a:rPr>
                        <a:t>9%</a:t>
                      </a:r>
                      <a:endParaRPr lang="fr-FR" sz="1400" b="1"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17%</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12%</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7%</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68426">
                <a:tc>
                  <a:txBody>
                    <a:bodyPr/>
                    <a:lstStyle/>
                    <a:p>
                      <a:pPr marL="95250" indent="0" algn="l" fontAlgn="b"/>
                      <a:r>
                        <a:rPr lang="fr-FR" sz="1200" b="0" i="0" u="none" strike="noStrike" dirty="0">
                          <a:solidFill>
                            <a:schemeClr val="tx1"/>
                          </a:solidFill>
                          <a:latin typeface="+mn-lt"/>
                        </a:rPr>
                        <a:t>Eté sur le site Internet de l’</a:t>
                      </a:r>
                      <a:r>
                        <a:rPr lang="fr-FR" sz="1200" b="0" i="0" u="none" strike="noStrike" dirty="0" err="1">
                          <a:solidFill>
                            <a:schemeClr val="tx1"/>
                          </a:solidFill>
                          <a:latin typeface="+mn-lt"/>
                        </a:rPr>
                        <a:t>Andra</a:t>
                      </a:r>
                      <a:r>
                        <a:rPr lang="fr-FR" sz="1200" b="0" i="0" u="none" strike="noStrike" dirty="0">
                          <a:solidFill>
                            <a:schemeClr val="tx1"/>
                          </a:solidFill>
                          <a:latin typeface="+mn-lt"/>
                        </a:rPr>
                        <a:t> </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400" b="1" i="0" u="none" strike="noStrike" dirty="0" smtClean="0">
                          <a:solidFill>
                            <a:schemeClr val="tx1"/>
                          </a:solidFill>
                          <a:latin typeface="+mn-lt"/>
                        </a:rPr>
                        <a:t>8%</a:t>
                      </a:r>
                      <a:endParaRPr lang="fr-FR" sz="1400" b="1"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0" u="none" strike="noStrike" kern="1200" dirty="0" smtClean="0">
                          <a:solidFill>
                            <a:schemeClr val="tx1"/>
                          </a:solidFill>
                          <a:latin typeface="+mn-lt"/>
                          <a:ea typeface="+mn-ea"/>
                          <a:cs typeface="+mn-cs"/>
                        </a:rPr>
                        <a:t>28%</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0" u="none" strike="noStrike" kern="1200" dirty="0" smtClean="0">
                          <a:solidFill>
                            <a:schemeClr val="tx1"/>
                          </a:solidFill>
                          <a:latin typeface="+mn-lt"/>
                          <a:ea typeface="+mn-ea"/>
                          <a:cs typeface="+mn-cs"/>
                        </a:rPr>
                        <a:t>10%</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fr-FR" sz="1200" b="0" u="none" strike="noStrike" kern="1200" dirty="0" smtClean="0">
                          <a:solidFill>
                            <a:schemeClr val="tx1"/>
                          </a:solidFill>
                          <a:latin typeface="+mn-lt"/>
                          <a:ea typeface="+mn-ea"/>
                          <a:cs typeface="+mn-cs"/>
                        </a:rPr>
                        <a:t>5%</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r>
              <a:tr h="548316">
                <a:tc>
                  <a:txBody>
                    <a:bodyPr/>
                    <a:lstStyle/>
                    <a:p>
                      <a:pPr marL="95250" indent="0" algn="l" fontAlgn="b"/>
                      <a:r>
                        <a:rPr lang="fr-FR" sz="1200" b="0" i="0" u="none" strike="noStrike" dirty="0">
                          <a:solidFill>
                            <a:schemeClr val="tx1"/>
                          </a:solidFill>
                          <a:latin typeface="+mn-lt"/>
                        </a:rPr>
                        <a:t>Participé à une conférence-débat organisée par l’</a:t>
                      </a:r>
                      <a:r>
                        <a:rPr lang="fr-FR" sz="1200" b="0" i="0" u="none" strike="noStrike" dirty="0" err="1">
                          <a:solidFill>
                            <a:schemeClr val="tx1"/>
                          </a:solidFill>
                          <a:latin typeface="+mn-lt"/>
                        </a:rPr>
                        <a:t>Andra</a:t>
                      </a:r>
                      <a:endParaRPr lang="fr-FR" sz="1200" b="0"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400" b="1" i="0" u="none" strike="noStrike" dirty="0" smtClean="0">
                          <a:solidFill>
                            <a:schemeClr val="tx1"/>
                          </a:solidFill>
                          <a:latin typeface="+mn-lt"/>
                        </a:rPr>
                        <a:t>5%</a:t>
                      </a:r>
                      <a:endParaRPr lang="fr-FR" sz="1400" b="1" i="0" u="none" strike="noStrike" dirty="0">
                        <a:solidFill>
                          <a:schemeClr val="tx1"/>
                        </a:solidFill>
                        <a:latin typeface="+mn-lt"/>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29%</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7%</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fontAlgn="b"/>
                      <a:r>
                        <a:rPr lang="fr-FR" sz="1200" b="0" u="none" strike="noStrike" kern="1200" dirty="0" smtClean="0">
                          <a:solidFill>
                            <a:schemeClr val="tx1"/>
                          </a:solidFill>
                          <a:latin typeface="+mn-lt"/>
                          <a:ea typeface="+mn-ea"/>
                          <a:cs typeface="+mn-cs"/>
                        </a:rPr>
                        <a:t>4%</a:t>
                      </a:r>
                      <a:endParaRPr lang="fr-FR" sz="1200" b="0" u="none" strike="noStrike" kern="1200" dirty="0">
                        <a:solidFill>
                          <a:schemeClr val="tx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
        <p:nvSpPr>
          <p:cNvPr id="6" name="Espace réservé du contenu 2"/>
          <p:cNvSpPr txBox="1">
            <a:spLocks/>
          </p:cNvSpPr>
          <p:nvPr/>
        </p:nvSpPr>
        <p:spPr>
          <a:xfrm>
            <a:off x="1" y="1177484"/>
            <a:ext cx="5094514" cy="235681"/>
          </a:xfrm>
          <a:prstGeom prst="rect">
            <a:avLst/>
          </a:prstGeom>
        </p:spPr>
        <p:txBody>
          <a:bodyPr lIns="0" tIns="0" rIns="0" bIns="0"/>
          <a:lstStyle/>
          <a:p>
            <a:pPr marL="82550" lvl="0" indent="3175" eaLnBrk="0" hangingPunct="0">
              <a:spcBef>
                <a:spcPts val="0"/>
              </a:spcBef>
            </a:pPr>
            <a:r>
              <a:rPr lang="fr-FR" sz="1100" dirty="0" smtClean="0">
                <a:latin typeface="+mn-lt"/>
                <a:cs typeface="+mn-cs"/>
              </a:rPr>
              <a:t>Vous-même, personnellement, avez-vous déjà… ?</a:t>
            </a:r>
          </a:p>
        </p:txBody>
      </p:sp>
      <p:sp>
        <p:nvSpPr>
          <p:cNvPr id="10" name="Espace réservé du contenu 2"/>
          <p:cNvSpPr txBox="1">
            <a:spLocks/>
          </p:cNvSpPr>
          <p:nvPr/>
        </p:nvSpPr>
        <p:spPr>
          <a:xfrm>
            <a:off x="0" y="1379313"/>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lang="fr-FR" sz="1100" dirty="0" smtClean="0">
                <a:latin typeface="+mn-lt"/>
                <a:cs typeface="+mn-cs"/>
              </a:rPr>
              <a:t>Base : ensemble de l’échantillon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9425" y="322727"/>
            <a:ext cx="7533302" cy="498598"/>
          </a:xfrm>
        </p:spPr>
        <p:txBody>
          <a:bodyPr/>
          <a:lstStyle/>
          <a:p>
            <a:pPr marL="185738"/>
            <a:r>
              <a:rPr lang="fr-FR" sz="1800" dirty="0" smtClean="0"/>
              <a:t>Le sentiment d’information progresse dans les zones périphériques</a:t>
            </a:r>
          </a:p>
        </p:txBody>
      </p:sp>
      <p:sp>
        <p:nvSpPr>
          <p:cNvPr id="16" name="Espace réservé du pied de page 15"/>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1405954"/>
            <a:ext cx="8161013" cy="244121"/>
          </a:xfrm>
          <a:prstGeom prst="rect">
            <a:avLst/>
          </a:prstGeom>
        </p:spPr>
        <p:txBody>
          <a:bodyPr lIns="0" tIns="0" rIns="0" bIns="0"/>
          <a:lstStyle/>
          <a:p>
            <a:pPr marL="82550" lvl="0" indent="3175" eaLnBrk="0" hangingPunct="0">
              <a:spcBef>
                <a:spcPts val="0"/>
              </a:spcBef>
            </a:pPr>
            <a:r>
              <a:rPr lang="fr-FR" sz="1100" dirty="0" smtClean="0">
                <a:latin typeface="+mn-lt"/>
                <a:cs typeface="+mn-cs"/>
              </a:rPr>
              <a:t> Estimez-vous que vous êtes suffisamment informé sur les centres de stockage des déchets radioactifs de l’</a:t>
            </a:r>
            <a:r>
              <a:rPr lang="fr-FR" sz="1100" dirty="0" err="1" smtClean="0">
                <a:latin typeface="+mn-lt"/>
                <a:cs typeface="+mn-cs"/>
              </a:rPr>
              <a:t>Andra</a:t>
            </a:r>
            <a:r>
              <a:rPr lang="fr-FR" sz="1100" dirty="0" smtClean="0">
                <a:latin typeface="+mn-lt"/>
                <a:cs typeface="+mn-cs"/>
              </a:rPr>
              <a:t> ? </a:t>
            </a:r>
          </a:p>
        </p:txBody>
      </p:sp>
      <p:sp>
        <p:nvSpPr>
          <p:cNvPr id="10" name="Espace réservé du contenu 2"/>
          <p:cNvSpPr txBox="1">
            <a:spLocks/>
          </p:cNvSpPr>
          <p:nvPr/>
        </p:nvSpPr>
        <p:spPr>
          <a:xfrm>
            <a:off x="0" y="1607783"/>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3" name="Graphique 12"/>
          <p:cNvGraphicFramePr/>
          <p:nvPr/>
        </p:nvGraphicFramePr>
        <p:xfrm>
          <a:off x="0" y="2052652"/>
          <a:ext cx="6516254" cy="3630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au 6"/>
          <p:cNvGraphicFramePr>
            <a:graphicFrameLocks noGrp="1"/>
          </p:cNvGraphicFramePr>
          <p:nvPr/>
        </p:nvGraphicFramePr>
        <p:xfrm>
          <a:off x="5994391" y="2571264"/>
          <a:ext cx="2238232" cy="2988859"/>
        </p:xfrm>
        <a:graphic>
          <a:graphicData uri="http://schemas.openxmlformats.org/drawingml/2006/table">
            <a:tbl>
              <a:tblPr firstRow="1" bandRow="1">
                <a:tableStyleId>{2D5ABB26-0587-4C30-8999-92F81FD0307C}</a:tableStyleId>
              </a:tblPr>
              <a:tblGrid>
                <a:gridCol w="1119116"/>
                <a:gridCol w="1119116"/>
              </a:tblGrid>
              <a:tr h="468811">
                <a:tc>
                  <a:txBody>
                    <a:bodyPr/>
                    <a:lstStyle/>
                    <a:p>
                      <a:pPr algn="ctr"/>
                      <a:r>
                        <a:rPr lang="fr-FR" sz="1400" b="1" dirty="0" smtClean="0"/>
                        <a:t>Oui </a:t>
                      </a:r>
                      <a:endParaRPr lang="fr-FR" sz="1400" b="1" dirty="0"/>
                    </a:p>
                  </a:txBody>
                  <a:tcPr anchor="ctr"/>
                </a:tc>
                <a:tc>
                  <a:txBody>
                    <a:bodyPr/>
                    <a:lstStyle/>
                    <a:p>
                      <a:pPr algn="ctr"/>
                      <a:r>
                        <a:rPr lang="fr-FR" sz="1400" b="1" dirty="0" smtClean="0">
                          <a:solidFill>
                            <a:srgbClr val="C00000"/>
                          </a:solidFill>
                        </a:rPr>
                        <a:t>Non </a:t>
                      </a:r>
                      <a:endParaRPr lang="fr-FR" sz="1400" b="1" dirty="0">
                        <a:solidFill>
                          <a:srgbClr val="C00000"/>
                        </a:solidFill>
                      </a:endParaRPr>
                    </a:p>
                  </a:txBody>
                  <a:tcPr anchor="ctr"/>
                </a:tc>
              </a:tr>
              <a:tr h="630012">
                <a:tc>
                  <a:txBody>
                    <a:bodyPr/>
                    <a:lstStyle/>
                    <a:p>
                      <a:pPr algn="ctr"/>
                      <a:r>
                        <a:rPr lang="fr-FR" sz="1400" b="1" dirty="0" smtClean="0"/>
                        <a:t>38% </a:t>
                      </a:r>
                      <a:endParaRPr lang="fr-FR" sz="1400" b="1" dirty="0"/>
                    </a:p>
                  </a:txBody>
                  <a:tcPr anchor="ctr"/>
                </a:tc>
                <a:tc>
                  <a:txBody>
                    <a:bodyPr/>
                    <a:lstStyle/>
                    <a:p>
                      <a:pPr algn="ctr"/>
                      <a:r>
                        <a:rPr lang="fr-FR" sz="1400" b="1" dirty="0" smtClean="0">
                          <a:solidFill>
                            <a:srgbClr val="C00000"/>
                          </a:solidFill>
                        </a:rPr>
                        <a:t>60%</a:t>
                      </a:r>
                      <a:endParaRPr lang="fr-FR" sz="1400" b="1" dirty="0">
                        <a:solidFill>
                          <a:srgbClr val="C00000"/>
                        </a:solidFill>
                      </a:endParaRPr>
                    </a:p>
                  </a:txBody>
                  <a:tcPr anchor="ctr"/>
                </a:tc>
              </a:tr>
              <a:tr h="630012">
                <a:tc>
                  <a:txBody>
                    <a:bodyPr/>
                    <a:lstStyle/>
                    <a:p>
                      <a:pPr algn="ctr"/>
                      <a:r>
                        <a:rPr lang="fr-FR" sz="1400" b="1" dirty="0" smtClean="0"/>
                        <a:t>61%</a:t>
                      </a:r>
                      <a:endParaRPr lang="fr-FR" sz="1400" b="1" dirty="0"/>
                    </a:p>
                  </a:txBody>
                  <a:tcPr anchor="ctr"/>
                </a:tc>
                <a:tc>
                  <a:txBody>
                    <a:bodyPr/>
                    <a:lstStyle/>
                    <a:p>
                      <a:pPr algn="ctr"/>
                      <a:r>
                        <a:rPr lang="fr-FR" sz="1400" b="1" dirty="0" smtClean="0">
                          <a:solidFill>
                            <a:srgbClr val="C00000"/>
                          </a:solidFill>
                        </a:rPr>
                        <a:t>36%</a:t>
                      </a:r>
                      <a:endParaRPr lang="fr-FR" sz="1400" b="1" dirty="0">
                        <a:solidFill>
                          <a:srgbClr val="C00000"/>
                        </a:solidFill>
                      </a:endParaRPr>
                    </a:p>
                  </a:txBody>
                  <a:tcPr anchor="ctr"/>
                </a:tc>
              </a:tr>
              <a:tr h="630012">
                <a:tc>
                  <a:txBody>
                    <a:bodyPr/>
                    <a:lstStyle/>
                    <a:p>
                      <a:pPr algn="ctr"/>
                      <a:r>
                        <a:rPr lang="fr-FR" sz="1400" b="1" dirty="0" smtClean="0"/>
                        <a:t>42%</a:t>
                      </a:r>
                      <a:endParaRPr lang="fr-FR" sz="1400" b="1" dirty="0"/>
                    </a:p>
                  </a:txBody>
                  <a:tcPr anchor="ctr"/>
                </a:tc>
                <a:tc>
                  <a:txBody>
                    <a:bodyPr/>
                    <a:lstStyle/>
                    <a:p>
                      <a:pPr algn="ctr"/>
                      <a:r>
                        <a:rPr lang="fr-FR" sz="1400" b="1" dirty="0" smtClean="0">
                          <a:solidFill>
                            <a:srgbClr val="C00000"/>
                          </a:solidFill>
                        </a:rPr>
                        <a:t>55%</a:t>
                      </a:r>
                      <a:endParaRPr lang="fr-FR" sz="1400" b="1" dirty="0">
                        <a:solidFill>
                          <a:srgbClr val="C00000"/>
                        </a:solidFill>
                      </a:endParaRPr>
                    </a:p>
                  </a:txBody>
                  <a:tcPr anchor="ctr"/>
                </a:tc>
              </a:tr>
              <a:tr h="630012">
                <a:tc>
                  <a:txBody>
                    <a:bodyPr/>
                    <a:lstStyle/>
                    <a:p>
                      <a:pPr algn="ctr"/>
                      <a:r>
                        <a:rPr lang="fr-FR" sz="1400" b="1" dirty="0" smtClean="0"/>
                        <a:t>35%</a:t>
                      </a:r>
                      <a:endParaRPr lang="fr-FR" sz="1400" b="1" dirty="0"/>
                    </a:p>
                  </a:txBody>
                  <a:tcPr anchor="ctr"/>
                </a:tc>
                <a:tc>
                  <a:txBody>
                    <a:bodyPr/>
                    <a:lstStyle/>
                    <a:p>
                      <a:pPr algn="ctr"/>
                      <a:r>
                        <a:rPr lang="fr-FR" sz="1400" b="1" dirty="0" smtClean="0">
                          <a:solidFill>
                            <a:srgbClr val="C00000"/>
                          </a:solidFill>
                        </a:rPr>
                        <a:t>64%</a:t>
                      </a:r>
                      <a:endParaRPr lang="fr-FR" sz="1400" b="1" dirty="0">
                        <a:solidFill>
                          <a:srgbClr val="C00000"/>
                        </a:solidFill>
                      </a:endParaRPr>
                    </a:p>
                  </a:txBody>
                  <a:tcPr anchor="ctr"/>
                </a:tc>
              </a:tr>
            </a:tbl>
          </a:graphicData>
        </a:graphic>
      </p:graphicFrame>
      <p:sp>
        <p:nvSpPr>
          <p:cNvPr id="8" name="Espace réservé du contenu 2"/>
          <p:cNvSpPr txBox="1">
            <a:spLocks/>
          </p:cNvSpPr>
          <p:nvPr/>
        </p:nvSpPr>
        <p:spPr>
          <a:xfrm>
            <a:off x="731325" y="6103259"/>
            <a:ext cx="8305800" cy="440046"/>
          </a:xfrm>
          <a:prstGeom prst="rect">
            <a:avLst/>
          </a:prstGeom>
        </p:spPr>
        <p:txBody>
          <a:bodyPr lIns="0" tIns="0" rIns="0" bIns="0" anchor="ctr"/>
          <a:lstStyle/>
          <a:p>
            <a:pPr marL="82550" marR="0" lvl="0" indent="3175" defTabSz="914400" rtl="0" eaLnBrk="0" fontAlgn="base" latinLnBrk="0" hangingPunct="0">
              <a:lnSpc>
                <a:spcPct val="100000"/>
              </a:lnSpc>
              <a:spcBef>
                <a:spcPts val="0"/>
              </a:spcBef>
              <a:spcAft>
                <a:spcPct val="0"/>
              </a:spcAft>
              <a:buClrTx/>
              <a:buSzTx/>
              <a:tabLst/>
              <a:defRPr/>
            </a:pPr>
            <a:r>
              <a:rPr lang="fr-FR" sz="900" i="1" dirty="0" smtClean="0">
                <a:solidFill>
                  <a:schemeClr val="bg1">
                    <a:lumMod val="50000"/>
                  </a:schemeClr>
                </a:solidFill>
                <a:latin typeface="+mn-lt"/>
                <a:cs typeface="+mn-cs"/>
              </a:rPr>
              <a:t>Rappel 2011 : étude réalisée par TNS Sofres du 24 juin au 2 juillet 2011 par téléphone </a:t>
            </a:r>
          </a:p>
          <a:p>
            <a:pPr marL="82550" indent="3175" eaLnBrk="0" hangingPunct="0">
              <a:spcBef>
                <a:spcPts val="0"/>
              </a:spcBef>
              <a:defRPr/>
            </a:pPr>
            <a:r>
              <a:rPr lang="fr-FR" sz="900" i="1" dirty="0" smtClean="0">
                <a:solidFill>
                  <a:schemeClr val="bg1">
                    <a:lumMod val="50000"/>
                  </a:schemeClr>
                </a:solidFill>
              </a:rPr>
              <a:t>En 2011 les catégories  étaient les suivantes : proches riverains, moins proches riverains et zone mixte CSA et CMHM  </a:t>
            </a:r>
            <a:endParaRPr lang="fr-FR" sz="900" i="1" dirty="0" smtClean="0">
              <a:solidFill>
                <a:schemeClr val="bg1">
                  <a:lumMod val="50000"/>
                </a:schemeClr>
              </a:solidFill>
              <a:latin typeface="+mn-lt"/>
              <a:cs typeface="+mn-cs"/>
            </a:endParaRPr>
          </a:p>
          <a:p>
            <a:pPr marL="82550" marR="0" lvl="0" indent="3175" defTabSz="914400" rtl="0" eaLnBrk="0" fontAlgn="base" latinLnBrk="0" hangingPunct="0">
              <a:lnSpc>
                <a:spcPct val="100000"/>
              </a:lnSpc>
              <a:spcBef>
                <a:spcPts val="0"/>
              </a:spcBef>
              <a:spcAft>
                <a:spcPct val="0"/>
              </a:spcAft>
              <a:buClrTx/>
              <a:buSzTx/>
              <a:buFont typeface="Wingdings" pitchFamily="2" charset="2"/>
              <a:buNone/>
              <a:tabLst/>
              <a:defRPr/>
            </a:pPr>
            <a:r>
              <a:rPr lang="fr-FR" sz="900" i="1" dirty="0" smtClean="0">
                <a:latin typeface="+mn-lt"/>
                <a:cs typeface="+mn-cs"/>
              </a:rPr>
              <a:t>En 2011, la question était posée comme suit : « êtes-vous suffisamment informé sur…les activités de l’</a:t>
            </a:r>
            <a:r>
              <a:rPr lang="fr-FR" sz="900" i="1" dirty="0" err="1" smtClean="0">
                <a:latin typeface="+mn-lt"/>
                <a:cs typeface="+mn-cs"/>
              </a:rPr>
              <a:t>Andra</a:t>
            </a:r>
            <a:r>
              <a:rPr lang="fr-FR" sz="900" i="1" dirty="0" smtClean="0">
                <a:latin typeface="+mn-lt"/>
                <a:cs typeface="+mn-cs"/>
              </a:rPr>
              <a:t> en Meuse Haute-Marne? » </a:t>
            </a:r>
            <a:endParaRPr kumimoji="0" lang="fr-FR" sz="900" i="1" u="none" strike="noStrike" kern="1200" cap="none" spc="0" normalizeH="0" baseline="0" noProof="0" dirty="0" smtClean="0">
              <a:ln>
                <a:noFill/>
              </a:ln>
              <a:effectLst/>
              <a:uLnTx/>
              <a:uFillTx/>
              <a:latin typeface="+mn-lt"/>
              <a:ea typeface="+mn-ea"/>
              <a:cs typeface="+mn-cs"/>
            </a:endParaRPr>
          </a:p>
        </p:txBody>
      </p:sp>
      <p:sp>
        <p:nvSpPr>
          <p:cNvPr id="11" name="Rectangle 10"/>
          <p:cNvSpPr/>
          <p:nvPr/>
        </p:nvSpPr>
        <p:spPr>
          <a:xfrm>
            <a:off x="6694427" y="3327455"/>
            <a:ext cx="505268" cy="261610"/>
          </a:xfrm>
          <a:prstGeom prst="rect">
            <a:avLst/>
          </a:prstGeom>
        </p:spPr>
        <p:txBody>
          <a:bodyPr wrap="none">
            <a:spAutoFit/>
          </a:bodyPr>
          <a:lstStyle/>
          <a:p>
            <a:pPr algn="ctr"/>
            <a:r>
              <a:rPr lang="fr-FR" sz="1100" i="1" dirty="0" smtClean="0">
                <a:solidFill>
                  <a:schemeClr val="bg1">
                    <a:lumMod val="50000"/>
                  </a:schemeClr>
                </a:solidFill>
              </a:rPr>
              <a:t>33% </a:t>
            </a:r>
            <a:endParaRPr lang="fr-FR" sz="1100" i="1" dirty="0">
              <a:solidFill>
                <a:schemeClr val="bg1">
                  <a:lumMod val="50000"/>
                </a:schemeClr>
              </a:solidFill>
            </a:endParaRPr>
          </a:p>
        </p:txBody>
      </p:sp>
      <p:sp>
        <p:nvSpPr>
          <p:cNvPr id="12" name="Rectangle 11"/>
          <p:cNvSpPr/>
          <p:nvPr/>
        </p:nvSpPr>
        <p:spPr>
          <a:xfrm>
            <a:off x="6692448" y="3942991"/>
            <a:ext cx="505268" cy="261610"/>
          </a:xfrm>
          <a:prstGeom prst="rect">
            <a:avLst/>
          </a:prstGeom>
        </p:spPr>
        <p:txBody>
          <a:bodyPr wrap="none">
            <a:spAutoFit/>
          </a:bodyPr>
          <a:lstStyle/>
          <a:p>
            <a:pPr algn="ctr"/>
            <a:r>
              <a:rPr lang="fr-FR" sz="1100" i="1" dirty="0" smtClean="0">
                <a:solidFill>
                  <a:schemeClr val="bg1">
                    <a:lumMod val="50000"/>
                  </a:schemeClr>
                </a:solidFill>
              </a:rPr>
              <a:t>43% </a:t>
            </a:r>
            <a:endParaRPr lang="fr-FR" sz="1100" i="1" dirty="0">
              <a:solidFill>
                <a:schemeClr val="bg1">
                  <a:lumMod val="50000"/>
                </a:schemeClr>
              </a:solidFill>
            </a:endParaRPr>
          </a:p>
        </p:txBody>
      </p:sp>
      <p:sp>
        <p:nvSpPr>
          <p:cNvPr id="14" name="Rectangle 13"/>
          <p:cNvSpPr/>
          <p:nvPr/>
        </p:nvSpPr>
        <p:spPr>
          <a:xfrm>
            <a:off x="6668697" y="4560509"/>
            <a:ext cx="505267" cy="261610"/>
          </a:xfrm>
          <a:prstGeom prst="rect">
            <a:avLst/>
          </a:prstGeom>
        </p:spPr>
        <p:txBody>
          <a:bodyPr wrap="none">
            <a:spAutoFit/>
          </a:bodyPr>
          <a:lstStyle/>
          <a:p>
            <a:pPr algn="ctr"/>
            <a:r>
              <a:rPr lang="fr-FR" sz="1100" i="1" dirty="0" smtClean="0">
                <a:solidFill>
                  <a:schemeClr val="bg1">
                    <a:lumMod val="50000"/>
                  </a:schemeClr>
                </a:solidFill>
              </a:rPr>
              <a:t>25% </a:t>
            </a:r>
            <a:endParaRPr lang="fr-FR" sz="1100" i="1" dirty="0">
              <a:solidFill>
                <a:schemeClr val="bg1">
                  <a:lumMod val="50000"/>
                </a:schemeClr>
              </a:solidFill>
            </a:endParaRPr>
          </a:p>
        </p:txBody>
      </p:sp>
      <p:sp>
        <p:nvSpPr>
          <p:cNvPr id="15" name="Rectangle 14"/>
          <p:cNvSpPr/>
          <p:nvPr/>
        </p:nvSpPr>
        <p:spPr>
          <a:xfrm>
            <a:off x="6680572" y="5201777"/>
            <a:ext cx="505268" cy="261610"/>
          </a:xfrm>
          <a:prstGeom prst="rect">
            <a:avLst/>
          </a:prstGeom>
        </p:spPr>
        <p:txBody>
          <a:bodyPr wrap="none">
            <a:spAutoFit/>
          </a:bodyPr>
          <a:lstStyle/>
          <a:p>
            <a:pPr algn="ctr"/>
            <a:r>
              <a:rPr lang="fr-FR" sz="1100" i="1" dirty="0" smtClean="0">
                <a:solidFill>
                  <a:schemeClr val="bg1">
                    <a:lumMod val="50000"/>
                  </a:schemeClr>
                </a:solidFill>
              </a:rPr>
              <a:t>47% </a:t>
            </a:r>
            <a:endParaRPr lang="fr-FR" sz="1100" i="1" dirty="0">
              <a:solidFill>
                <a:schemeClr val="bg1">
                  <a:lumMod val="50000"/>
                </a:schemeClr>
              </a:solidFill>
            </a:endParaRPr>
          </a:p>
        </p:txBody>
      </p:sp>
      <p:sp>
        <p:nvSpPr>
          <p:cNvPr id="17" name="Rectangle 16"/>
          <p:cNvSpPr/>
          <p:nvPr/>
        </p:nvSpPr>
        <p:spPr>
          <a:xfrm>
            <a:off x="6567050" y="2743605"/>
            <a:ext cx="700645" cy="430887"/>
          </a:xfrm>
          <a:prstGeom prst="rect">
            <a:avLst/>
          </a:prstGeom>
        </p:spPr>
        <p:txBody>
          <a:bodyPr wrap="square">
            <a:spAutoFit/>
          </a:bodyPr>
          <a:lstStyle/>
          <a:p>
            <a:pPr algn="ctr"/>
            <a:r>
              <a:rPr lang="fr-FR" sz="1050" i="1" dirty="0" smtClean="0">
                <a:solidFill>
                  <a:schemeClr val="bg1">
                    <a:lumMod val="50000"/>
                  </a:schemeClr>
                </a:solidFill>
              </a:rPr>
              <a:t>Rappel 2011</a:t>
            </a:r>
            <a:endParaRPr lang="fr-FR" sz="1050" i="1" dirty="0">
              <a:solidFill>
                <a:schemeClr val="bg1">
                  <a:lumMod val="50000"/>
                </a:schemeClr>
              </a:solidFill>
            </a:endParaRPr>
          </a:p>
        </p:txBody>
      </p:sp>
      <p:sp>
        <p:nvSpPr>
          <p:cNvPr id="18" name="Rectangle à coins arrondis 17"/>
          <p:cNvSpPr/>
          <p:nvPr/>
        </p:nvSpPr>
        <p:spPr>
          <a:xfrm>
            <a:off x="427511" y="3099453"/>
            <a:ext cx="7825839" cy="54626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1" y="118800"/>
            <a:ext cx="7046416" cy="553998"/>
          </a:xfrm>
        </p:spPr>
        <p:txBody>
          <a:bodyPr/>
          <a:lstStyle/>
          <a:p>
            <a:pPr marL="185738"/>
            <a:r>
              <a:rPr lang="fr-FR" sz="1800" dirty="0" smtClean="0">
                <a:solidFill>
                  <a:schemeClr val="tx1"/>
                </a:solidFill>
              </a:rPr>
              <a:t>Une hiérarchie de la confiance davantage en faveur de l’</a:t>
            </a:r>
            <a:r>
              <a:rPr lang="fr-FR" sz="1800" dirty="0" err="1" smtClean="0">
                <a:solidFill>
                  <a:schemeClr val="tx1"/>
                </a:solidFill>
              </a:rPr>
              <a:t>Andra</a:t>
            </a:r>
            <a:r>
              <a:rPr lang="fr-FR" sz="1800" dirty="0" smtClean="0">
                <a:solidFill>
                  <a:schemeClr val="tx1"/>
                </a:solidFill>
              </a:rPr>
              <a:t> auprès des proches riverains </a:t>
            </a:r>
            <a:endParaRPr lang="fr-FR" sz="1800" dirty="0">
              <a:solidFill>
                <a:schemeClr val="tx1"/>
              </a:solidFill>
            </a:endParaRPr>
          </a:p>
        </p:txBody>
      </p:sp>
      <p:sp>
        <p:nvSpPr>
          <p:cNvPr id="16" name="Espace réservé du pied de page 15"/>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9" name="Espace réservé du contenu 2"/>
          <p:cNvSpPr txBox="1">
            <a:spLocks/>
          </p:cNvSpPr>
          <p:nvPr/>
        </p:nvSpPr>
        <p:spPr>
          <a:xfrm>
            <a:off x="0" y="894793"/>
            <a:ext cx="8161013" cy="437710"/>
          </a:xfrm>
          <a:prstGeom prst="rect">
            <a:avLst/>
          </a:prstGeom>
        </p:spPr>
        <p:txBody>
          <a:bodyPr lIns="0" tIns="0" rIns="0" bIns="0"/>
          <a:lstStyle/>
          <a:p>
            <a:pPr marL="82550" indent="3175" eaLnBrk="0" hangingPunct="0">
              <a:spcBef>
                <a:spcPts val="0"/>
              </a:spcBef>
            </a:pPr>
            <a:r>
              <a:rPr lang="fr-FR" sz="1100" dirty="0" smtClean="0"/>
              <a:t>Faites-vous confiance ou pas confiance à chacun des acteurs suivants pour vous informer sur le centre de Meuse Haute-Marne de l’</a:t>
            </a:r>
            <a:r>
              <a:rPr lang="fr-FR" sz="1100" dirty="0" err="1" smtClean="0"/>
              <a:t>Andra</a:t>
            </a:r>
            <a:r>
              <a:rPr lang="fr-FR" sz="1100" dirty="0" smtClean="0"/>
              <a:t> ? </a:t>
            </a:r>
          </a:p>
        </p:txBody>
      </p:sp>
      <p:sp>
        <p:nvSpPr>
          <p:cNvPr id="10" name="Espace réservé du contenu 2"/>
          <p:cNvSpPr txBox="1">
            <a:spLocks/>
          </p:cNvSpPr>
          <p:nvPr/>
        </p:nvSpPr>
        <p:spPr>
          <a:xfrm>
            <a:off x="0" y="1306687"/>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sp>
        <p:nvSpPr>
          <p:cNvPr id="11" name="Rectangle à coins arrondis 10"/>
          <p:cNvSpPr/>
          <p:nvPr/>
        </p:nvSpPr>
        <p:spPr>
          <a:xfrm>
            <a:off x="72847" y="1578347"/>
            <a:ext cx="1360168" cy="373283"/>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1200" b="1" dirty="0" smtClean="0"/>
              <a:t>« Confiance »  </a:t>
            </a:r>
          </a:p>
        </p:txBody>
      </p:sp>
      <p:graphicFrame>
        <p:nvGraphicFramePr>
          <p:cNvPr id="12" name="Graphique 11"/>
          <p:cNvGraphicFramePr/>
          <p:nvPr>
            <p:extLst>
              <p:ext uri="{D42A27DB-BD31-4B8C-83A1-F6EECF244321}">
                <p14:modId xmlns:p14="http://schemas.microsoft.com/office/powerpoint/2010/main" val="956819917"/>
              </p:ext>
            </p:extLst>
          </p:nvPr>
        </p:nvGraphicFramePr>
        <p:xfrm>
          <a:off x="3336316" y="2153949"/>
          <a:ext cx="1915299" cy="43166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ique 13"/>
          <p:cNvGraphicFramePr/>
          <p:nvPr>
            <p:extLst>
              <p:ext uri="{D42A27DB-BD31-4B8C-83A1-F6EECF244321}">
                <p14:modId xmlns:p14="http://schemas.microsoft.com/office/powerpoint/2010/main" val="956819917"/>
              </p:ext>
            </p:extLst>
          </p:nvPr>
        </p:nvGraphicFramePr>
        <p:xfrm>
          <a:off x="5107452" y="2153949"/>
          <a:ext cx="1915299" cy="43166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aphique 14"/>
          <p:cNvGraphicFramePr/>
          <p:nvPr>
            <p:extLst>
              <p:ext uri="{D42A27DB-BD31-4B8C-83A1-F6EECF244321}">
                <p14:modId xmlns:p14="http://schemas.microsoft.com/office/powerpoint/2010/main" val="956819917"/>
              </p:ext>
            </p:extLst>
          </p:nvPr>
        </p:nvGraphicFramePr>
        <p:xfrm>
          <a:off x="6862112" y="2153949"/>
          <a:ext cx="1915299" cy="43166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au 16"/>
          <p:cNvGraphicFramePr>
            <a:graphicFrameLocks noGrp="1"/>
          </p:cNvGraphicFramePr>
          <p:nvPr/>
        </p:nvGraphicFramePr>
        <p:xfrm>
          <a:off x="1620823" y="1774211"/>
          <a:ext cx="6433752" cy="502843"/>
        </p:xfrm>
        <a:graphic>
          <a:graphicData uri="http://schemas.openxmlformats.org/drawingml/2006/table">
            <a:tbl>
              <a:tblPr firstRow="1" bandRow="1">
                <a:tableStyleId>{2D5ABB26-0587-4C30-8999-92F81FD0307C}</a:tableStyleId>
              </a:tblPr>
              <a:tblGrid>
                <a:gridCol w="1608438"/>
                <a:gridCol w="1608438"/>
                <a:gridCol w="1608438"/>
                <a:gridCol w="1608438"/>
              </a:tblGrid>
              <a:tr h="502843">
                <a:tc>
                  <a:txBody>
                    <a:bodyPr/>
                    <a:lstStyle/>
                    <a:p>
                      <a:pPr algn="ctr"/>
                      <a:r>
                        <a:rPr lang="fr-FR" sz="1400" b="1" dirty="0" smtClean="0">
                          <a:latin typeface="+mj-lt"/>
                        </a:rPr>
                        <a:t>ENSEMBLE</a:t>
                      </a:r>
                      <a:endParaRPr lang="fr-FR" sz="1400" b="1" dirty="0">
                        <a:latin typeface="+mj-lt"/>
                      </a:endParaRPr>
                    </a:p>
                  </a:txBody>
                  <a:tcPr anchor="ctr"/>
                </a:tc>
                <a:tc>
                  <a:txBody>
                    <a:bodyPr/>
                    <a:lstStyle/>
                    <a:p>
                      <a:pPr algn="ctr" fontAlgn="b"/>
                      <a:r>
                        <a:rPr lang="fr-FR" sz="1200" b="1" i="0" u="none" strike="noStrike" dirty="0">
                          <a:solidFill>
                            <a:schemeClr val="tx1"/>
                          </a:solidFill>
                          <a:latin typeface="+mj-lt"/>
                        </a:rPr>
                        <a:t>Très proches </a:t>
                      </a:r>
                      <a:r>
                        <a:rPr lang="fr-FR" sz="1200" b="1" i="0" u="none" strike="noStrike" dirty="0" smtClean="0">
                          <a:solidFill>
                            <a:schemeClr val="tx1"/>
                          </a:solidFill>
                          <a:latin typeface="+mj-lt"/>
                        </a:rPr>
                        <a:t>riverains CMHM</a:t>
                      </a:r>
                      <a:endParaRPr lang="fr-FR" sz="1200" b="1" i="0" u="none" strike="noStrike" dirty="0">
                        <a:solidFill>
                          <a:schemeClr val="tx1"/>
                        </a:solidFill>
                        <a:latin typeface="+mj-lt"/>
                      </a:endParaRPr>
                    </a:p>
                  </a:txBody>
                  <a:tcPr marL="9525" marR="9525" marT="9525" marB="0" anchor="ctr"/>
                </a:tc>
                <a:tc>
                  <a:txBody>
                    <a:bodyPr/>
                    <a:lstStyle/>
                    <a:p>
                      <a:pPr algn="ctr" fontAlgn="b"/>
                      <a:r>
                        <a:rPr lang="fr-FR" sz="1200" b="1" i="0" u="none" strike="noStrike" dirty="0" smtClean="0">
                          <a:solidFill>
                            <a:schemeClr val="tx1"/>
                          </a:solidFill>
                          <a:latin typeface="+mj-lt"/>
                        </a:rPr>
                        <a:t>Proches riverains CMHM</a:t>
                      </a:r>
                      <a:endParaRPr lang="fr-FR" sz="1200" b="1" i="0" u="none" strike="noStrike" dirty="0">
                        <a:solidFill>
                          <a:schemeClr val="tx1"/>
                        </a:solidFill>
                        <a:latin typeface="+mj-lt"/>
                      </a:endParaRPr>
                    </a:p>
                  </a:txBody>
                  <a:tcPr marL="9525" marR="9525" marT="9525" marB="0" anchor="ctr"/>
                </a:tc>
                <a:tc>
                  <a:txBody>
                    <a:bodyPr/>
                    <a:lstStyle/>
                    <a:p>
                      <a:pPr algn="ctr" fontAlgn="b"/>
                      <a:r>
                        <a:rPr lang="fr-FR" sz="1200" b="1" i="0" u="none" strike="noStrike" dirty="0" smtClean="0">
                          <a:solidFill>
                            <a:schemeClr val="tx1"/>
                          </a:solidFill>
                          <a:latin typeface="+mj-lt"/>
                        </a:rPr>
                        <a:t>Moins proches riverains CMHM</a:t>
                      </a:r>
                      <a:endParaRPr lang="fr-FR" sz="1200" b="1" i="0" u="none" strike="noStrike" dirty="0">
                        <a:solidFill>
                          <a:schemeClr val="tx1"/>
                        </a:solidFill>
                        <a:latin typeface="+mj-lt"/>
                      </a:endParaRPr>
                    </a:p>
                  </a:txBody>
                  <a:tcPr marL="9525" marR="9525" marT="9525" marB="0" anchor="ctr"/>
                </a:tc>
              </a:tr>
            </a:tbl>
          </a:graphicData>
        </a:graphic>
      </p:graphicFrame>
      <p:graphicFrame>
        <p:nvGraphicFramePr>
          <p:cNvPr id="13" name="Graphique 12"/>
          <p:cNvGraphicFramePr/>
          <p:nvPr>
            <p:extLst>
              <p:ext uri="{D42A27DB-BD31-4B8C-83A1-F6EECF244321}">
                <p14:modId xmlns:p14="http://schemas.microsoft.com/office/powerpoint/2010/main" val="956819917"/>
              </p:ext>
            </p:extLst>
          </p:nvPr>
        </p:nvGraphicFramePr>
        <p:xfrm>
          <a:off x="160638" y="2167597"/>
          <a:ext cx="3410460" cy="4263082"/>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à coins arrondis 17"/>
          <p:cNvSpPr/>
          <p:nvPr/>
        </p:nvSpPr>
        <p:spPr>
          <a:xfrm>
            <a:off x="272423" y="3043451"/>
            <a:ext cx="8148245" cy="600502"/>
          </a:xfrm>
          <a:prstGeom prst="round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185738"/>
            <a:r>
              <a:rPr lang="fr-FR" sz="1800" dirty="0" smtClean="0">
                <a:solidFill>
                  <a:schemeClr val="tx1"/>
                </a:solidFill>
              </a:rPr>
              <a:t>Les visites de site sont connues </a:t>
            </a:r>
            <a:endParaRPr lang="fr-FR" sz="1800" dirty="0">
              <a:solidFill>
                <a:schemeClr val="tx1"/>
              </a:solidFill>
            </a:endParaRPr>
          </a:p>
        </p:txBody>
      </p:sp>
      <p:sp>
        <p:nvSpPr>
          <p:cNvPr id="7" name="Espace réservé du pied de page 6"/>
          <p:cNvSpPr>
            <a:spLocks noGrp="1"/>
          </p:cNvSpPr>
          <p:nvPr>
            <p:ph type="ftr" sz="quarter" idx="11"/>
          </p:nvPr>
        </p:nvSpPr>
        <p:spPr/>
        <p:txBody>
          <a:bodyPr/>
          <a:lstStyle/>
          <a:p>
            <a:pPr>
              <a:defRPr/>
            </a:pPr>
            <a:r>
              <a:rPr lang="fr-FR" smtClean="0">
                <a:solidFill>
                  <a:srgbClr val="FFFFFF">
                    <a:lumMod val="50000"/>
                  </a:srgbClr>
                </a:solidFill>
                <a:latin typeface="Calibri"/>
              </a:rPr>
              <a:t>Ipsos pour l'Andra - Enquêtes locales - Rapport Synthétique CMHM - Novembre 2012</a:t>
            </a:r>
            <a:endParaRPr lang="fr-FR" dirty="0">
              <a:solidFill>
                <a:srgbClr val="FFFFFF">
                  <a:lumMod val="50000"/>
                </a:srgbClr>
              </a:solidFill>
              <a:latin typeface="Calibri"/>
            </a:endParaRPr>
          </a:p>
        </p:txBody>
      </p:sp>
      <p:sp>
        <p:nvSpPr>
          <p:cNvPr id="3" name="Espace réservé du contenu 2"/>
          <p:cNvSpPr>
            <a:spLocks noGrp="1"/>
          </p:cNvSpPr>
          <p:nvPr>
            <p:ph idx="4294967295"/>
          </p:nvPr>
        </p:nvSpPr>
        <p:spPr>
          <a:xfrm>
            <a:off x="0" y="956685"/>
            <a:ext cx="7740650" cy="219075"/>
          </a:xfrm>
          <a:prstGeom prst="rect">
            <a:avLst/>
          </a:prstGeom>
        </p:spPr>
        <p:txBody>
          <a:bodyPr/>
          <a:lstStyle/>
          <a:p>
            <a:pPr marL="0" indent="3175">
              <a:buNone/>
            </a:pPr>
            <a:r>
              <a:rPr lang="fr-FR" sz="1100" dirty="0" smtClean="0">
                <a:solidFill>
                  <a:schemeClr val="tx1"/>
                </a:solidFill>
              </a:rPr>
              <a:t>A votre avis, est-il possible de visiter, en France, des centres de stockage de déchets radioactifs ? </a:t>
            </a:r>
          </a:p>
        </p:txBody>
      </p:sp>
      <p:sp>
        <p:nvSpPr>
          <p:cNvPr id="65" name="Espace réservé du contenu 2"/>
          <p:cNvSpPr txBox="1">
            <a:spLocks/>
          </p:cNvSpPr>
          <p:nvPr/>
        </p:nvSpPr>
        <p:spPr>
          <a:xfrm>
            <a:off x="0" y="1303859"/>
            <a:ext cx="2633426" cy="252358"/>
          </a:xfrm>
          <a:prstGeom prst="rect">
            <a:avLst/>
          </a:prstGeom>
        </p:spPr>
        <p:txBody>
          <a:bodyPr lIns="0" tIns="0" rIns="0" bIns="0"/>
          <a:lstStyle/>
          <a:p>
            <a:pPr marL="82550" marR="0" lvl="0" indent="3175"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fr-FR" sz="1100" b="0" i="0" u="none" strike="noStrike" kern="1200" cap="none" spc="0" normalizeH="0" baseline="0" noProof="0" dirty="0" smtClean="0">
                <a:ln>
                  <a:noFill/>
                </a:ln>
                <a:effectLst/>
                <a:uLnTx/>
                <a:uFillTx/>
                <a:latin typeface="+mn-lt"/>
                <a:ea typeface="+mn-ea"/>
                <a:cs typeface="+mn-cs"/>
              </a:rPr>
              <a:t>Base</a:t>
            </a:r>
            <a:r>
              <a:rPr kumimoji="0" lang="fr-FR" sz="1100" b="0" i="0" u="none" strike="noStrike" kern="1200" cap="none" spc="0" normalizeH="0" noProof="0" dirty="0" smtClean="0">
                <a:ln>
                  <a:noFill/>
                </a:ln>
                <a:effectLst/>
                <a:uLnTx/>
                <a:uFillTx/>
                <a:latin typeface="+mn-lt"/>
                <a:ea typeface="+mn-ea"/>
                <a:cs typeface="+mn-cs"/>
              </a:rPr>
              <a:t> : ensemble de l’échantillon </a:t>
            </a:r>
            <a:endParaRPr kumimoji="0" lang="fr-FR" sz="1100" b="0" i="0" u="none" strike="noStrike" kern="1200" cap="none" spc="0" normalizeH="0" baseline="0" noProof="0" dirty="0" smtClean="0">
              <a:ln>
                <a:noFill/>
              </a:ln>
              <a:effectLst/>
              <a:uLnTx/>
              <a:uFillTx/>
              <a:latin typeface="+mn-lt"/>
              <a:ea typeface="+mn-ea"/>
              <a:cs typeface="+mn-cs"/>
            </a:endParaRPr>
          </a:p>
        </p:txBody>
      </p:sp>
      <p:graphicFrame>
        <p:nvGraphicFramePr>
          <p:cNvPr id="12" name="Graphique 11"/>
          <p:cNvGraphicFramePr/>
          <p:nvPr/>
        </p:nvGraphicFramePr>
        <p:xfrm>
          <a:off x="581891" y="1852551"/>
          <a:ext cx="6390437" cy="367582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à coins arrondis 12"/>
          <p:cNvSpPr/>
          <p:nvPr/>
        </p:nvSpPr>
        <p:spPr>
          <a:xfrm>
            <a:off x="1009403" y="2775097"/>
            <a:ext cx="6360388" cy="54130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1"/>
          <p:cNvSpPr>
            <a:spLocks noGrp="1"/>
          </p:cNvSpPr>
          <p:nvPr>
            <p:ph type="ctrTitle"/>
          </p:nvPr>
        </p:nvSpPr>
        <p:spPr bwMode="auto">
          <a:xfrm>
            <a:off x="144000" y="2768999"/>
            <a:ext cx="4499252" cy="1329595"/>
          </a:xfrm>
          <a:noFill/>
          <a:ln>
            <a:miter lim="800000"/>
            <a:headEnd/>
            <a:tailEnd/>
          </a:ln>
        </p:spPr>
        <p:txBody>
          <a:bodyPr vert="horz" numCol="1" compatLnSpc="1">
            <a:prstTxWarp prst="textNoShape">
              <a:avLst/>
            </a:prstTxWarp>
          </a:bodyPr>
          <a:lstStyle/>
          <a:p>
            <a:pPr marL="85725" eaLnBrk="1" hangingPunct="1"/>
            <a:r>
              <a:rPr lang="fr-FR" sz="3200" dirty="0" smtClean="0">
                <a:solidFill>
                  <a:schemeClr val="tx1">
                    <a:lumMod val="75000"/>
                  </a:schemeClr>
                </a:solidFill>
              </a:rPr>
              <a:t>Annexe méthodologique : détail de la répartition géographique </a:t>
            </a:r>
          </a:p>
        </p:txBody>
      </p:sp>
      <p:pic>
        <p:nvPicPr>
          <p:cNvPr id="3" name="Picture 4" descr="http://geosystemes.univ-lille1.fr/sgn/logo/logo_andra1.jpg"/>
          <p:cNvPicPr>
            <a:picLocks noChangeAspect="1" noChangeArrowheads="1"/>
          </p:cNvPicPr>
          <p:nvPr/>
        </p:nvPicPr>
        <p:blipFill>
          <a:blip r:embed="rId2" cstate="print"/>
          <a:srcRect/>
          <a:stretch>
            <a:fillRect/>
          </a:stretch>
        </p:blipFill>
        <p:spPr bwMode="auto">
          <a:xfrm>
            <a:off x="7874180" y="2270283"/>
            <a:ext cx="1098150" cy="81411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méthodologique</a:t>
            </a:r>
            <a:endParaRPr lang="fr-FR" dirty="0"/>
          </a:p>
        </p:txBody>
      </p:sp>
      <p:sp>
        <p:nvSpPr>
          <p:cNvPr id="3" name="Espace réservé du contenu 2"/>
          <p:cNvSpPr>
            <a:spLocks noGrp="1"/>
          </p:cNvSpPr>
          <p:nvPr>
            <p:ph idx="4294967295"/>
          </p:nvPr>
        </p:nvSpPr>
        <p:spPr>
          <a:xfrm>
            <a:off x="0" y="849313"/>
            <a:ext cx="7739063" cy="361950"/>
          </a:xfrm>
          <a:prstGeom prst="rect">
            <a:avLst/>
          </a:prstGeom>
        </p:spPr>
        <p:txBody>
          <a:bodyPr/>
          <a:lstStyle/>
          <a:p>
            <a:pPr>
              <a:buNone/>
            </a:pPr>
            <a:r>
              <a:rPr lang="fr-FR" sz="1400" dirty="0" smtClean="0"/>
              <a:t>Détail de la Zone 1 : TRES PROCHES RIVERAINS CMHM </a:t>
            </a:r>
          </a:p>
          <a:p>
            <a:endParaRPr lang="fr-FR" sz="1400" dirty="0" smtClean="0"/>
          </a:p>
          <a:p>
            <a:endParaRPr lang="fr-FR" sz="1400" dirty="0"/>
          </a:p>
        </p:txBody>
      </p:sp>
      <p:sp>
        <p:nvSpPr>
          <p:cNvPr id="4" name="ZoneTexte 3"/>
          <p:cNvSpPr txBox="1"/>
          <p:nvPr/>
        </p:nvSpPr>
        <p:spPr>
          <a:xfrm>
            <a:off x="2220663" y="1425065"/>
            <a:ext cx="2921330" cy="4862870"/>
          </a:xfrm>
          <a:prstGeom prst="rect">
            <a:avLst/>
          </a:prstGeom>
          <a:noFill/>
        </p:spPr>
        <p:txBody>
          <a:bodyPr wrap="square" rtlCol="0">
            <a:spAutoFit/>
          </a:bodyPr>
          <a:lstStyle/>
          <a:p>
            <a:r>
              <a:rPr lang="fr-FR" sz="1000" dirty="0" smtClean="0">
                <a:solidFill>
                  <a:srgbClr val="1F497D"/>
                </a:solidFill>
              </a:rPr>
              <a:t>52004 - </a:t>
            </a:r>
            <a:r>
              <a:rPr lang="fr-FR" sz="1000" dirty="0" err="1" smtClean="0">
                <a:solidFill>
                  <a:srgbClr val="1F497D"/>
                </a:solidFill>
              </a:rPr>
              <a:t>Aingoulaincourt</a:t>
            </a:r>
            <a:endParaRPr lang="fr-FR" sz="1000" dirty="0" smtClean="0">
              <a:solidFill>
                <a:srgbClr val="1F497D"/>
              </a:solidFill>
            </a:endParaRPr>
          </a:p>
          <a:p>
            <a:r>
              <a:rPr lang="fr-FR" sz="1000" dirty="0" smtClean="0">
                <a:solidFill>
                  <a:srgbClr val="1F497D"/>
                </a:solidFill>
              </a:rPr>
              <a:t>52131 - </a:t>
            </a:r>
            <a:r>
              <a:rPr lang="fr-FR" sz="1000" dirty="0" err="1" smtClean="0">
                <a:solidFill>
                  <a:srgbClr val="1F497D"/>
                </a:solidFill>
              </a:rPr>
              <a:t>Cirfontaines</a:t>
            </a:r>
            <a:r>
              <a:rPr lang="fr-FR" sz="1000" dirty="0" smtClean="0">
                <a:solidFill>
                  <a:srgbClr val="1F497D"/>
                </a:solidFill>
              </a:rPr>
              <a:t>-en-</a:t>
            </a:r>
            <a:r>
              <a:rPr lang="fr-FR" sz="1000" dirty="0" err="1" smtClean="0">
                <a:solidFill>
                  <a:srgbClr val="1F497D"/>
                </a:solidFill>
              </a:rPr>
              <a:t>Ornois</a:t>
            </a:r>
            <a:endParaRPr lang="fr-FR" sz="1000" dirty="0" smtClean="0">
              <a:solidFill>
                <a:srgbClr val="1F497D"/>
              </a:solidFill>
            </a:endParaRPr>
          </a:p>
          <a:p>
            <a:r>
              <a:rPr lang="fr-FR" sz="1000" dirty="0" smtClean="0">
                <a:solidFill>
                  <a:srgbClr val="1F497D"/>
                </a:solidFill>
              </a:rPr>
              <a:t>52181 - </a:t>
            </a:r>
            <a:r>
              <a:rPr lang="fr-FR" sz="1000" dirty="0" err="1" smtClean="0">
                <a:solidFill>
                  <a:srgbClr val="1F497D"/>
                </a:solidFill>
              </a:rPr>
              <a:t>Échenay</a:t>
            </a:r>
            <a:endParaRPr lang="fr-FR" sz="1000" dirty="0" smtClean="0">
              <a:solidFill>
                <a:srgbClr val="1F497D"/>
              </a:solidFill>
            </a:endParaRPr>
          </a:p>
          <a:p>
            <a:r>
              <a:rPr lang="fr-FR" sz="1000" dirty="0" smtClean="0">
                <a:solidFill>
                  <a:srgbClr val="1F497D"/>
                </a:solidFill>
              </a:rPr>
              <a:t>52184 - </a:t>
            </a:r>
            <a:r>
              <a:rPr lang="fr-FR" sz="1000" dirty="0" err="1" smtClean="0">
                <a:solidFill>
                  <a:srgbClr val="1F497D"/>
                </a:solidFill>
              </a:rPr>
              <a:t>Effincourt</a:t>
            </a:r>
            <a:endParaRPr lang="fr-FR" sz="1000" dirty="0" smtClean="0">
              <a:solidFill>
                <a:srgbClr val="1F497D"/>
              </a:solidFill>
            </a:endParaRPr>
          </a:p>
          <a:p>
            <a:r>
              <a:rPr lang="fr-FR" sz="1000" dirty="0" smtClean="0">
                <a:solidFill>
                  <a:srgbClr val="1F497D"/>
                </a:solidFill>
              </a:rPr>
              <a:t>52187 - </a:t>
            </a:r>
            <a:r>
              <a:rPr lang="fr-FR" sz="1000" dirty="0" err="1" smtClean="0">
                <a:solidFill>
                  <a:srgbClr val="1F497D"/>
                </a:solidFill>
              </a:rPr>
              <a:t>Épizon</a:t>
            </a:r>
            <a:endParaRPr lang="fr-FR" sz="1000" dirty="0" smtClean="0">
              <a:solidFill>
                <a:srgbClr val="1F497D"/>
              </a:solidFill>
            </a:endParaRPr>
          </a:p>
          <a:p>
            <a:r>
              <a:rPr lang="fr-FR" sz="1000" dirty="0" smtClean="0">
                <a:solidFill>
                  <a:srgbClr val="1F497D"/>
                </a:solidFill>
              </a:rPr>
              <a:t>52218 - </a:t>
            </a:r>
            <a:r>
              <a:rPr lang="fr-FR" sz="1000" dirty="0" err="1" smtClean="0">
                <a:solidFill>
                  <a:srgbClr val="1F497D"/>
                </a:solidFill>
              </a:rPr>
              <a:t>Germay</a:t>
            </a:r>
            <a:endParaRPr lang="fr-FR" sz="1000" dirty="0" smtClean="0">
              <a:solidFill>
                <a:srgbClr val="1F497D"/>
              </a:solidFill>
            </a:endParaRPr>
          </a:p>
          <a:p>
            <a:r>
              <a:rPr lang="fr-FR" sz="1000" dirty="0" smtClean="0">
                <a:solidFill>
                  <a:srgbClr val="1F497D"/>
                </a:solidFill>
              </a:rPr>
              <a:t>52219 - </a:t>
            </a:r>
            <a:r>
              <a:rPr lang="fr-FR" sz="1000" dirty="0" err="1" smtClean="0">
                <a:solidFill>
                  <a:srgbClr val="1F497D"/>
                </a:solidFill>
              </a:rPr>
              <a:t>Germisay</a:t>
            </a:r>
            <a:endParaRPr lang="fr-FR" sz="1000" dirty="0" smtClean="0">
              <a:solidFill>
                <a:srgbClr val="1F497D"/>
              </a:solidFill>
            </a:endParaRPr>
          </a:p>
          <a:p>
            <a:r>
              <a:rPr lang="fr-FR" sz="1000" dirty="0" smtClean="0">
                <a:solidFill>
                  <a:srgbClr val="1F497D"/>
                </a:solidFill>
              </a:rPr>
              <a:t>52222 - </a:t>
            </a:r>
            <a:r>
              <a:rPr lang="fr-FR" sz="1000" dirty="0" err="1" smtClean="0">
                <a:solidFill>
                  <a:srgbClr val="1F497D"/>
                </a:solidFill>
              </a:rPr>
              <a:t>Gillaumé</a:t>
            </a:r>
            <a:endParaRPr lang="fr-FR" sz="1000" dirty="0" smtClean="0">
              <a:solidFill>
                <a:srgbClr val="1F497D"/>
              </a:solidFill>
            </a:endParaRPr>
          </a:p>
          <a:p>
            <a:r>
              <a:rPr lang="fr-FR" sz="1000" dirty="0" smtClean="0">
                <a:solidFill>
                  <a:srgbClr val="1F497D"/>
                </a:solidFill>
              </a:rPr>
              <a:t>52288 - </a:t>
            </a:r>
            <a:r>
              <a:rPr lang="fr-FR" sz="1000" dirty="0" err="1" smtClean="0">
                <a:solidFill>
                  <a:srgbClr val="1F497D"/>
                </a:solidFill>
              </a:rPr>
              <a:t>Lezéville</a:t>
            </a:r>
            <a:endParaRPr lang="fr-FR" sz="1000" dirty="0" smtClean="0">
              <a:solidFill>
                <a:srgbClr val="1F497D"/>
              </a:solidFill>
            </a:endParaRPr>
          </a:p>
          <a:p>
            <a:r>
              <a:rPr lang="fr-FR" sz="1000" dirty="0" smtClean="0">
                <a:solidFill>
                  <a:srgbClr val="1F497D"/>
                </a:solidFill>
              </a:rPr>
              <a:t>52337 - Montreuil-sur-</a:t>
            </a:r>
            <a:r>
              <a:rPr lang="fr-FR" sz="1000" dirty="0" err="1" smtClean="0">
                <a:solidFill>
                  <a:srgbClr val="1F497D"/>
                </a:solidFill>
              </a:rPr>
              <a:t>Thonnance</a:t>
            </a:r>
            <a:endParaRPr lang="fr-FR" sz="1000" dirty="0" smtClean="0">
              <a:solidFill>
                <a:srgbClr val="1F497D"/>
              </a:solidFill>
            </a:endParaRPr>
          </a:p>
          <a:p>
            <a:r>
              <a:rPr lang="fr-FR" sz="1000" dirty="0" smtClean="0">
                <a:solidFill>
                  <a:srgbClr val="1F497D"/>
                </a:solidFill>
              </a:rPr>
              <a:t>52357 - </a:t>
            </a:r>
            <a:r>
              <a:rPr lang="fr-FR" sz="1000" dirty="0" err="1" smtClean="0">
                <a:solidFill>
                  <a:srgbClr val="1F497D"/>
                </a:solidFill>
              </a:rPr>
              <a:t>Noncourt</a:t>
            </a:r>
            <a:r>
              <a:rPr lang="fr-FR" sz="1000" dirty="0" smtClean="0">
                <a:solidFill>
                  <a:srgbClr val="1F497D"/>
                </a:solidFill>
              </a:rPr>
              <a:t>-sur-le-Rongeant</a:t>
            </a:r>
          </a:p>
          <a:p>
            <a:r>
              <a:rPr lang="fr-FR" sz="1000" dirty="0" smtClean="0">
                <a:solidFill>
                  <a:srgbClr val="1F497D"/>
                </a:solidFill>
              </a:rPr>
              <a:t>52376 - </a:t>
            </a:r>
            <a:r>
              <a:rPr lang="fr-FR" sz="1000" dirty="0" err="1" smtClean="0">
                <a:solidFill>
                  <a:srgbClr val="1F497D"/>
                </a:solidFill>
              </a:rPr>
              <a:t>Pancey</a:t>
            </a:r>
            <a:endParaRPr lang="fr-FR" sz="1000" dirty="0" smtClean="0">
              <a:solidFill>
                <a:srgbClr val="1F497D"/>
              </a:solidFill>
            </a:endParaRPr>
          </a:p>
          <a:p>
            <a:r>
              <a:rPr lang="fr-FR" sz="1000" dirty="0" smtClean="0">
                <a:solidFill>
                  <a:srgbClr val="1F497D"/>
                </a:solidFill>
              </a:rPr>
              <a:t>52378 - </a:t>
            </a:r>
            <a:r>
              <a:rPr lang="fr-FR" sz="1000" dirty="0" err="1" smtClean="0">
                <a:solidFill>
                  <a:srgbClr val="1F497D"/>
                </a:solidFill>
              </a:rPr>
              <a:t>Paroy</a:t>
            </a:r>
            <a:r>
              <a:rPr lang="fr-FR" sz="1000" dirty="0" smtClean="0">
                <a:solidFill>
                  <a:srgbClr val="1F497D"/>
                </a:solidFill>
              </a:rPr>
              <a:t>-sur-</a:t>
            </a:r>
            <a:r>
              <a:rPr lang="fr-FR" sz="1000" dirty="0" err="1" smtClean="0">
                <a:solidFill>
                  <a:srgbClr val="1F497D"/>
                </a:solidFill>
              </a:rPr>
              <a:t>Saulx</a:t>
            </a:r>
            <a:endParaRPr lang="fr-FR" sz="1000" dirty="0" smtClean="0">
              <a:solidFill>
                <a:srgbClr val="1F497D"/>
              </a:solidFill>
            </a:endParaRPr>
          </a:p>
          <a:p>
            <a:r>
              <a:rPr lang="fr-FR" sz="1000" dirty="0" smtClean="0">
                <a:solidFill>
                  <a:srgbClr val="1F497D"/>
                </a:solidFill>
              </a:rPr>
              <a:t>52398 - Poissons</a:t>
            </a:r>
          </a:p>
          <a:p>
            <a:r>
              <a:rPr lang="fr-FR" sz="1000" dirty="0" smtClean="0">
                <a:solidFill>
                  <a:srgbClr val="1F497D"/>
                </a:solidFill>
              </a:rPr>
              <a:t>52463 - </a:t>
            </a:r>
            <a:r>
              <a:rPr lang="fr-FR" sz="1000" dirty="0" err="1" smtClean="0">
                <a:solidFill>
                  <a:srgbClr val="1F497D"/>
                </a:solidFill>
              </a:rPr>
              <a:t>Saudron</a:t>
            </a:r>
            <a:endParaRPr lang="fr-FR" sz="1000" dirty="0" smtClean="0">
              <a:solidFill>
                <a:srgbClr val="1F497D"/>
              </a:solidFill>
            </a:endParaRPr>
          </a:p>
          <a:p>
            <a:r>
              <a:rPr lang="fr-FR" sz="1000" dirty="0" smtClean="0">
                <a:solidFill>
                  <a:srgbClr val="1F497D"/>
                </a:solidFill>
              </a:rPr>
              <a:t>52491 - </a:t>
            </a:r>
            <a:r>
              <a:rPr lang="fr-FR" sz="1000" dirty="0" err="1" smtClean="0">
                <a:solidFill>
                  <a:srgbClr val="1F497D"/>
                </a:solidFill>
              </a:rPr>
              <a:t>Thonnance</a:t>
            </a:r>
            <a:r>
              <a:rPr lang="fr-FR" sz="1000" dirty="0" smtClean="0">
                <a:solidFill>
                  <a:srgbClr val="1F497D"/>
                </a:solidFill>
              </a:rPr>
              <a:t>-les-Moulins</a:t>
            </a:r>
          </a:p>
          <a:p>
            <a:r>
              <a:rPr lang="fr-FR" sz="1000" dirty="0" smtClean="0">
                <a:solidFill>
                  <a:srgbClr val="1F497D"/>
                </a:solidFill>
              </a:rPr>
              <a:t>55001 - </a:t>
            </a:r>
            <a:r>
              <a:rPr lang="fr-FR" sz="1000" dirty="0" err="1" smtClean="0">
                <a:solidFill>
                  <a:srgbClr val="1F497D"/>
                </a:solidFill>
              </a:rPr>
              <a:t>Abainville</a:t>
            </a:r>
            <a:endParaRPr lang="fr-FR" sz="1000" dirty="0" smtClean="0">
              <a:solidFill>
                <a:srgbClr val="1F497D"/>
              </a:solidFill>
            </a:endParaRPr>
          </a:p>
          <a:p>
            <a:r>
              <a:rPr lang="fr-FR" sz="1000" dirty="0" smtClean="0">
                <a:solidFill>
                  <a:srgbClr val="1F497D"/>
                </a:solidFill>
              </a:rPr>
              <a:t>55030 - </a:t>
            </a:r>
            <a:r>
              <a:rPr lang="fr-FR" sz="1000" dirty="0" err="1" smtClean="0">
                <a:solidFill>
                  <a:srgbClr val="1F497D"/>
                </a:solidFill>
              </a:rPr>
              <a:t>Baudignécourt</a:t>
            </a:r>
            <a:endParaRPr lang="fr-FR" sz="1000" dirty="0" smtClean="0">
              <a:solidFill>
                <a:srgbClr val="1F497D"/>
              </a:solidFill>
            </a:endParaRPr>
          </a:p>
          <a:p>
            <a:r>
              <a:rPr lang="fr-FR" sz="1000" dirty="0" smtClean="0">
                <a:solidFill>
                  <a:srgbClr val="1F497D"/>
                </a:solidFill>
              </a:rPr>
              <a:t>55051 - </a:t>
            </a:r>
            <a:r>
              <a:rPr lang="fr-FR" sz="1000" dirty="0" err="1" smtClean="0">
                <a:solidFill>
                  <a:srgbClr val="1F497D"/>
                </a:solidFill>
              </a:rPr>
              <a:t>Biencourt</a:t>
            </a:r>
            <a:r>
              <a:rPr lang="fr-FR" sz="1000" dirty="0" smtClean="0">
                <a:solidFill>
                  <a:srgbClr val="1F497D"/>
                </a:solidFill>
              </a:rPr>
              <a:t>-sur-Orge</a:t>
            </a:r>
          </a:p>
          <a:p>
            <a:r>
              <a:rPr lang="fr-FR" sz="1000" dirty="0" smtClean="0">
                <a:solidFill>
                  <a:srgbClr val="1F497D"/>
                </a:solidFill>
              </a:rPr>
              <a:t>55059 - Bonnet</a:t>
            </a:r>
          </a:p>
          <a:p>
            <a:r>
              <a:rPr lang="fr-FR" sz="1000" dirty="0" smtClean="0">
                <a:solidFill>
                  <a:srgbClr val="1F497D"/>
                </a:solidFill>
              </a:rPr>
              <a:t>55087 - Bure</a:t>
            </a:r>
          </a:p>
          <a:p>
            <a:r>
              <a:rPr lang="fr-FR" sz="1000" dirty="0" smtClean="0">
                <a:solidFill>
                  <a:srgbClr val="1F497D"/>
                </a:solidFill>
              </a:rPr>
              <a:t>55104 - </a:t>
            </a:r>
            <a:r>
              <a:rPr lang="fr-FR" sz="1000" dirty="0" err="1" smtClean="0">
                <a:solidFill>
                  <a:srgbClr val="1F497D"/>
                </a:solidFill>
              </a:rPr>
              <a:t>Chassey</a:t>
            </a:r>
            <a:r>
              <a:rPr lang="fr-FR" sz="1000" dirty="0" smtClean="0">
                <a:solidFill>
                  <a:srgbClr val="1F497D"/>
                </a:solidFill>
              </a:rPr>
              <a:t>-Beaupré</a:t>
            </a:r>
          </a:p>
          <a:p>
            <a:r>
              <a:rPr lang="fr-FR" sz="1000" dirty="0" smtClean="0">
                <a:solidFill>
                  <a:srgbClr val="1F497D"/>
                </a:solidFill>
              </a:rPr>
              <a:t>55133 - </a:t>
            </a:r>
            <a:r>
              <a:rPr lang="fr-FR" sz="1000" dirty="0" err="1" smtClean="0">
                <a:solidFill>
                  <a:srgbClr val="1F497D"/>
                </a:solidFill>
              </a:rPr>
              <a:t>Couvertpuis</a:t>
            </a:r>
            <a:endParaRPr lang="fr-FR" sz="1000" dirty="0" smtClean="0">
              <a:solidFill>
                <a:srgbClr val="1F497D"/>
              </a:solidFill>
            </a:endParaRPr>
          </a:p>
          <a:p>
            <a:r>
              <a:rPr lang="fr-FR" sz="1000" dirty="0" smtClean="0">
                <a:solidFill>
                  <a:srgbClr val="1F497D"/>
                </a:solidFill>
              </a:rPr>
              <a:t>55142 - Dainville-</a:t>
            </a:r>
            <a:r>
              <a:rPr lang="fr-FR" sz="1000" dirty="0" err="1" smtClean="0">
                <a:solidFill>
                  <a:srgbClr val="1F497D"/>
                </a:solidFill>
              </a:rPr>
              <a:t>Bertheléville</a:t>
            </a:r>
            <a:endParaRPr lang="fr-FR" sz="1000" dirty="0" smtClean="0">
              <a:solidFill>
                <a:srgbClr val="1F497D"/>
              </a:solidFill>
            </a:endParaRPr>
          </a:p>
          <a:p>
            <a:r>
              <a:rPr lang="fr-FR" sz="1000" dirty="0" smtClean="0">
                <a:solidFill>
                  <a:srgbClr val="1F497D"/>
                </a:solidFill>
              </a:rPr>
              <a:t>55215 - Gondrecourt-le-Château</a:t>
            </a:r>
          </a:p>
          <a:p>
            <a:r>
              <a:rPr lang="fr-FR" sz="1000" dirty="0" smtClean="0">
                <a:solidFill>
                  <a:srgbClr val="1F497D"/>
                </a:solidFill>
              </a:rPr>
              <a:t>55247 - </a:t>
            </a:r>
            <a:r>
              <a:rPr lang="fr-FR" sz="1000" dirty="0" err="1" smtClean="0">
                <a:solidFill>
                  <a:srgbClr val="1F497D"/>
                </a:solidFill>
              </a:rPr>
              <a:t>Horville</a:t>
            </a:r>
            <a:r>
              <a:rPr lang="fr-FR" sz="1000" dirty="0" smtClean="0">
                <a:solidFill>
                  <a:srgbClr val="1F497D"/>
                </a:solidFill>
              </a:rPr>
              <a:t>-en-</a:t>
            </a:r>
            <a:r>
              <a:rPr lang="fr-FR" sz="1000" dirty="0" err="1" smtClean="0">
                <a:solidFill>
                  <a:srgbClr val="1F497D"/>
                </a:solidFill>
              </a:rPr>
              <a:t>Ornois</a:t>
            </a:r>
            <a:endParaRPr lang="fr-FR" sz="1000" dirty="0" smtClean="0">
              <a:solidFill>
                <a:srgbClr val="1F497D"/>
              </a:solidFill>
            </a:endParaRPr>
          </a:p>
          <a:p>
            <a:r>
              <a:rPr lang="fr-FR" sz="1000" dirty="0" smtClean="0">
                <a:solidFill>
                  <a:srgbClr val="1F497D"/>
                </a:solidFill>
              </a:rPr>
              <a:t>55315 - </a:t>
            </a:r>
            <a:r>
              <a:rPr lang="fr-FR" sz="1000" dirty="0" err="1" smtClean="0">
                <a:solidFill>
                  <a:srgbClr val="1F497D"/>
                </a:solidFill>
              </a:rPr>
              <a:t>Mandres</a:t>
            </a:r>
            <a:r>
              <a:rPr lang="fr-FR" sz="1000" dirty="0" smtClean="0">
                <a:solidFill>
                  <a:srgbClr val="1F497D"/>
                </a:solidFill>
              </a:rPr>
              <a:t>-en-Barrois</a:t>
            </a:r>
          </a:p>
          <a:p>
            <a:r>
              <a:rPr lang="fr-FR" sz="1000" dirty="0" smtClean="0">
                <a:solidFill>
                  <a:srgbClr val="1F497D"/>
                </a:solidFill>
              </a:rPr>
              <a:t>55348 - </a:t>
            </a:r>
            <a:r>
              <a:rPr lang="fr-FR" sz="1000" dirty="0" err="1" smtClean="0">
                <a:solidFill>
                  <a:srgbClr val="1F497D"/>
                </a:solidFill>
              </a:rPr>
              <a:t>Montiers</a:t>
            </a:r>
            <a:r>
              <a:rPr lang="fr-FR" sz="1000" dirty="0" smtClean="0">
                <a:solidFill>
                  <a:srgbClr val="1F497D"/>
                </a:solidFill>
              </a:rPr>
              <a:t>-sur-</a:t>
            </a:r>
            <a:r>
              <a:rPr lang="fr-FR" sz="1000" dirty="0" err="1" smtClean="0">
                <a:solidFill>
                  <a:srgbClr val="1F497D"/>
                </a:solidFill>
              </a:rPr>
              <a:t>Saulx</a:t>
            </a:r>
            <a:endParaRPr lang="fr-FR" sz="1000" dirty="0" smtClean="0">
              <a:solidFill>
                <a:srgbClr val="1F497D"/>
              </a:solidFill>
            </a:endParaRPr>
          </a:p>
          <a:p>
            <a:r>
              <a:rPr lang="fr-FR" sz="1000" dirty="0" smtClean="0">
                <a:solidFill>
                  <a:srgbClr val="1F497D"/>
                </a:solidFill>
              </a:rPr>
              <a:t>55430 - </a:t>
            </a:r>
            <a:r>
              <a:rPr lang="fr-FR" sz="1000" dirty="0" err="1" smtClean="0">
                <a:solidFill>
                  <a:srgbClr val="1F497D"/>
                </a:solidFill>
              </a:rPr>
              <a:t>Ribeaucourt</a:t>
            </a:r>
            <a:endParaRPr lang="fr-FR" sz="1000" dirty="0" smtClean="0">
              <a:solidFill>
                <a:srgbClr val="1F497D"/>
              </a:solidFill>
            </a:endParaRPr>
          </a:p>
          <a:p>
            <a:r>
              <a:rPr lang="fr-FR" sz="1000" dirty="0" smtClean="0">
                <a:solidFill>
                  <a:srgbClr val="1F497D"/>
                </a:solidFill>
              </a:rPr>
              <a:t>55459 - </a:t>
            </a:r>
            <a:r>
              <a:rPr lang="fr-FR" sz="1000" dirty="0" err="1" smtClean="0">
                <a:solidFill>
                  <a:srgbClr val="1F497D"/>
                </a:solidFill>
              </a:rPr>
              <a:t>Saint-Joire</a:t>
            </a:r>
            <a:endParaRPr lang="fr-FR" sz="1000" dirty="0" smtClean="0">
              <a:solidFill>
                <a:srgbClr val="1F497D"/>
              </a:solidFill>
            </a:endParaRPr>
          </a:p>
          <a:p>
            <a:endParaRPr lang="fr-FR" sz="1000" dirty="0" smtClean="0">
              <a:solidFill>
                <a:srgbClr val="1F497D"/>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méthodologique</a:t>
            </a:r>
            <a:endParaRPr lang="fr-FR" dirty="0"/>
          </a:p>
        </p:txBody>
      </p:sp>
      <p:sp>
        <p:nvSpPr>
          <p:cNvPr id="4" name="Espace réservé du contenu 2"/>
          <p:cNvSpPr txBox="1">
            <a:spLocks/>
          </p:cNvSpPr>
          <p:nvPr/>
        </p:nvSpPr>
        <p:spPr>
          <a:xfrm>
            <a:off x="352800" y="741699"/>
            <a:ext cx="7740000" cy="362712"/>
          </a:xfrm>
          <a:prstGeom prst="rect">
            <a:avLst/>
          </a:prstGeom>
        </p:spPr>
        <p:txBody>
          <a:bodyPr lIns="0" tIns="0" rIns="0" bIns="0"/>
          <a:lstStyle/>
          <a:p>
            <a:pPr marL="182563" indent="-182563" eaLnBrk="0" hangingPunct="0">
              <a:spcBef>
                <a:spcPts val="0"/>
              </a:spcBef>
            </a:pPr>
            <a:r>
              <a:rPr lang="fr-FR" sz="1600" dirty="0" smtClean="0">
                <a:solidFill>
                  <a:srgbClr val="1F497D"/>
                </a:solidFill>
                <a:latin typeface="Arial"/>
              </a:rPr>
              <a:t>Détail de la Zone 2 : </a:t>
            </a:r>
            <a:r>
              <a:rPr lang="fr-FR" sz="1600" dirty="0" smtClean="0">
                <a:solidFill>
                  <a:srgbClr val="1F497D"/>
                </a:solidFill>
              </a:rPr>
              <a:t>PROCHES RIVERAINS</a:t>
            </a:r>
            <a:r>
              <a:rPr lang="fr-FR" sz="1600" dirty="0" smtClean="0">
                <a:solidFill>
                  <a:srgbClr val="1F497D"/>
                </a:solidFill>
                <a:latin typeface="Arial"/>
              </a:rPr>
              <a:t> </a:t>
            </a:r>
            <a:r>
              <a:rPr lang="fr-FR" sz="1600" dirty="0" smtClean="0"/>
              <a:t>CMHM </a:t>
            </a:r>
            <a:endParaRPr lang="fr-FR" sz="1600" dirty="0" smtClean="0">
              <a:solidFill>
                <a:srgbClr val="1F497D"/>
              </a:solidFill>
              <a:latin typeface="Arial"/>
            </a:endParaRPr>
          </a:p>
          <a:p>
            <a:pPr marL="182563" indent="-182563" eaLnBrk="0" hangingPunct="0">
              <a:spcBef>
                <a:spcPts val="0"/>
              </a:spcBef>
              <a:defRPr/>
            </a:pPr>
            <a:endParaRPr lang="fr-FR" sz="1600" dirty="0">
              <a:solidFill>
                <a:srgbClr val="1F497D"/>
              </a:solidFill>
              <a:latin typeface="Arial"/>
            </a:endParaRPr>
          </a:p>
        </p:txBody>
      </p:sp>
      <p:graphicFrame>
        <p:nvGraphicFramePr>
          <p:cNvPr id="12" name="Tableau 11"/>
          <p:cNvGraphicFramePr>
            <a:graphicFrameLocks noGrp="1"/>
          </p:cNvGraphicFramePr>
          <p:nvPr/>
        </p:nvGraphicFramePr>
        <p:xfrm>
          <a:off x="505949" y="1434942"/>
          <a:ext cx="1940361" cy="4862052"/>
        </p:xfrm>
        <a:graphic>
          <a:graphicData uri="http://schemas.openxmlformats.org/drawingml/2006/table">
            <a:tbl>
              <a:tblPr/>
              <a:tblGrid>
                <a:gridCol w="1940361"/>
              </a:tblGrid>
              <a:tr h="59017">
                <a:tc>
                  <a:txBody>
                    <a:bodyPr/>
                    <a:lstStyle/>
                    <a:p>
                      <a:pPr algn="l" fontAlgn="b"/>
                      <a:r>
                        <a:rPr lang="fr-FR" sz="800" b="0" i="0" u="none" strike="noStrike">
                          <a:solidFill>
                            <a:srgbClr val="000063"/>
                          </a:solidFill>
                          <a:latin typeface="Arial"/>
                        </a:rPr>
                        <a:t>52003 - Aillianville</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52006 - </a:t>
                      </a:r>
                      <a:r>
                        <a:rPr lang="fr-FR" sz="800" b="0" i="0" u="none" strike="noStrike" dirty="0" err="1">
                          <a:solidFill>
                            <a:srgbClr val="000063"/>
                          </a:solidFill>
                          <a:latin typeface="Arial"/>
                        </a:rPr>
                        <a:t>Allichamps</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52007 - Ambonville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52012 - Annonville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52019 - Arnancourt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52021 - Attancourt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52029 - Autigny-le-Grand</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52030 - Autigny-le-Petit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52034 - Bailly-aux-Forges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52039 - Baudrecourt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52044 - Roches-Bettaincourt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52045 - Bettancourt-la-Ferrée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52047 - Beurville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52055 - Blécourt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52057 - Blumeray</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52065 - Bouzancourt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52066 - Brachay</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52079 - Brousseval</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52084 - Busson</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52088 - Ceffonds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52091 - Cerisières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52095 - Chalvraines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52097 - Chambroncourt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52099 - Chamouilley</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52104 - Chancenay</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52110 - Charmes-la-Grande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52118 - Chatonrupt-Sommermont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52123 - Chevillon</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52129 - Cirey-sur-Blaise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52149 - Courcelles-sur-Blaise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52156 - Curel</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52169 - Domblain</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52171 - Dommartin-le-Franc</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52172 - Dommartin-le-Saint-Père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52173 - Domremy-Landéville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52175 - Donjeux</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52177 - Doulaincourt-Saucourt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52178 - Doulevant-le-Château</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52179 - </a:t>
                      </a:r>
                      <a:r>
                        <a:rPr lang="fr-FR" sz="800" b="0" i="0" u="none" strike="noStrike" dirty="0" err="1">
                          <a:solidFill>
                            <a:srgbClr val="000063"/>
                          </a:solidFill>
                          <a:latin typeface="Arial"/>
                        </a:rPr>
                        <a:t>Doulevant</a:t>
                      </a:r>
                      <a:r>
                        <a:rPr lang="fr-FR" sz="800" b="0" i="0" u="none" strike="noStrike" dirty="0">
                          <a:solidFill>
                            <a:srgbClr val="000063"/>
                          </a:solidFill>
                          <a:latin typeface="Arial"/>
                        </a:rPr>
                        <a:t>-le-Petit</a:t>
                      </a:r>
                    </a:p>
                  </a:txBody>
                  <a:tcPr marL="2748" marR="2748" marT="2748" marB="0" anchor="b">
                    <a:lnL>
                      <a:noFill/>
                    </a:lnL>
                    <a:lnR>
                      <a:noFill/>
                    </a:lnR>
                    <a:lnT>
                      <a:noFill/>
                    </a:lnT>
                    <a:lnB>
                      <a:noFill/>
                    </a:lnB>
                    <a:noFill/>
                  </a:tcPr>
                </a:tc>
              </a:tr>
            </a:tbl>
          </a:graphicData>
        </a:graphic>
      </p:graphicFrame>
      <p:graphicFrame>
        <p:nvGraphicFramePr>
          <p:cNvPr id="13" name="Tableau 12"/>
          <p:cNvGraphicFramePr>
            <a:graphicFrameLocks noGrp="1"/>
          </p:cNvGraphicFramePr>
          <p:nvPr/>
        </p:nvGraphicFramePr>
        <p:xfrm>
          <a:off x="2260261" y="1397000"/>
          <a:ext cx="1940361" cy="4986720"/>
        </p:xfrm>
        <a:graphic>
          <a:graphicData uri="http://schemas.openxmlformats.org/drawingml/2006/table">
            <a:tbl>
              <a:tblPr/>
              <a:tblGrid>
                <a:gridCol w="1940361"/>
              </a:tblGrid>
              <a:tr h="59017">
                <a:tc>
                  <a:txBody>
                    <a:bodyPr/>
                    <a:lstStyle/>
                    <a:p>
                      <a:pPr algn="l" fontAlgn="b"/>
                      <a:r>
                        <a:rPr lang="fr-FR" sz="800" b="0" i="0" u="none" strike="noStrike" dirty="0">
                          <a:solidFill>
                            <a:srgbClr val="000063"/>
                          </a:solidFill>
                          <a:latin typeface="Arial"/>
                        </a:rPr>
                        <a:t>52180 - </a:t>
                      </a:r>
                      <a:r>
                        <a:rPr lang="fr-FR" sz="800" b="0" i="0" u="none" strike="noStrike" dirty="0" err="1">
                          <a:solidFill>
                            <a:srgbClr val="000063"/>
                          </a:solidFill>
                          <a:latin typeface="Arial"/>
                        </a:rPr>
                        <a:t>Droyes</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52182 - Éclaron-Braucourt-Sainte-Livière</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52194 - </a:t>
                      </a:r>
                      <a:r>
                        <a:rPr lang="fr-FR" sz="800" b="0" i="0" u="none" strike="noStrike" dirty="0" err="1">
                          <a:solidFill>
                            <a:srgbClr val="000063"/>
                          </a:solidFill>
                          <a:latin typeface="Arial"/>
                        </a:rPr>
                        <a:t>Eurville</a:t>
                      </a:r>
                      <a:r>
                        <a:rPr lang="fr-FR" sz="800" b="0" i="0" u="none" strike="noStrike" dirty="0">
                          <a:solidFill>
                            <a:srgbClr val="000063"/>
                          </a:solidFill>
                          <a:latin typeface="Arial"/>
                        </a:rPr>
                        <a:t>-</a:t>
                      </a:r>
                      <a:r>
                        <a:rPr lang="fr-FR" sz="800" b="0" i="0" u="none" strike="noStrike" dirty="0" err="1">
                          <a:solidFill>
                            <a:srgbClr val="000063"/>
                          </a:solidFill>
                          <a:latin typeface="Arial"/>
                        </a:rPr>
                        <a:t>Bienville</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52198 - Fays</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52199 - Ferrière-et-</a:t>
                      </a:r>
                      <a:r>
                        <a:rPr lang="fr-FR" sz="800" b="0" i="0" u="none" strike="noStrike" dirty="0" err="1">
                          <a:solidFill>
                            <a:srgbClr val="000063"/>
                          </a:solidFill>
                          <a:latin typeface="Arial"/>
                        </a:rPr>
                        <a:t>Lafolie</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52203 - Fontaines-sur-Marne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52206 - Frampas</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52212 - </a:t>
                      </a:r>
                      <a:r>
                        <a:rPr lang="fr-FR" sz="800" b="0" i="0" u="none" strike="noStrike" dirty="0" err="1">
                          <a:solidFill>
                            <a:srgbClr val="000063"/>
                          </a:solidFill>
                          <a:latin typeface="Arial"/>
                        </a:rPr>
                        <a:t>Fronville</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52230 - Gudmont-Villiers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52231 - Guindrecourt-aux-Ormes</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52235 - </a:t>
                      </a:r>
                      <a:r>
                        <a:rPr lang="fr-FR" sz="800" b="0" i="0" u="none" strike="noStrike" dirty="0" err="1">
                          <a:solidFill>
                            <a:srgbClr val="000063"/>
                          </a:solidFill>
                          <a:latin typeface="Arial"/>
                        </a:rPr>
                        <a:t>Hallignicourt</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52244 - Humbécourt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52245 - Humberville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52250 - Joinville</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52256 - </a:t>
                      </a:r>
                      <a:r>
                        <a:rPr lang="fr-FR" sz="800" b="0" i="0" u="none" strike="noStrike" dirty="0" err="1">
                          <a:solidFill>
                            <a:srgbClr val="000063"/>
                          </a:solidFill>
                          <a:latin typeface="Arial"/>
                        </a:rPr>
                        <a:t>Lafauche</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52265 - Bayard-sur-Marne</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52267 - </a:t>
                      </a:r>
                      <a:r>
                        <a:rPr lang="fr-FR" sz="800" b="0" i="0" u="none" strike="noStrike" dirty="0" err="1">
                          <a:solidFill>
                            <a:srgbClr val="000063"/>
                          </a:solidFill>
                          <a:latin typeface="Arial"/>
                        </a:rPr>
                        <a:t>Laneuville</a:t>
                      </a:r>
                      <a:r>
                        <a:rPr lang="fr-FR" sz="800" b="0" i="0" u="none" strike="noStrike" dirty="0">
                          <a:solidFill>
                            <a:srgbClr val="000063"/>
                          </a:solidFill>
                          <a:latin typeface="Arial"/>
                        </a:rPr>
                        <a:t>-au-Pont</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52284 - </a:t>
                      </a:r>
                      <a:r>
                        <a:rPr lang="fr-FR" sz="800" b="0" i="0" u="none" strike="noStrike" dirty="0" err="1">
                          <a:solidFill>
                            <a:srgbClr val="000063"/>
                          </a:solidFill>
                          <a:latin typeface="Arial"/>
                        </a:rPr>
                        <a:t>Leschères</a:t>
                      </a:r>
                      <a:r>
                        <a:rPr lang="fr-FR" sz="800" b="0" i="0" u="none" strike="noStrike" dirty="0">
                          <a:solidFill>
                            <a:srgbClr val="000063"/>
                          </a:solidFill>
                          <a:latin typeface="Arial"/>
                        </a:rPr>
                        <a:t>-sur-le-</a:t>
                      </a:r>
                      <a:r>
                        <a:rPr lang="fr-FR" sz="800" b="0" i="0" u="none" strike="noStrike" dirty="0" err="1">
                          <a:solidFill>
                            <a:srgbClr val="000063"/>
                          </a:solidFill>
                          <a:latin typeface="Arial"/>
                        </a:rPr>
                        <a:t>Blaiseron</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52286 - Leurville</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52289 - </a:t>
                      </a:r>
                      <a:r>
                        <a:rPr lang="fr-FR" sz="800" b="0" i="0" u="none" strike="noStrike" dirty="0" err="1">
                          <a:solidFill>
                            <a:srgbClr val="000063"/>
                          </a:solidFill>
                          <a:latin typeface="Arial"/>
                        </a:rPr>
                        <a:t>Liffol</a:t>
                      </a:r>
                      <a:r>
                        <a:rPr lang="fr-FR" sz="800" b="0" i="0" u="none" strike="noStrike" dirty="0">
                          <a:solidFill>
                            <a:srgbClr val="000063"/>
                          </a:solidFill>
                          <a:latin typeface="Arial"/>
                        </a:rPr>
                        <a:t>-le-Petit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52293 - Longeville-sur-la-Laines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52294 - Louvemont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52296 - Louze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52300 - Magneux</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52302 - Maizières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52306 - Manois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52316 - Mathons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52321 - Mertrud</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52327 - Moëslains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52331 - Montier-en-Der</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52336 - Montreuil-sur-Blaise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52341 - Morancourt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52342 - Morionvilliers</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52346 - Mussey-sur-Marne</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52347 - Narcy</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52356 - Nomécourt</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52359 - Nully</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52369 - Orquevaux</a:t>
                      </a: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52370 - Osne-le-Val</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52379 - </a:t>
                      </a:r>
                      <a:r>
                        <a:rPr lang="fr-FR" sz="800" b="0" i="0" u="none" strike="noStrike" dirty="0" err="1">
                          <a:solidFill>
                            <a:srgbClr val="000063"/>
                          </a:solidFill>
                          <a:latin typeface="Arial"/>
                        </a:rPr>
                        <a:t>Pautaines</a:t>
                      </a:r>
                      <a:r>
                        <a:rPr lang="fr-FR" sz="800" b="0" i="0" u="none" strike="noStrike" dirty="0">
                          <a:solidFill>
                            <a:srgbClr val="000063"/>
                          </a:solidFill>
                          <a:latin typeface="Arial"/>
                        </a:rPr>
                        <a:t>-</a:t>
                      </a:r>
                      <a:r>
                        <a:rPr lang="fr-FR" sz="800" b="0" i="0" u="none" strike="noStrike" dirty="0" err="1">
                          <a:solidFill>
                            <a:srgbClr val="000063"/>
                          </a:solidFill>
                          <a:latin typeface="Arial"/>
                        </a:rPr>
                        <a:t>Augeville</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bl>
          </a:graphicData>
        </a:graphic>
      </p:graphicFrame>
      <p:graphicFrame>
        <p:nvGraphicFramePr>
          <p:cNvPr id="14" name="Tableau 13"/>
          <p:cNvGraphicFramePr>
            <a:graphicFrameLocks noGrp="1"/>
          </p:cNvGraphicFramePr>
          <p:nvPr/>
        </p:nvGraphicFramePr>
        <p:xfrm>
          <a:off x="4433447" y="1337623"/>
          <a:ext cx="1940361" cy="997344"/>
        </p:xfrm>
        <a:graphic>
          <a:graphicData uri="http://schemas.openxmlformats.org/drawingml/2006/table">
            <a:tbl>
              <a:tblPr/>
              <a:tblGrid>
                <a:gridCol w="1940361"/>
              </a:tblGrid>
              <a:tr h="59017">
                <a:tc>
                  <a:txBody>
                    <a:bodyPr/>
                    <a:lstStyle/>
                    <a:p>
                      <a:pPr algn="l" fontAlgn="b"/>
                      <a:r>
                        <a:rPr lang="fr-FR" sz="800" b="0" i="0" u="none" strike="noStrike" dirty="0">
                          <a:solidFill>
                            <a:srgbClr val="000063"/>
                          </a:solidFill>
                          <a:latin typeface="Arial"/>
                        </a:rPr>
                        <a:t>52386 - Perthes</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52391 - </a:t>
                      </a:r>
                      <a:r>
                        <a:rPr lang="fr-FR" sz="800" b="0" i="0" u="none" strike="noStrike" dirty="0" err="1">
                          <a:solidFill>
                            <a:srgbClr val="000063"/>
                          </a:solidFill>
                          <a:latin typeface="Arial"/>
                        </a:rPr>
                        <a:t>Planrupt</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a:solidFill>
                            <a:srgbClr val="000063"/>
                          </a:solidFill>
                          <a:latin typeface="Arial"/>
                        </a:rPr>
                        <a:t>52407 - Prez-sous-Lafauche</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52411 - </a:t>
                      </a:r>
                      <a:r>
                        <a:rPr lang="fr-FR" sz="800" b="0" i="0" u="none" strike="noStrike" dirty="0" err="1">
                          <a:solidFill>
                            <a:srgbClr val="000063"/>
                          </a:solidFill>
                          <a:latin typeface="Arial"/>
                        </a:rPr>
                        <a:t>Puellemontier</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52413 - </a:t>
                      </a:r>
                      <a:r>
                        <a:rPr lang="fr-FR" sz="800" b="0" i="0" u="none" strike="noStrike" dirty="0" err="1">
                          <a:solidFill>
                            <a:srgbClr val="000063"/>
                          </a:solidFill>
                          <a:latin typeface="Arial"/>
                        </a:rPr>
                        <a:t>Rachecourt</a:t>
                      </a:r>
                      <a:r>
                        <a:rPr lang="fr-FR" sz="800" b="0" i="0" u="none" strike="noStrike" dirty="0">
                          <a:solidFill>
                            <a:srgbClr val="000063"/>
                          </a:solidFill>
                          <a:latin typeface="Arial"/>
                        </a:rPr>
                        <a:t>-</a:t>
                      </a:r>
                      <a:r>
                        <a:rPr lang="fr-FR" sz="800" b="0" i="0" u="none" strike="noStrike" dirty="0" err="1">
                          <a:solidFill>
                            <a:srgbClr val="000063"/>
                          </a:solidFill>
                          <a:latin typeface="Arial"/>
                        </a:rPr>
                        <a:t>Suzémont</a:t>
                      </a:r>
                      <a:endParaRPr lang="fr-FR" sz="800" b="0" i="0" u="none" strike="noStrike" dirty="0">
                        <a:solidFill>
                          <a:srgbClr val="000063"/>
                        </a:solidFill>
                        <a:latin typeface="Arial"/>
                      </a:endParaRP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52414 - </a:t>
                      </a:r>
                      <a:r>
                        <a:rPr lang="fr-FR" sz="800" b="0" i="0" u="none" strike="noStrike" dirty="0" err="1">
                          <a:solidFill>
                            <a:srgbClr val="000063"/>
                          </a:solidFill>
                          <a:latin typeface="Arial"/>
                        </a:rPr>
                        <a:t>Rachecourt</a:t>
                      </a:r>
                      <a:r>
                        <a:rPr lang="fr-FR" sz="800" b="0" i="0" u="none" strike="noStrike" dirty="0">
                          <a:solidFill>
                            <a:srgbClr val="000063"/>
                          </a:solidFill>
                          <a:latin typeface="Arial"/>
                        </a:rPr>
                        <a:t>-sur-Marne</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52427 - Robert-Magny-</a:t>
                      </a:r>
                      <a:r>
                        <a:rPr lang="fr-FR" sz="800" b="0" i="0" u="none" strike="noStrike" dirty="0" err="1">
                          <a:solidFill>
                            <a:srgbClr val="000063"/>
                          </a:solidFill>
                          <a:latin typeface="Arial"/>
                        </a:rPr>
                        <a:t>Laneuville</a:t>
                      </a:r>
                      <a:r>
                        <a:rPr lang="fr-FR" sz="800" b="0" i="0" u="none" strike="noStrike" dirty="0">
                          <a:solidFill>
                            <a:srgbClr val="000063"/>
                          </a:solidFill>
                          <a:latin typeface="Arial"/>
                        </a:rPr>
                        <a:t>-à-Rémy</a:t>
                      </a:r>
                    </a:p>
                  </a:txBody>
                  <a:tcPr marL="2748" marR="2748" marT="2748" marB="0" anchor="b">
                    <a:lnL>
                      <a:noFill/>
                    </a:lnL>
                    <a:lnR>
                      <a:noFill/>
                    </a:lnR>
                    <a:lnT>
                      <a:noFill/>
                    </a:lnT>
                    <a:lnB>
                      <a:noFill/>
                    </a:lnB>
                    <a:noFill/>
                  </a:tcPr>
                </a:tc>
              </a:tr>
              <a:tr h="59017">
                <a:tc>
                  <a:txBody>
                    <a:bodyPr/>
                    <a:lstStyle/>
                    <a:p>
                      <a:pPr algn="l" fontAlgn="b"/>
                      <a:r>
                        <a:rPr lang="fr-FR" sz="800" b="0" i="0" u="none" strike="noStrike" dirty="0">
                          <a:solidFill>
                            <a:srgbClr val="000063"/>
                          </a:solidFill>
                          <a:latin typeface="Arial"/>
                        </a:rPr>
                        <a:t>52429 - Roches-sur-Marne</a:t>
                      </a:r>
                    </a:p>
                  </a:txBody>
                  <a:tcPr marL="2748" marR="2748" marT="2748" marB="0" anchor="b">
                    <a:lnL>
                      <a:noFill/>
                    </a:lnL>
                    <a:lnR>
                      <a:noFill/>
                    </a:lnR>
                    <a:lnT>
                      <a:noFill/>
                    </a:lnT>
                    <a:lnB>
                      <a:noFill/>
                    </a:lnB>
                    <a:noFill/>
                  </a:tcPr>
                </a:tc>
              </a:tr>
            </a:tbl>
          </a:graphicData>
        </a:graphic>
      </p:graphicFrame>
      <p:graphicFrame>
        <p:nvGraphicFramePr>
          <p:cNvPr id="15" name="Tableau 14"/>
          <p:cNvGraphicFramePr>
            <a:graphicFrameLocks noGrp="1"/>
          </p:cNvGraphicFramePr>
          <p:nvPr/>
        </p:nvGraphicFramePr>
        <p:xfrm>
          <a:off x="6673927" y="1337623"/>
          <a:ext cx="1674427" cy="4848129"/>
        </p:xfrm>
        <a:graphic>
          <a:graphicData uri="http://schemas.openxmlformats.org/drawingml/2006/table">
            <a:tbl>
              <a:tblPr/>
              <a:tblGrid>
                <a:gridCol w="1674427"/>
              </a:tblGrid>
              <a:tr h="40640">
                <a:tc>
                  <a:txBody>
                    <a:bodyPr/>
                    <a:lstStyle/>
                    <a:p>
                      <a:pPr algn="l" fontAlgn="b"/>
                      <a:r>
                        <a:rPr lang="fr-FR" sz="800" b="1" i="0" u="none" strike="noStrike" dirty="0">
                          <a:solidFill>
                            <a:schemeClr val="tx1"/>
                          </a:solidFill>
                          <a:latin typeface="Arial"/>
                        </a:rPr>
                        <a:t>55035 - </a:t>
                      </a:r>
                      <a:r>
                        <a:rPr lang="fr-FR" sz="800" b="1" i="0" u="none" strike="noStrike" dirty="0" err="1">
                          <a:solidFill>
                            <a:schemeClr val="tx1"/>
                          </a:solidFill>
                          <a:latin typeface="Arial"/>
                        </a:rPr>
                        <a:t>Bazincourt</a:t>
                      </a:r>
                      <a:r>
                        <a:rPr lang="fr-FR" sz="800" b="1" i="0" u="none" strike="noStrike" dirty="0">
                          <a:solidFill>
                            <a:schemeClr val="tx1"/>
                          </a:solidFill>
                          <a:latin typeface="Arial"/>
                        </a:rPr>
                        <a:t>-sur-</a:t>
                      </a:r>
                      <a:r>
                        <a:rPr lang="fr-FR" sz="800" b="1" i="0" u="none" strike="noStrike" dirty="0" err="1">
                          <a:solidFill>
                            <a:schemeClr val="tx1"/>
                          </a:solidFill>
                          <a:latin typeface="Arial"/>
                        </a:rPr>
                        <a:t>Saulx</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55038 - Beaulieu-en-Argonne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55040 - Beausite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55041 - Behonne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55049 - Beurey-sur-Saulx</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55058 - Boncourt-sur-Meuse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55061 - Le Bouchon-sur-Saulx</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55066 - Bovée-sur-Barboure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55067 - Boviolles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55069 - Brabant-le-Roi</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55075 - Brauvilliers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55079 - Brillon-en-Barrois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55081 - Brizeaux</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55084 - Broussey-en-Blois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55088 - Burey-en-Vaux</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55089 - Burey-la-Côte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55097 - Chalaines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55100 - Champougny</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55101 - Chardogne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55108 - Chaumont-sur-Aire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55114 - Chonville-Malaumont</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55120 - Combles-en-Barrois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55122 - Commercy</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55123 - Les Hauts-de-Chée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55125 - Contrisson</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55128 - Courcelles-sur-Aire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55132 - Cousances-les-Forges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55134 - Couvonges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55137 - Cuisy</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55141 - Dagonville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55144 - Dammarie-sur-Saulx</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55148 - Delouze-Rosières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55150 - Demange-aux-Eaux</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55175 - Érize-la-Brûlée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55177 - Érize-la-Petite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55178 - Érize-Saint-Dizier</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55179 - Erneville-aux-Bois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55184 - Euville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55185 - </a:t>
                      </a:r>
                      <a:r>
                        <a:rPr lang="fr-FR" sz="800" b="1" i="0" u="none" strike="noStrike" dirty="0" err="1">
                          <a:solidFill>
                            <a:schemeClr val="tx1"/>
                          </a:solidFill>
                          <a:latin typeface="Arial"/>
                        </a:rPr>
                        <a:t>Èvres</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bl>
          </a:graphicData>
        </a:graphic>
      </p:graphicFrame>
      <p:graphicFrame>
        <p:nvGraphicFramePr>
          <p:cNvPr id="16" name="Tableau 15"/>
          <p:cNvGraphicFramePr>
            <a:graphicFrameLocks noGrp="1"/>
          </p:cNvGraphicFramePr>
          <p:nvPr/>
        </p:nvGraphicFramePr>
        <p:xfrm>
          <a:off x="4433447" y="2335154"/>
          <a:ext cx="2014847" cy="2361909"/>
        </p:xfrm>
        <a:graphic>
          <a:graphicData uri="http://schemas.openxmlformats.org/drawingml/2006/table">
            <a:tbl>
              <a:tblPr/>
              <a:tblGrid>
                <a:gridCol w="2014847"/>
              </a:tblGrid>
              <a:tr h="40640">
                <a:tc>
                  <a:txBody>
                    <a:bodyPr/>
                    <a:lstStyle/>
                    <a:p>
                      <a:pPr algn="l" fontAlgn="b"/>
                      <a:r>
                        <a:rPr lang="fr-FR" sz="800" b="1" i="0" u="none" strike="noStrike" dirty="0">
                          <a:solidFill>
                            <a:schemeClr val="tx1"/>
                          </a:solidFill>
                          <a:latin typeface="Arial"/>
                        </a:rPr>
                        <a:t>52436 - </a:t>
                      </a:r>
                      <a:r>
                        <a:rPr lang="fr-FR" sz="800" b="1" i="0" u="none" strike="noStrike" dirty="0" err="1">
                          <a:solidFill>
                            <a:schemeClr val="tx1"/>
                          </a:solidFill>
                          <a:latin typeface="Arial"/>
                        </a:rPr>
                        <a:t>Rouécourt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52440 - Rouvroy-sur-Marne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52442 - </a:t>
                      </a:r>
                      <a:r>
                        <a:rPr lang="fr-FR" sz="800" b="1" i="0" u="none" strike="noStrike" dirty="0" err="1">
                          <a:solidFill>
                            <a:schemeClr val="tx1"/>
                          </a:solidFill>
                          <a:latin typeface="Arial"/>
                        </a:rPr>
                        <a:t>Rupt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52443 - </a:t>
                      </a:r>
                      <a:r>
                        <a:rPr lang="fr-FR" sz="800" b="1" i="0" u="none" strike="noStrike" dirty="0" err="1">
                          <a:solidFill>
                            <a:schemeClr val="tx1"/>
                          </a:solidFill>
                          <a:latin typeface="Arial"/>
                        </a:rPr>
                        <a:t>Sailly</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52444 - </a:t>
                      </a:r>
                      <a:r>
                        <a:rPr lang="fr-FR" sz="800" b="1" i="0" u="none" strike="noStrike" dirty="0" err="1">
                          <a:solidFill>
                            <a:schemeClr val="tx1"/>
                          </a:solidFill>
                          <a:latin typeface="Arial"/>
                        </a:rPr>
                        <a:t>Saint-Blin</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52448 - Saint-Dizier</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52456 - Saint-Urbain-</a:t>
                      </a:r>
                      <a:r>
                        <a:rPr lang="fr-FR" sz="800" b="1" i="0" u="none" strike="noStrike" dirty="0" err="1">
                          <a:solidFill>
                            <a:schemeClr val="tx1"/>
                          </a:solidFill>
                          <a:latin typeface="Arial"/>
                        </a:rPr>
                        <a:t>Maconcourt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52468 - </a:t>
                      </a:r>
                      <a:r>
                        <a:rPr lang="fr-FR" sz="800" b="1" i="0" u="none" strike="noStrike" dirty="0" err="1">
                          <a:solidFill>
                            <a:schemeClr val="tx1"/>
                          </a:solidFill>
                          <a:latin typeface="Arial"/>
                        </a:rPr>
                        <a:t>Semilly</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52475 - </a:t>
                      </a:r>
                      <a:r>
                        <a:rPr lang="fr-FR" sz="800" b="1" i="0" u="none" strike="noStrike" dirty="0" err="1">
                          <a:solidFill>
                            <a:schemeClr val="tx1"/>
                          </a:solidFill>
                          <a:latin typeface="Arial"/>
                        </a:rPr>
                        <a:t>Sommancourt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52479 - </a:t>
                      </a:r>
                      <a:r>
                        <a:rPr lang="fr-FR" sz="800" b="1" i="0" u="none" strike="noStrike" dirty="0" err="1">
                          <a:solidFill>
                            <a:schemeClr val="tx1"/>
                          </a:solidFill>
                          <a:latin typeface="Arial"/>
                        </a:rPr>
                        <a:t>Sommevoire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52484 - </a:t>
                      </a:r>
                      <a:r>
                        <a:rPr lang="fr-FR" sz="800" b="1" i="0" u="none" strike="noStrike" dirty="0" err="1">
                          <a:solidFill>
                            <a:schemeClr val="tx1"/>
                          </a:solidFill>
                          <a:latin typeface="Arial"/>
                        </a:rPr>
                        <a:t>Suzannecourt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52487 - </a:t>
                      </a:r>
                      <a:r>
                        <a:rPr lang="fr-FR" sz="800" b="1" i="0" u="none" strike="noStrike" dirty="0" err="1">
                          <a:solidFill>
                            <a:schemeClr val="tx1"/>
                          </a:solidFill>
                          <a:latin typeface="Arial"/>
                        </a:rPr>
                        <a:t>Thilleux</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52490 - </a:t>
                      </a:r>
                      <a:r>
                        <a:rPr lang="fr-FR" sz="800" b="1" i="0" u="none" strike="noStrike" dirty="0" err="1">
                          <a:solidFill>
                            <a:schemeClr val="tx1"/>
                          </a:solidFill>
                          <a:latin typeface="Arial"/>
                        </a:rPr>
                        <a:t>Thonnance</a:t>
                      </a:r>
                      <a:r>
                        <a:rPr lang="fr-FR" sz="800" b="1" i="0" u="none" strike="noStrike" dirty="0">
                          <a:solidFill>
                            <a:schemeClr val="tx1"/>
                          </a:solidFill>
                          <a:latin typeface="Arial"/>
                        </a:rPr>
                        <a:t>-lès-Joinville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52495 - Trémilly</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52497 - </a:t>
                      </a:r>
                      <a:r>
                        <a:rPr lang="fr-FR" sz="800" b="1" i="0" u="none" strike="noStrike" dirty="0" err="1">
                          <a:solidFill>
                            <a:schemeClr val="tx1"/>
                          </a:solidFill>
                          <a:latin typeface="Arial"/>
                        </a:rPr>
                        <a:t>Troisfontaines</a:t>
                      </a:r>
                      <a:r>
                        <a:rPr lang="fr-FR" sz="800" b="1" i="0" u="none" strike="noStrike" dirty="0">
                          <a:solidFill>
                            <a:schemeClr val="tx1"/>
                          </a:solidFill>
                          <a:latin typeface="Arial"/>
                        </a:rPr>
                        <a:t>-la-Ville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52500 - </a:t>
                      </a:r>
                      <a:r>
                        <a:rPr lang="fr-FR" sz="800" b="1" i="0" u="none" strike="noStrike" dirty="0" err="1">
                          <a:solidFill>
                            <a:schemeClr val="tx1"/>
                          </a:solidFill>
                          <a:latin typeface="Arial"/>
                        </a:rPr>
                        <a:t>Valcourt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52502 - </a:t>
                      </a:r>
                      <a:r>
                        <a:rPr lang="fr-FR" sz="800" b="1" i="0" u="none" strike="noStrike" dirty="0" err="1">
                          <a:solidFill>
                            <a:schemeClr val="tx1"/>
                          </a:solidFill>
                          <a:latin typeface="Arial"/>
                        </a:rPr>
                        <a:t>Valleret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52510 - Vaux-sur-Blaise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52511 - Vaux-sur-Saint-Urbain</a:t>
                      </a:r>
                    </a:p>
                  </a:txBody>
                  <a:tcPr marL="2391" marR="2391" marT="2391" marB="0" anchor="b">
                    <a:lnL>
                      <a:noFill/>
                    </a:lnL>
                    <a:lnR>
                      <a:noFill/>
                    </a:lnR>
                    <a:lnT>
                      <a:noFill/>
                    </a:lnT>
                    <a:lnB>
                      <a:noFill/>
                    </a:lnB>
                    <a:noFill/>
                  </a:tcPr>
                </a:tc>
              </a:tr>
            </a:tbl>
          </a:graphicData>
        </a:graphic>
      </p:graphicFrame>
      <p:graphicFrame>
        <p:nvGraphicFramePr>
          <p:cNvPr id="17" name="Tableau 16"/>
          <p:cNvGraphicFramePr>
            <a:graphicFrameLocks noGrp="1"/>
          </p:cNvGraphicFramePr>
          <p:nvPr/>
        </p:nvGraphicFramePr>
        <p:xfrm>
          <a:off x="4421572" y="4710216"/>
          <a:ext cx="1991097" cy="1740354"/>
        </p:xfrm>
        <a:graphic>
          <a:graphicData uri="http://schemas.openxmlformats.org/drawingml/2006/table">
            <a:tbl>
              <a:tblPr/>
              <a:tblGrid>
                <a:gridCol w="1991097"/>
              </a:tblGrid>
              <a:tr h="40640">
                <a:tc>
                  <a:txBody>
                    <a:bodyPr/>
                    <a:lstStyle/>
                    <a:p>
                      <a:pPr algn="l" fontAlgn="b"/>
                      <a:r>
                        <a:rPr lang="fr-FR" sz="800" b="1" i="0" u="none" strike="noStrike" dirty="0">
                          <a:solidFill>
                            <a:schemeClr val="tx1"/>
                          </a:solidFill>
                          <a:latin typeface="Arial"/>
                        </a:rPr>
                        <a:t>52512 - </a:t>
                      </a:r>
                      <a:r>
                        <a:rPr lang="fr-FR" sz="800" b="1" i="0" u="none" strike="noStrike" dirty="0" err="1">
                          <a:solidFill>
                            <a:schemeClr val="tx1"/>
                          </a:solidFill>
                          <a:latin typeface="Arial"/>
                        </a:rPr>
                        <a:t>Vecqueville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52517 - </a:t>
                      </a:r>
                      <a:r>
                        <a:rPr lang="fr-FR" sz="800" b="1" i="0" u="none" strike="noStrike" dirty="0" err="1">
                          <a:solidFill>
                            <a:schemeClr val="tx1"/>
                          </a:solidFill>
                          <a:latin typeface="Arial"/>
                        </a:rPr>
                        <a:t>Vesaignes</a:t>
                      </a:r>
                      <a:r>
                        <a:rPr lang="fr-FR" sz="800" b="1" i="0" u="none" strike="noStrike" dirty="0">
                          <a:solidFill>
                            <a:schemeClr val="tx1"/>
                          </a:solidFill>
                          <a:latin typeface="Arial"/>
                        </a:rPr>
                        <a:t>-sous-</a:t>
                      </a:r>
                      <a:r>
                        <a:rPr lang="fr-FR" sz="800" b="1" i="0" u="none" strike="noStrike" dirty="0" err="1">
                          <a:solidFill>
                            <a:schemeClr val="tx1"/>
                          </a:solidFill>
                          <a:latin typeface="Arial"/>
                        </a:rPr>
                        <a:t>Lafauche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52528 - Ville-en-Blaisois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52534 - Villiers-en-Lieu</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52543 - </a:t>
                      </a:r>
                      <a:r>
                        <a:rPr lang="fr-FR" sz="800" b="1" i="0" u="none" strike="noStrike" dirty="0" err="1">
                          <a:solidFill>
                            <a:schemeClr val="tx1"/>
                          </a:solidFill>
                          <a:latin typeface="Arial"/>
                        </a:rPr>
                        <a:t>Voillecomte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52550 - Wassy</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55005 - Amanty</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55010 - Ancerville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55011 - Andernay</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55015 - </a:t>
                      </a:r>
                      <a:r>
                        <a:rPr lang="fr-FR" sz="800" b="1" i="0" u="none" strike="noStrike" dirty="0" err="1">
                          <a:solidFill>
                            <a:schemeClr val="tx1"/>
                          </a:solidFill>
                          <a:latin typeface="Arial"/>
                        </a:rPr>
                        <a:t>Aulnois</a:t>
                      </a:r>
                      <a:r>
                        <a:rPr lang="fr-FR" sz="800" b="1" i="0" u="none" strike="noStrike" dirty="0">
                          <a:solidFill>
                            <a:schemeClr val="tx1"/>
                          </a:solidFill>
                          <a:latin typeface="Arial"/>
                        </a:rPr>
                        <a:t>-en-Perthois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55017 - </a:t>
                      </a:r>
                      <a:r>
                        <a:rPr lang="fr-FR" sz="800" b="1" i="0" u="none" strike="noStrike" dirty="0" err="1">
                          <a:solidFill>
                            <a:schemeClr val="tx1"/>
                          </a:solidFill>
                          <a:latin typeface="Arial"/>
                        </a:rPr>
                        <a:t>Autrécourt</a:t>
                      </a:r>
                      <a:r>
                        <a:rPr lang="fr-FR" sz="800" b="1" i="0" u="none" strike="noStrike" dirty="0">
                          <a:solidFill>
                            <a:schemeClr val="tx1"/>
                          </a:solidFill>
                          <a:latin typeface="Arial"/>
                        </a:rPr>
                        <a:t>-sur-Aire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55026 - Badonvilliers-Gérauvilliers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55029 - Bar-le-Duc</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55031 - </a:t>
                      </a:r>
                      <a:r>
                        <a:rPr lang="fr-FR" sz="800" b="1" i="0" u="none" strike="noStrike" dirty="0" err="1">
                          <a:solidFill>
                            <a:schemeClr val="tx1"/>
                          </a:solidFill>
                          <a:latin typeface="Arial"/>
                        </a:rPr>
                        <a:t>Baudonvilliers</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méthodologique</a:t>
            </a:r>
            <a:endParaRPr lang="fr-FR" dirty="0"/>
          </a:p>
        </p:txBody>
      </p:sp>
      <p:sp>
        <p:nvSpPr>
          <p:cNvPr id="4" name="Espace réservé du contenu 2"/>
          <p:cNvSpPr txBox="1">
            <a:spLocks/>
          </p:cNvSpPr>
          <p:nvPr/>
        </p:nvSpPr>
        <p:spPr>
          <a:xfrm>
            <a:off x="376551" y="717955"/>
            <a:ext cx="7740000" cy="362712"/>
          </a:xfrm>
          <a:prstGeom prst="rect">
            <a:avLst/>
          </a:prstGeom>
        </p:spPr>
        <p:txBody>
          <a:bodyPr lIns="0" tIns="0" rIns="0" bIns="0"/>
          <a:lstStyle/>
          <a:p>
            <a:pPr marL="182563" indent="-182563" eaLnBrk="0" hangingPunct="0">
              <a:spcBef>
                <a:spcPts val="0"/>
              </a:spcBef>
            </a:pPr>
            <a:r>
              <a:rPr lang="fr-FR" sz="1600" dirty="0" smtClean="0">
                <a:solidFill>
                  <a:srgbClr val="1F497D"/>
                </a:solidFill>
                <a:latin typeface="Arial"/>
              </a:rPr>
              <a:t>Détail de la Zone 2 : </a:t>
            </a:r>
            <a:r>
              <a:rPr lang="fr-FR" sz="1600" dirty="0" smtClean="0">
                <a:solidFill>
                  <a:srgbClr val="1F497D"/>
                </a:solidFill>
              </a:rPr>
              <a:t>PROCHES RIVERAINS</a:t>
            </a:r>
            <a:r>
              <a:rPr lang="fr-FR" sz="1600" dirty="0" smtClean="0">
                <a:solidFill>
                  <a:srgbClr val="1F497D"/>
                </a:solidFill>
                <a:latin typeface="Arial"/>
              </a:rPr>
              <a:t> </a:t>
            </a:r>
            <a:r>
              <a:rPr lang="fr-FR" sz="1600" dirty="0" smtClean="0"/>
              <a:t>CMHM </a:t>
            </a:r>
            <a:endParaRPr lang="fr-FR" sz="1600" dirty="0" smtClean="0">
              <a:solidFill>
                <a:srgbClr val="1F497D"/>
              </a:solidFill>
              <a:latin typeface="Arial"/>
            </a:endParaRPr>
          </a:p>
          <a:p>
            <a:pPr marL="182563" indent="-182563" eaLnBrk="0" hangingPunct="0">
              <a:spcBef>
                <a:spcPts val="0"/>
              </a:spcBef>
              <a:defRPr/>
            </a:pPr>
            <a:endParaRPr lang="fr-FR" sz="1600" dirty="0">
              <a:solidFill>
                <a:srgbClr val="1F497D"/>
              </a:solidFill>
              <a:latin typeface="Arial"/>
            </a:endParaRPr>
          </a:p>
        </p:txBody>
      </p:sp>
      <p:graphicFrame>
        <p:nvGraphicFramePr>
          <p:cNvPr id="7" name="Tableau 6"/>
          <p:cNvGraphicFramePr>
            <a:graphicFrameLocks noGrp="1"/>
          </p:cNvGraphicFramePr>
          <p:nvPr/>
        </p:nvGraphicFramePr>
        <p:xfrm>
          <a:off x="633349" y="1183249"/>
          <a:ext cx="1450962" cy="3846468"/>
        </p:xfrm>
        <a:graphic>
          <a:graphicData uri="http://schemas.openxmlformats.org/drawingml/2006/table">
            <a:tbl>
              <a:tblPr/>
              <a:tblGrid>
                <a:gridCol w="1450962"/>
              </a:tblGrid>
              <a:tr h="40640">
                <a:tc>
                  <a:txBody>
                    <a:bodyPr/>
                    <a:lstStyle/>
                    <a:p>
                      <a:pPr algn="l" fontAlgn="b"/>
                      <a:r>
                        <a:rPr lang="fr-FR" sz="800" b="1" i="0" u="none" strike="noStrike" dirty="0">
                          <a:solidFill>
                            <a:schemeClr val="tx1"/>
                          </a:solidFill>
                          <a:latin typeface="Arial"/>
                        </a:rPr>
                        <a:t>55186 - </a:t>
                      </a:r>
                      <a:r>
                        <a:rPr lang="fr-FR" sz="800" b="1" i="0" u="none" strike="noStrike" dirty="0" err="1">
                          <a:solidFill>
                            <a:schemeClr val="tx1"/>
                          </a:solidFill>
                          <a:latin typeface="Arial"/>
                        </a:rPr>
                        <a:t>Fains</a:t>
                      </a:r>
                      <a:r>
                        <a:rPr lang="fr-FR" sz="800" b="1" i="0" u="none" strike="noStrike" dirty="0">
                          <a:solidFill>
                            <a:schemeClr val="tx1"/>
                          </a:solidFill>
                          <a:latin typeface="Arial"/>
                        </a:rPr>
                        <a:t>-</a:t>
                      </a:r>
                      <a:r>
                        <a:rPr lang="fr-FR" sz="800" b="1" i="0" u="none" strike="noStrike" dirty="0" err="1">
                          <a:solidFill>
                            <a:schemeClr val="tx1"/>
                          </a:solidFill>
                          <a:latin typeface="Arial"/>
                        </a:rPr>
                        <a:t>Véel</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55194 - </a:t>
                      </a:r>
                      <a:r>
                        <a:rPr lang="fr-FR" sz="800" b="1" i="0" u="none" strike="noStrike" dirty="0" err="1">
                          <a:solidFill>
                            <a:schemeClr val="tx1"/>
                          </a:solidFill>
                          <a:latin typeface="Arial"/>
                        </a:rPr>
                        <a:t>Foucaucourt</a:t>
                      </a:r>
                      <a:r>
                        <a:rPr lang="fr-FR" sz="800" b="1" i="0" u="none" strike="noStrike" dirty="0">
                          <a:solidFill>
                            <a:schemeClr val="tx1"/>
                          </a:solidFill>
                          <a:latin typeface="Arial"/>
                        </a:rPr>
                        <a:t>-sur-</a:t>
                      </a:r>
                      <a:r>
                        <a:rPr lang="fr-FR" sz="800" b="1" i="0" u="none" strike="noStrike" dirty="0" err="1">
                          <a:solidFill>
                            <a:schemeClr val="tx1"/>
                          </a:solidFill>
                          <a:latin typeface="Arial"/>
                        </a:rPr>
                        <a:t>Thabas</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55195 - Fouchères-aux-Bois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55196 - </a:t>
                      </a:r>
                      <a:r>
                        <a:rPr lang="fr-FR" sz="800" b="1" i="0" u="none" strike="noStrike" dirty="0" err="1">
                          <a:solidFill>
                            <a:schemeClr val="tx1"/>
                          </a:solidFill>
                          <a:latin typeface="Arial"/>
                        </a:rPr>
                        <a:t>Frémeréville</a:t>
                      </a:r>
                      <a:r>
                        <a:rPr lang="fr-FR" sz="800" b="1" i="0" u="none" strike="noStrike" dirty="0">
                          <a:solidFill>
                            <a:schemeClr val="tx1"/>
                          </a:solidFill>
                          <a:latin typeface="Arial"/>
                        </a:rPr>
                        <a:t>-sous-les-Côtes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55207 - Géry</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55212 - Girauvoisin</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55214 - </a:t>
                      </a:r>
                      <a:r>
                        <a:rPr lang="fr-FR" sz="800" b="1" i="0" u="none" strike="noStrike" dirty="0" err="1">
                          <a:solidFill>
                            <a:schemeClr val="tx1"/>
                          </a:solidFill>
                          <a:latin typeface="Arial"/>
                        </a:rPr>
                        <a:t>Givrauval</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55217 - Goussaincourt</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55220 - </a:t>
                      </a:r>
                      <a:r>
                        <a:rPr lang="fr-FR" sz="800" b="1" i="0" u="none" strike="noStrike" dirty="0" err="1">
                          <a:solidFill>
                            <a:schemeClr val="tx1"/>
                          </a:solidFill>
                          <a:latin typeface="Arial"/>
                        </a:rPr>
                        <a:t>Grimaucourt</a:t>
                      </a:r>
                      <a:r>
                        <a:rPr lang="fr-FR" sz="800" b="1" i="0" u="none" strike="noStrike" dirty="0">
                          <a:solidFill>
                            <a:schemeClr val="tx1"/>
                          </a:solidFill>
                          <a:latin typeface="Arial"/>
                        </a:rPr>
                        <a:t>-près-</a:t>
                      </a:r>
                      <a:r>
                        <a:rPr lang="fr-FR" sz="800" b="1" i="0" u="none" strike="noStrike" dirty="0" err="1">
                          <a:solidFill>
                            <a:schemeClr val="tx1"/>
                          </a:solidFill>
                          <a:latin typeface="Arial"/>
                        </a:rPr>
                        <a:t>Sampigny</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55221 - </a:t>
                      </a:r>
                      <a:r>
                        <a:rPr lang="fr-FR" sz="800" b="1" i="0" u="none" strike="noStrike" dirty="0" err="1">
                          <a:solidFill>
                            <a:schemeClr val="tx1"/>
                          </a:solidFill>
                          <a:latin typeface="Arial"/>
                        </a:rPr>
                        <a:t>Guerpont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55224 - </a:t>
                      </a:r>
                      <a:r>
                        <a:rPr lang="fr-FR" sz="800" b="1" i="0" u="none" strike="noStrike" dirty="0" err="1">
                          <a:solidFill>
                            <a:schemeClr val="tx1"/>
                          </a:solidFill>
                          <a:latin typeface="Arial"/>
                        </a:rPr>
                        <a:t>Haironville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55246 - Hévilliers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55248 - </a:t>
                      </a:r>
                      <a:r>
                        <a:rPr lang="fr-FR" sz="800" b="1" i="0" u="none" strike="noStrike" dirty="0" err="1">
                          <a:solidFill>
                            <a:schemeClr val="tx1"/>
                          </a:solidFill>
                          <a:latin typeface="Arial"/>
                        </a:rPr>
                        <a:t>Houdelaincourt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55251 - Ippécourt</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55254 - Les Trois-Domaines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55258 - Geville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55261 - </a:t>
                      </a:r>
                      <a:r>
                        <a:rPr lang="fr-FR" sz="800" b="1" i="0" u="none" strike="noStrike" dirty="0" err="1">
                          <a:solidFill>
                            <a:schemeClr val="tx1"/>
                          </a:solidFill>
                          <a:latin typeface="Arial"/>
                        </a:rPr>
                        <a:t>Juvigny</a:t>
                      </a:r>
                      <a:r>
                        <a:rPr lang="fr-FR" sz="800" b="1" i="0" u="none" strike="noStrike" dirty="0">
                          <a:solidFill>
                            <a:schemeClr val="tx1"/>
                          </a:solidFill>
                          <a:latin typeface="Arial"/>
                        </a:rPr>
                        <a:t>-en-Perthois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55271 - Laheycourt</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55272 - </a:t>
                      </a:r>
                      <a:r>
                        <a:rPr lang="fr-FR" sz="800" b="1" i="0" u="none" strike="noStrike" dirty="0" err="1">
                          <a:solidFill>
                            <a:schemeClr val="tx1"/>
                          </a:solidFill>
                          <a:latin typeface="Arial"/>
                        </a:rPr>
                        <a:t>Laimont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55278 - Laneuville-au-Rupt</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55284 - </a:t>
                      </a:r>
                      <a:r>
                        <a:rPr lang="fr-FR" sz="800" b="1" i="0" u="none" strike="noStrike" dirty="0" err="1">
                          <a:solidFill>
                            <a:schemeClr val="tx1"/>
                          </a:solidFill>
                          <a:latin typeface="Arial"/>
                        </a:rPr>
                        <a:t>Lavincourt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55285 - </a:t>
                      </a:r>
                      <a:r>
                        <a:rPr lang="fr-FR" sz="800" b="1" i="0" u="none" strike="noStrike" dirty="0" err="1">
                          <a:solidFill>
                            <a:schemeClr val="tx1"/>
                          </a:solidFill>
                          <a:latin typeface="Arial"/>
                        </a:rPr>
                        <a:t>Lavoye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55288 - Lérouville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55291 - Ligny-en-Barrois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55295 - </a:t>
                      </a:r>
                      <a:r>
                        <a:rPr lang="fr-FR" sz="800" b="1" i="0" u="none" strike="noStrike" dirty="0" err="1">
                          <a:solidFill>
                            <a:schemeClr val="tx1"/>
                          </a:solidFill>
                          <a:latin typeface="Arial"/>
                        </a:rPr>
                        <a:t>Lisle</a:t>
                      </a:r>
                      <a:r>
                        <a:rPr lang="fr-FR" sz="800" b="1" i="0" u="none" strike="noStrike" dirty="0">
                          <a:solidFill>
                            <a:schemeClr val="tx1"/>
                          </a:solidFill>
                          <a:latin typeface="Arial"/>
                        </a:rPr>
                        <a:t>-en-Barrois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55296 - </a:t>
                      </a:r>
                      <a:r>
                        <a:rPr lang="fr-FR" sz="800" b="1" i="0" u="none" strike="noStrike" dirty="0" err="1">
                          <a:solidFill>
                            <a:schemeClr val="tx1"/>
                          </a:solidFill>
                          <a:latin typeface="Arial"/>
                        </a:rPr>
                        <a:t>Lisle</a:t>
                      </a:r>
                      <a:r>
                        <a:rPr lang="fr-FR" sz="800" b="1" i="0" u="none" strike="noStrike" dirty="0">
                          <a:solidFill>
                            <a:schemeClr val="tx1"/>
                          </a:solidFill>
                          <a:latin typeface="Arial"/>
                        </a:rPr>
                        <a:t>-en-Rigault</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55298 - Loisey-Culey</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55300 - </a:t>
                      </a:r>
                      <a:r>
                        <a:rPr lang="fr-FR" sz="800" b="1" i="0" u="none" strike="noStrike" dirty="0" err="1">
                          <a:solidFill>
                            <a:schemeClr val="tx1"/>
                          </a:solidFill>
                          <a:latin typeface="Arial"/>
                        </a:rPr>
                        <a:t>Longeaux</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bl>
          </a:graphicData>
        </a:graphic>
      </p:graphicFrame>
      <p:graphicFrame>
        <p:nvGraphicFramePr>
          <p:cNvPr id="8" name="Tableau 7"/>
          <p:cNvGraphicFramePr>
            <a:graphicFrameLocks noGrp="1"/>
          </p:cNvGraphicFramePr>
          <p:nvPr/>
        </p:nvGraphicFramePr>
        <p:xfrm>
          <a:off x="4510447" y="1774404"/>
          <a:ext cx="1890352" cy="3729330"/>
        </p:xfrm>
        <a:graphic>
          <a:graphicData uri="http://schemas.openxmlformats.org/drawingml/2006/table">
            <a:tbl>
              <a:tblPr/>
              <a:tblGrid>
                <a:gridCol w="1890352"/>
              </a:tblGrid>
              <a:tr h="40640">
                <a:tc>
                  <a:txBody>
                    <a:bodyPr/>
                    <a:lstStyle/>
                    <a:p>
                      <a:pPr algn="l" fontAlgn="b"/>
                      <a:r>
                        <a:rPr lang="fr-FR" sz="800" b="1" i="0" u="none" strike="noStrike" dirty="0">
                          <a:solidFill>
                            <a:schemeClr val="tx1"/>
                          </a:solidFill>
                          <a:latin typeface="Arial"/>
                        </a:rPr>
                        <a:t>55470 - </a:t>
                      </a:r>
                      <a:r>
                        <a:rPr lang="fr-FR" sz="800" b="1" i="0" u="none" strike="noStrike" dirty="0" err="1">
                          <a:solidFill>
                            <a:schemeClr val="tx1"/>
                          </a:solidFill>
                          <a:latin typeface="Arial"/>
                        </a:rPr>
                        <a:t>Saudrupt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55472 - Saulvaux</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55474 - Sauvigny</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55475 - Sauvoy</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55476 - Savonnières-devant-Bar</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55477 - Savonnières-en-Perthois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55479 - Seigneulles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55485 - Sepvigny</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55488 - Silmont</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55493 - Sommeilles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55494 - Sommelonne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55496 - Sorcy-Saint-Martin</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55501 - Stainville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55503 - Taillancourt</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55504 - Tannois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55514 - Trémont-sur-Saulx</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55516 - Tréveray</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55517 - Seuil-d'Argonne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55518 - Cousances-lès-Triconville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55519 - Tronville-en-Barrois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55520 - </a:t>
                      </a:r>
                      <a:r>
                        <a:rPr lang="fr-FR" sz="800" b="1" i="0" u="none" strike="noStrike" dirty="0" err="1">
                          <a:solidFill>
                            <a:schemeClr val="tx1"/>
                          </a:solidFill>
                          <a:latin typeface="Arial"/>
                        </a:rPr>
                        <a:t>Troussey</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55522 - Ugny-sur-Meuse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55526 - Vadonville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55531 - Vassincourt</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55532 - Vaubecourt</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55533 - Vaucouleurs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55534 - Vaudeville-le-Haut</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55541 - Vavincourt</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55543 - Velaines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55553 - Vignot</a:t>
                      </a:r>
                    </a:p>
                  </a:txBody>
                  <a:tcPr marL="2391" marR="2391" marT="2391" marB="0" anchor="b">
                    <a:lnL>
                      <a:noFill/>
                    </a:lnL>
                    <a:lnR>
                      <a:noFill/>
                    </a:lnR>
                    <a:lnT>
                      <a:noFill/>
                    </a:lnT>
                    <a:lnB>
                      <a:noFill/>
                    </a:lnB>
                    <a:noFill/>
                  </a:tcPr>
                </a:tc>
              </a:tr>
            </a:tbl>
          </a:graphicData>
        </a:graphic>
      </p:graphicFrame>
      <p:graphicFrame>
        <p:nvGraphicFramePr>
          <p:cNvPr id="9" name="Tableau 8"/>
          <p:cNvGraphicFramePr>
            <a:graphicFrameLocks noGrp="1"/>
          </p:cNvGraphicFramePr>
          <p:nvPr/>
        </p:nvGraphicFramePr>
        <p:xfrm>
          <a:off x="2509645" y="1109705"/>
          <a:ext cx="1872343" cy="3729330"/>
        </p:xfrm>
        <a:graphic>
          <a:graphicData uri="http://schemas.openxmlformats.org/drawingml/2006/table">
            <a:tbl>
              <a:tblPr/>
              <a:tblGrid>
                <a:gridCol w="1872343"/>
              </a:tblGrid>
              <a:tr h="40640">
                <a:tc>
                  <a:txBody>
                    <a:bodyPr/>
                    <a:lstStyle/>
                    <a:p>
                      <a:pPr algn="l" fontAlgn="b"/>
                      <a:r>
                        <a:rPr lang="fr-FR" sz="800" b="1" i="0" u="none" strike="noStrike" dirty="0">
                          <a:solidFill>
                            <a:schemeClr val="tx1"/>
                          </a:solidFill>
                          <a:latin typeface="Arial"/>
                        </a:rPr>
                        <a:t>55333 - Ménil-aux-Bois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55334 - Ménil-la-</a:t>
                      </a:r>
                      <a:r>
                        <a:rPr lang="fr-FR" sz="800" b="1" i="0" u="none" strike="noStrike" dirty="0" err="1">
                          <a:solidFill>
                            <a:schemeClr val="tx1"/>
                          </a:solidFill>
                          <a:latin typeface="Arial"/>
                        </a:rPr>
                        <a:t>Horgne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55335 - Ménil-sur-</a:t>
                      </a:r>
                      <a:r>
                        <a:rPr lang="fr-FR" sz="800" b="1" i="0" u="none" strike="noStrike" dirty="0" err="1">
                          <a:solidFill>
                            <a:schemeClr val="tx1"/>
                          </a:solidFill>
                          <a:latin typeface="Arial"/>
                        </a:rPr>
                        <a:t>Saulx</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55340 </a:t>
                      </a:r>
                      <a:r>
                        <a:rPr lang="fr-FR" sz="800" b="1" i="0" u="none" strike="noStrike" dirty="0" smtClean="0">
                          <a:solidFill>
                            <a:schemeClr val="tx1"/>
                          </a:solidFill>
                          <a:latin typeface="Arial"/>
                        </a:rPr>
                        <a:t>- </a:t>
                      </a:r>
                      <a:r>
                        <a:rPr lang="fr-FR" sz="800" b="1" i="0" u="none" strike="noStrike" dirty="0" err="1">
                          <a:solidFill>
                            <a:schemeClr val="tx1"/>
                          </a:solidFill>
                          <a:latin typeface="Arial"/>
                        </a:rPr>
                        <a:t>Mognéville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55344 </a:t>
                      </a:r>
                      <a:r>
                        <a:rPr lang="fr-FR" sz="800" b="1" i="0" u="none" strike="noStrike" dirty="0" smtClean="0">
                          <a:solidFill>
                            <a:schemeClr val="tx1"/>
                          </a:solidFill>
                          <a:latin typeface="Arial"/>
                        </a:rPr>
                        <a:t>- </a:t>
                      </a:r>
                      <a:r>
                        <a:rPr lang="fr-FR" sz="800" b="1" i="0" u="none" strike="noStrike" dirty="0" err="1">
                          <a:solidFill>
                            <a:schemeClr val="tx1"/>
                          </a:solidFill>
                          <a:latin typeface="Arial"/>
                        </a:rPr>
                        <a:t>Montbras</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55350 - Montigny-lès-Vaucouleurs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55352 </a:t>
                      </a:r>
                      <a:r>
                        <a:rPr lang="fr-FR" sz="800" b="1" i="0" u="none" strike="noStrike" dirty="0" smtClean="0">
                          <a:solidFill>
                            <a:schemeClr val="tx1"/>
                          </a:solidFill>
                          <a:latin typeface="Arial"/>
                        </a:rPr>
                        <a:t>- </a:t>
                      </a:r>
                      <a:r>
                        <a:rPr lang="fr-FR" sz="800" b="1" i="0" u="none" strike="noStrike" dirty="0" err="1">
                          <a:solidFill>
                            <a:schemeClr val="tx1"/>
                          </a:solidFill>
                          <a:latin typeface="Arial"/>
                        </a:rPr>
                        <a:t>Montplonne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55358 </a:t>
                      </a:r>
                      <a:r>
                        <a:rPr lang="fr-FR" sz="800" b="1" i="0" u="none" strike="noStrike" dirty="0" smtClean="0">
                          <a:solidFill>
                            <a:schemeClr val="tx1"/>
                          </a:solidFill>
                          <a:latin typeface="Arial"/>
                        </a:rPr>
                        <a:t>- </a:t>
                      </a:r>
                      <a:r>
                        <a:rPr lang="fr-FR" sz="800" b="1" i="0" u="none" strike="noStrike" dirty="0" err="1">
                          <a:solidFill>
                            <a:schemeClr val="tx1"/>
                          </a:solidFill>
                          <a:latin typeface="Arial"/>
                        </a:rPr>
                        <a:t>Chanteraine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55359 </a:t>
                      </a:r>
                      <a:r>
                        <a:rPr lang="fr-FR" sz="800" b="1" i="0" u="none" strike="noStrike" dirty="0" smtClean="0">
                          <a:solidFill>
                            <a:schemeClr val="tx1"/>
                          </a:solidFill>
                          <a:latin typeface="Arial"/>
                        </a:rPr>
                        <a:t>- </a:t>
                      </a:r>
                      <a:r>
                        <a:rPr lang="fr-FR" sz="800" b="1" i="0" u="none" strike="noStrike" dirty="0">
                          <a:solidFill>
                            <a:schemeClr val="tx1"/>
                          </a:solidFill>
                          <a:latin typeface="Arial"/>
                        </a:rPr>
                        <a:t>Morley</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55366 - </a:t>
                      </a:r>
                      <a:r>
                        <a:rPr lang="fr-FR" sz="800" b="1" i="0" u="none" strike="noStrike" dirty="0" err="1">
                          <a:solidFill>
                            <a:schemeClr val="tx1"/>
                          </a:solidFill>
                          <a:latin typeface="Arial"/>
                        </a:rPr>
                        <a:t>Val-d'Ornain</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55368 - </a:t>
                      </a:r>
                      <a:r>
                        <a:rPr lang="fr-FR" sz="800" b="1" i="0" u="none" strike="noStrike" dirty="0" err="1">
                          <a:solidFill>
                            <a:schemeClr val="tx1"/>
                          </a:solidFill>
                          <a:latin typeface="Arial"/>
                        </a:rPr>
                        <a:t>Naives</a:t>
                      </a:r>
                      <a:r>
                        <a:rPr lang="fr-FR" sz="800" b="1" i="0" u="none" strike="noStrike" dirty="0">
                          <a:solidFill>
                            <a:schemeClr val="tx1"/>
                          </a:solidFill>
                          <a:latin typeface="Arial"/>
                        </a:rPr>
                        <a:t>-en-Blois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55369 - </a:t>
                      </a:r>
                      <a:r>
                        <a:rPr lang="fr-FR" sz="800" b="1" i="0" u="none" strike="noStrike" dirty="0" err="1">
                          <a:solidFill>
                            <a:schemeClr val="tx1"/>
                          </a:solidFill>
                          <a:latin typeface="Arial"/>
                        </a:rPr>
                        <a:t>Naives</a:t>
                      </a:r>
                      <a:r>
                        <a:rPr lang="fr-FR" sz="800" b="1" i="0" u="none" strike="noStrike" dirty="0">
                          <a:solidFill>
                            <a:schemeClr val="tx1"/>
                          </a:solidFill>
                          <a:latin typeface="Arial"/>
                        </a:rPr>
                        <a:t>-Rosières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55370 - </a:t>
                      </a:r>
                      <a:r>
                        <a:rPr lang="fr-FR" sz="800" b="1" i="0" u="none" strike="noStrike" dirty="0" err="1">
                          <a:solidFill>
                            <a:schemeClr val="tx1"/>
                          </a:solidFill>
                          <a:latin typeface="Arial"/>
                        </a:rPr>
                        <a:t>Naix</a:t>
                      </a:r>
                      <a:r>
                        <a:rPr lang="fr-FR" sz="800" b="1" i="0" u="none" strike="noStrike" dirty="0">
                          <a:solidFill>
                            <a:schemeClr val="tx1"/>
                          </a:solidFill>
                          <a:latin typeface="Arial"/>
                        </a:rPr>
                        <a:t>-aux-Forges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55371 - </a:t>
                      </a:r>
                      <a:r>
                        <a:rPr lang="fr-FR" sz="800" b="1" i="0" u="none" strike="noStrike" dirty="0" err="1">
                          <a:solidFill>
                            <a:schemeClr val="tx1"/>
                          </a:solidFill>
                          <a:latin typeface="Arial"/>
                        </a:rPr>
                        <a:t>Nançois</a:t>
                      </a:r>
                      <a:r>
                        <a:rPr lang="fr-FR" sz="800" b="1" i="0" u="none" strike="noStrike" dirty="0">
                          <a:solidFill>
                            <a:schemeClr val="tx1"/>
                          </a:solidFill>
                          <a:latin typeface="Arial"/>
                        </a:rPr>
                        <a:t>-le-Grand</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55372 - </a:t>
                      </a:r>
                      <a:r>
                        <a:rPr lang="fr-FR" sz="800" b="1" i="0" u="none" strike="noStrike" dirty="0" err="1">
                          <a:solidFill>
                            <a:schemeClr val="tx1"/>
                          </a:solidFill>
                          <a:latin typeface="Arial"/>
                        </a:rPr>
                        <a:t>Nançois</a:t>
                      </a:r>
                      <a:r>
                        <a:rPr lang="fr-FR" sz="800" b="1" i="0" u="none" strike="noStrike" dirty="0">
                          <a:solidFill>
                            <a:schemeClr val="tx1"/>
                          </a:solidFill>
                          <a:latin typeface="Arial"/>
                        </a:rPr>
                        <a:t>-sur-Ornain</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55373 - Nant-le-Grand</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55374 - Nant-le-Petit</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55376 </a:t>
                      </a:r>
                      <a:r>
                        <a:rPr lang="fr-FR" sz="800" b="1" i="0" u="none" strike="noStrike" dirty="0" smtClean="0">
                          <a:solidFill>
                            <a:schemeClr val="tx1"/>
                          </a:solidFill>
                          <a:latin typeface="Arial"/>
                        </a:rPr>
                        <a:t>- </a:t>
                      </a:r>
                      <a:r>
                        <a:rPr lang="fr-FR" sz="800" b="1" i="0" u="none" strike="noStrike" dirty="0" err="1">
                          <a:solidFill>
                            <a:schemeClr val="tx1"/>
                          </a:solidFill>
                          <a:latin typeface="Arial"/>
                        </a:rPr>
                        <a:t>Nantois</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55378 </a:t>
                      </a:r>
                      <a:r>
                        <a:rPr lang="fr-FR" sz="800" b="1" i="0" u="none" strike="noStrike" dirty="0" smtClean="0">
                          <a:solidFill>
                            <a:schemeClr val="tx1"/>
                          </a:solidFill>
                          <a:latin typeface="Arial"/>
                        </a:rPr>
                        <a:t>- </a:t>
                      </a:r>
                      <a:r>
                        <a:rPr lang="fr-FR" sz="800" b="1" i="0" u="none" strike="noStrike" dirty="0" err="1">
                          <a:solidFill>
                            <a:schemeClr val="tx1"/>
                          </a:solidFill>
                          <a:latin typeface="Arial"/>
                        </a:rPr>
                        <a:t>Nettancourt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55381 - Neuville-lès-Vaucouleurs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55382 - Neuville-sur-Ornain</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55388 - Noyers-</a:t>
                      </a:r>
                      <a:r>
                        <a:rPr lang="fr-FR" sz="800" b="1" i="0" u="none" strike="noStrike" dirty="0" err="1">
                          <a:solidFill>
                            <a:schemeClr val="tx1"/>
                          </a:solidFill>
                          <a:latin typeface="Arial"/>
                        </a:rPr>
                        <a:t>Auzécourt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55389 </a:t>
                      </a:r>
                      <a:r>
                        <a:rPr lang="fr-FR" sz="800" b="1" i="0" u="none" strike="noStrike" dirty="0" smtClean="0">
                          <a:solidFill>
                            <a:schemeClr val="tx1"/>
                          </a:solidFill>
                          <a:latin typeface="Arial"/>
                        </a:rPr>
                        <a:t>- </a:t>
                      </a:r>
                      <a:r>
                        <a:rPr lang="fr-FR" sz="800" b="1" i="0" u="none" strike="noStrike" dirty="0" err="1">
                          <a:solidFill>
                            <a:schemeClr val="tx1"/>
                          </a:solidFill>
                          <a:latin typeface="Arial"/>
                        </a:rPr>
                        <a:t>Nubécourt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55396 - </a:t>
                      </a:r>
                      <a:r>
                        <a:rPr lang="fr-FR" sz="800" b="1" i="0" u="none" strike="noStrike" dirty="0" err="1">
                          <a:solidFill>
                            <a:schemeClr val="tx1"/>
                          </a:solidFill>
                          <a:latin typeface="Arial"/>
                        </a:rPr>
                        <a:t>Ourches</a:t>
                      </a:r>
                      <a:r>
                        <a:rPr lang="fr-FR" sz="800" b="1" i="0" u="none" strike="noStrike" dirty="0">
                          <a:solidFill>
                            <a:schemeClr val="tx1"/>
                          </a:solidFill>
                          <a:latin typeface="Arial"/>
                        </a:rPr>
                        <a:t>-sur-Meuse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55397 - </a:t>
                      </a:r>
                      <a:r>
                        <a:rPr lang="fr-FR" sz="800" b="1" i="0" u="none" strike="noStrike" dirty="0" err="1">
                          <a:solidFill>
                            <a:schemeClr val="tx1"/>
                          </a:solidFill>
                          <a:latin typeface="Arial"/>
                        </a:rPr>
                        <a:t>Pagny</a:t>
                      </a:r>
                      <a:r>
                        <a:rPr lang="fr-FR" sz="800" b="1" i="0" u="none" strike="noStrike" dirty="0">
                          <a:solidFill>
                            <a:schemeClr val="tx1"/>
                          </a:solidFill>
                          <a:latin typeface="Arial"/>
                        </a:rPr>
                        <a:t>-la-Blanche-Côte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55398 - </a:t>
                      </a:r>
                      <a:r>
                        <a:rPr lang="fr-FR" sz="800" b="1" i="0" u="none" strike="noStrike" dirty="0" err="1">
                          <a:solidFill>
                            <a:schemeClr val="tx1"/>
                          </a:solidFill>
                          <a:latin typeface="Arial"/>
                        </a:rPr>
                        <a:t>Pagny</a:t>
                      </a:r>
                      <a:r>
                        <a:rPr lang="fr-FR" sz="800" b="1" i="0" u="none" strike="noStrike" dirty="0">
                          <a:solidFill>
                            <a:schemeClr val="tx1"/>
                          </a:solidFill>
                          <a:latin typeface="Arial"/>
                        </a:rPr>
                        <a:t>-sur-Meuse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55407 - Pont-sur-Meuse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55409 - </a:t>
                      </a:r>
                      <a:r>
                        <a:rPr lang="fr-FR" sz="800" b="1" i="0" u="none" strike="noStrike" dirty="0" err="1">
                          <a:solidFill>
                            <a:schemeClr val="tx1"/>
                          </a:solidFill>
                          <a:latin typeface="Arial"/>
                        </a:rPr>
                        <a:t>Pretz</a:t>
                      </a:r>
                      <a:r>
                        <a:rPr lang="fr-FR" sz="800" b="1" i="0" u="none" strike="noStrike" dirty="0">
                          <a:solidFill>
                            <a:schemeClr val="tx1"/>
                          </a:solidFill>
                          <a:latin typeface="Arial"/>
                        </a:rPr>
                        <a:t>-en-Argonne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55414 - Rancourt-sur-Ornain</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55421 </a:t>
                      </a:r>
                      <a:r>
                        <a:rPr lang="fr-FR" sz="800" b="1" i="0" u="none" strike="noStrike" dirty="0" smtClean="0">
                          <a:solidFill>
                            <a:schemeClr val="tx1"/>
                          </a:solidFill>
                          <a:latin typeface="Arial"/>
                        </a:rPr>
                        <a:t>- </a:t>
                      </a:r>
                      <a:r>
                        <a:rPr lang="fr-FR" sz="800" b="1" i="0" u="none" strike="noStrike" dirty="0" err="1">
                          <a:solidFill>
                            <a:schemeClr val="tx1"/>
                          </a:solidFill>
                          <a:latin typeface="Arial"/>
                        </a:rPr>
                        <a:t>Reffroy</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bl>
          </a:graphicData>
        </a:graphic>
      </p:graphicFrame>
      <p:graphicFrame>
        <p:nvGraphicFramePr>
          <p:cNvPr id="10" name="Tableau 9"/>
          <p:cNvGraphicFramePr>
            <a:graphicFrameLocks noGrp="1"/>
          </p:cNvGraphicFramePr>
          <p:nvPr/>
        </p:nvGraphicFramePr>
        <p:xfrm>
          <a:off x="621474" y="5030854"/>
          <a:ext cx="1611086" cy="1243110"/>
        </p:xfrm>
        <a:graphic>
          <a:graphicData uri="http://schemas.openxmlformats.org/drawingml/2006/table">
            <a:tbl>
              <a:tblPr/>
              <a:tblGrid>
                <a:gridCol w="1611086"/>
              </a:tblGrid>
              <a:tr h="40640">
                <a:tc>
                  <a:txBody>
                    <a:bodyPr/>
                    <a:lstStyle/>
                    <a:p>
                      <a:pPr algn="l" fontAlgn="b"/>
                      <a:r>
                        <a:rPr lang="fr-FR" sz="800" b="1" i="0" u="none" strike="noStrike" dirty="0">
                          <a:solidFill>
                            <a:schemeClr val="tx1"/>
                          </a:solidFill>
                          <a:latin typeface="Arial"/>
                        </a:rPr>
                        <a:t>55302 - </a:t>
                      </a:r>
                      <a:r>
                        <a:rPr lang="fr-FR" sz="800" b="1" i="0" u="none" strike="noStrike" dirty="0" err="1">
                          <a:solidFill>
                            <a:schemeClr val="tx1"/>
                          </a:solidFill>
                          <a:latin typeface="Arial"/>
                        </a:rPr>
                        <a:t>Longeville</a:t>
                      </a:r>
                      <a:r>
                        <a:rPr lang="fr-FR" sz="800" b="1" i="0" u="none" strike="noStrike" dirty="0">
                          <a:solidFill>
                            <a:schemeClr val="tx1"/>
                          </a:solidFill>
                          <a:latin typeface="Arial"/>
                        </a:rPr>
                        <a:t>-en-Barrois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55304 - Louppy-le-Château</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55322 - Marson-sur-Barboure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55326 - Maulan</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55327 - Mauvages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55328 - Maxey-sur-Vaise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55329 - Mécrin</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55330 - Méligny-le-Grand</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55331 - Méligny-le-Petit</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55332 - </a:t>
                      </a:r>
                      <a:r>
                        <a:rPr lang="fr-FR" sz="800" b="1" i="0" u="none" strike="noStrike" dirty="0" err="1">
                          <a:solidFill>
                            <a:schemeClr val="tx1"/>
                          </a:solidFill>
                          <a:latin typeface="Arial"/>
                        </a:rPr>
                        <a:t>Menaucourt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bl>
          </a:graphicData>
        </a:graphic>
      </p:graphicFrame>
      <p:graphicFrame>
        <p:nvGraphicFramePr>
          <p:cNvPr id="11" name="Tableau 10"/>
          <p:cNvGraphicFramePr>
            <a:graphicFrameLocks noGrp="1"/>
          </p:cNvGraphicFramePr>
          <p:nvPr/>
        </p:nvGraphicFramePr>
        <p:xfrm>
          <a:off x="2513416" y="4857149"/>
          <a:ext cx="1904206" cy="1367421"/>
        </p:xfrm>
        <a:graphic>
          <a:graphicData uri="http://schemas.openxmlformats.org/drawingml/2006/table">
            <a:tbl>
              <a:tblPr/>
              <a:tblGrid>
                <a:gridCol w="1904206"/>
              </a:tblGrid>
              <a:tr h="40640">
                <a:tc>
                  <a:txBody>
                    <a:bodyPr/>
                    <a:lstStyle/>
                    <a:p>
                      <a:pPr algn="l" fontAlgn="b"/>
                      <a:r>
                        <a:rPr lang="fr-FR" sz="800" b="1" i="0" u="none" strike="noStrike" dirty="0">
                          <a:solidFill>
                            <a:schemeClr val="tx1"/>
                          </a:solidFill>
                          <a:latin typeface="Arial"/>
                        </a:rPr>
                        <a:t>55423 - </a:t>
                      </a:r>
                      <a:r>
                        <a:rPr lang="fr-FR" sz="800" b="1" i="0" u="none" strike="noStrike" dirty="0" err="1">
                          <a:solidFill>
                            <a:schemeClr val="tx1"/>
                          </a:solidFill>
                          <a:latin typeface="Arial"/>
                        </a:rPr>
                        <a:t>Rembercourt</a:t>
                      </a:r>
                      <a:r>
                        <a:rPr lang="fr-FR" sz="800" b="1" i="0" u="none" strike="noStrike" dirty="0">
                          <a:solidFill>
                            <a:schemeClr val="tx1"/>
                          </a:solidFill>
                          <a:latin typeface="Arial"/>
                        </a:rPr>
                        <a:t>-</a:t>
                      </a:r>
                      <a:r>
                        <a:rPr lang="fr-FR" sz="800" b="1" i="0" u="none" strike="noStrike" dirty="0" err="1">
                          <a:solidFill>
                            <a:schemeClr val="tx1"/>
                          </a:solidFill>
                          <a:latin typeface="Arial"/>
                        </a:rPr>
                        <a:t>Sommaisne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55424 - Remennecourt</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55426 - Resson</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55427 - Revigny-sur-Ornain</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55433 - Rigny-la-Salle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55434 - Rigny-Saint-Martin</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55435 - Robert-Espagne</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55436 - Les Roises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55442 - Raival</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55446 - Rumont</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55447 - </a:t>
                      </a:r>
                      <a:r>
                        <a:rPr lang="fr-FR" sz="800" b="1" i="0" u="none" strike="noStrike" dirty="0" err="1">
                          <a:solidFill>
                            <a:schemeClr val="tx1"/>
                          </a:solidFill>
                          <a:latin typeface="Arial"/>
                        </a:rPr>
                        <a:t>Rupt</a:t>
                      </a:r>
                      <a:r>
                        <a:rPr lang="fr-FR" sz="800" b="1" i="0" u="none" strike="noStrike" dirty="0">
                          <a:solidFill>
                            <a:schemeClr val="tx1"/>
                          </a:solidFill>
                          <a:latin typeface="Arial"/>
                        </a:rPr>
                        <a:t>-aux-</a:t>
                      </a:r>
                      <a:r>
                        <a:rPr lang="fr-FR" sz="800" b="1" i="0" u="none" strike="noStrike" dirty="0" err="1">
                          <a:solidFill>
                            <a:schemeClr val="tx1"/>
                          </a:solidFill>
                          <a:latin typeface="Arial"/>
                        </a:rPr>
                        <a:t>Nonains</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bl>
          </a:graphicData>
        </a:graphic>
      </p:graphicFrame>
      <p:graphicFrame>
        <p:nvGraphicFramePr>
          <p:cNvPr id="15" name="Tableau 14"/>
          <p:cNvGraphicFramePr>
            <a:graphicFrameLocks noGrp="1"/>
          </p:cNvGraphicFramePr>
          <p:nvPr/>
        </p:nvGraphicFramePr>
        <p:xfrm>
          <a:off x="4508469" y="1154908"/>
          <a:ext cx="1904206" cy="621555"/>
        </p:xfrm>
        <a:graphic>
          <a:graphicData uri="http://schemas.openxmlformats.org/drawingml/2006/table">
            <a:tbl>
              <a:tblPr/>
              <a:tblGrid>
                <a:gridCol w="1904206"/>
              </a:tblGrid>
              <a:tr h="40640">
                <a:tc>
                  <a:txBody>
                    <a:bodyPr/>
                    <a:lstStyle/>
                    <a:p>
                      <a:pPr algn="l" fontAlgn="b"/>
                      <a:r>
                        <a:rPr lang="fr-FR" sz="800" b="1" i="0" u="none" strike="noStrike" dirty="0">
                          <a:solidFill>
                            <a:schemeClr val="tx1"/>
                          </a:solidFill>
                          <a:latin typeface="Arial"/>
                        </a:rPr>
                        <a:t>55452 - Saint-Amand-sur-Ornain</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55454 - Saint-Aubin-sur-Aire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55456 - Saint-Germain-sur-Meuse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55460 - Saint-Julien-sous-les-Côtes</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55466 - </a:t>
                      </a:r>
                      <a:r>
                        <a:rPr lang="fr-FR" sz="800" b="1" i="0" u="none" strike="noStrike" dirty="0" err="1">
                          <a:solidFill>
                            <a:schemeClr val="tx1"/>
                          </a:solidFill>
                          <a:latin typeface="Arial"/>
                        </a:rPr>
                        <a:t>Salmagne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bl>
          </a:graphicData>
        </a:graphic>
      </p:graphicFrame>
      <p:graphicFrame>
        <p:nvGraphicFramePr>
          <p:cNvPr id="16" name="Tableau 15"/>
          <p:cNvGraphicFramePr>
            <a:graphicFrameLocks noGrp="1"/>
          </p:cNvGraphicFramePr>
          <p:nvPr/>
        </p:nvGraphicFramePr>
        <p:xfrm>
          <a:off x="6594762" y="1218870"/>
          <a:ext cx="1575461" cy="870177"/>
        </p:xfrm>
        <a:graphic>
          <a:graphicData uri="http://schemas.openxmlformats.org/drawingml/2006/table">
            <a:tbl>
              <a:tblPr/>
              <a:tblGrid>
                <a:gridCol w="1575461"/>
              </a:tblGrid>
              <a:tr h="40640">
                <a:tc>
                  <a:txBody>
                    <a:bodyPr/>
                    <a:lstStyle/>
                    <a:p>
                      <a:pPr algn="l" fontAlgn="b"/>
                      <a:r>
                        <a:rPr lang="fr-FR" sz="800" b="1" i="0" u="none" strike="noStrike" dirty="0">
                          <a:solidFill>
                            <a:schemeClr val="tx1"/>
                          </a:solidFill>
                          <a:latin typeface="Arial"/>
                        </a:rPr>
                        <a:t>55575 - </a:t>
                      </a:r>
                      <a:r>
                        <a:rPr lang="fr-FR" sz="800" b="1" i="0" u="none" strike="noStrike" dirty="0" err="1">
                          <a:solidFill>
                            <a:schemeClr val="tx1"/>
                          </a:solidFill>
                          <a:latin typeface="Arial"/>
                        </a:rPr>
                        <a:t>Vouthon</a:t>
                      </a:r>
                      <a:r>
                        <a:rPr lang="fr-FR" sz="800" b="1" i="0" u="none" strike="noStrike" dirty="0">
                          <a:solidFill>
                            <a:schemeClr val="tx1"/>
                          </a:solidFill>
                          <a:latin typeface="Arial"/>
                        </a:rPr>
                        <a:t>-Haut</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55577 - </a:t>
                      </a:r>
                      <a:r>
                        <a:rPr lang="fr-FR" sz="800" b="1" i="0" u="none" strike="noStrike" dirty="0" err="1">
                          <a:solidFill>
                            <a:schemeClr val="tx1"/>
                          </a:solidFill>
                          <a:latin typeface="Arial"/>
                        </a:rPr>
                        <a:t>Waly</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55581 - </a:t>
                      </a:r>
                      <a:r>
                        <a:rPr lang="fr-FR" sz="800" b="1" i="0" u="none" strike="noStrike" dirty="0" err="1">
                          <a:solidFill>
                            <a:schemeClr val="tx1"/>
                          </a:solidFill>
                          <a:latin typeface="Arial"/>
                        </a:rPr>
                        <a:t>Willeroncourt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88015 - </a:t>
                      </a:r>
                      <a:r>
                        <a:rPr lang="fr-FR" sz="800" b="1" i="0" u="none" strike="noStrike" dirty="0" err="1">
                          <a:solidFill>
                            <a:schemeClr val="tx1"/>
                          </a:solidFill>
                          <a:latin typeface="Arial"/>
                        </a:rPr>
                        <a:t>Attignéville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88036 - Barville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88044 - </a:t>
                      </a:r>
                      <a:r>
                        <a:rPr lang="fr-FR" sz="800" b="1" i="0" u="none" strike="noStrike" dirty="0" err="1">
                          <a:solidFill>
                            <a:schemeClr val="tx1"/>
                          </a:solidFill>
                          <a:latin typeface="Arial"/>
                        </a:rPr>
                        <a:t>Bazoilles</a:t>
                      </a:r>
                      <a:r>
                        <a:rPr lang="fr-FR" sz="800" b="1" i="0" u="none" strike="noStrike" dirty="0">
                          <a:solidFill>
                            <a:schemeClr val="tx1"/>
                          </a:solidFill>
                          <a:latin typeface="Arial"/>
                        </a:rPr>
                        <a:t>-sur-Meuse</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88045 - </a:t>
                      </a:r>
                      <a:r>
                        <a:rPr lang="fr-FR" sz="800" b="1" i="0" u="none" strike="noStrike" dirty="0" err="1">
                          <a:solidFill>
                            <a:schemeClr val="tx1"/>
                          </a:solidFill>
                          <a:latin typeface="Arial"/>
                        </a:rPr>
                        <a:t>Beaufremont</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bl>
          </a:graphicData>
        </a:graphic>
      </p:graphicFrame>
      <p:graphicFrame>
        <p:nvGraphicFramePr>
          <p:cNvPr id="17" name="Tableau 16"/>
          <p:cNvGraphicFramePr>
            <a:graphicFrameLocks noGrp="1"/>
          </p:cNvGraphicFramePr>
          <p:nvPr/>
        </p:nvGraphicFramePr>
        <p:xfrm>
          <a:off x="4504702" y="5493985"/>
          <a:ext cx="2026723" cy="870177"/>
        </p:xfrm>
        <a:graphic>
          <a:graphicData uri="http://schemas.openxmlformats.org/drawingml/2006/table">
            <a:tbl>
              <a:tblPr/>
              <a:tblGrid>
                <a:gridCol w="2026723"/>
              </a:tblGrid>
              <a:tr h="40640">
                <a:tc>
                  <a:txBody>
                    <a:bodyPr/>
                    <a:lstStyle/>
                    <a:p>
                      <a:pPr algn="l" fontAlgn="b"/>
                      <a:r>
                        <a:rPr lang="fr-FR" sz="800" b="1" i="0" u="none" strike="noStrike" dirty="0">
                          <a:solidFill>
                            <a:schemeClr val="tx1"/>
                          </a:solidFill>
                          <a:latin typeface="Arial"/>
                        </a:rPr>
                        <a:t>55559 - </a:t>
                      </a:r>
                      <a:r>
                        <a:rPr lang="fr-FR" sz="800" b="1" i="0" u="none" strike="noStrike" dirty="0" err="1">
                          <a:solidFill>
                            <a:schemeClr val="tx1"/>
                          </a:solidFill>
                          <a:latin typeface="Arial"/>
                        </a:rPr>
                        <a:t>Villeroy</a:t>
                      </a:r>
                      <a:r>
                        <a:rPr lang="fr-FR" sz="800" b="1" i="0" u="none" strike="noStrike" dirty="0">
                          <a:solidFill>
                            <a:schemeClr val="tx1"/>
                          </a:solidFill>
                          <a:latin typeface="Arial"/>
                        </a:rPr>
                        <a:t>-sur-</a:t>
                      </a:r>
                      <a:r>
                        <a:rPr lang="fr-FR" sz="800" b="1" i="0" u="none" strike="noStrike" dirty="0" err="1">
                          <a:solidFill>
                            <a:schemeClr val="tx1"/>
                          </a:solidFill>
                          <a:latin typeface="Arial"/>
                        </a:rPr>
                        <a:t>Méholle</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55560 - Villers-aux-Vents</a:t>
                      </a:r>
                    </a:p>
                  </a:txBody>
                  <a:tcPr marL="2391" marR="2391" marT="2391" marB="0" anchor="b">
                    <a:lnL>
                      <a:noFill/>
                    </a:lnL>
                    <a:lnR>
                      <a:noFill/>
                    </a:lnR>
                    <a:lnT>
                      <a:noFill/>
                    </a:lnT>
                    <a:lnB>
                      <a:noFill/>
                    </a:lnB>
                    <a:noFill/>
                  </a:tcPr>
                </a:tc>
              </a:tr>
              <a:tr h="40640">
                <a:tc>
                  <a:txBody>
                    <a:bodyPr/>
                    <a:lstStyle/>
                    <a:p>
                      <a:pPr algn="l" fontAlgn="b"/>
                      <a:r>
                        <a:rPr lang="fr-FR" sz="800" b="1" i="0" u="none" strike="noStrike">
                          <a:solidFill>
                            <a:schemeClr val="tx1"/>
                          </a:solidFill>
                          <a:latin typeface="Arial"/>
                        </a:rPr>
                        <a:t>55562 - Villers-le-Sec</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55568 - Ville-sur-</a:t>
                      </a:r>
                      <a:r>
                        <a:rPr lang="fr-FR" sz="800" b="1" i="0" u="none" strike="noStrike" dirty="0" err="1">
                          <a:solidFill>
                            <a:schemeClr val="tx1"/>
                          </a:solidFill>
                          <a:latin typeface="Arial"/>
                        </a:rPr>
                        <a:t>Saulx</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55569 - </a:t>
                      </a:r>
                      <a:r>
                        <a:rPr lang="fr-FR" sz="800" b="1" i="0" u="none" strike="noStrike" dirty="0" err="1">
                          <a:solidFill>
                            <a:schemeClr val="tx1"/>
                          </a:solidFill>
                          <a:latin typeface="Arial"/>
                        </a:rPr>
                        <a:t>Villotte</a:t>
                      </a:r>
                      <a:r>
                        <a:rPr lang="fr-FR" sz="800" b="1" i="0" u="none" strike="noStrike" dirty="0">
                          <a:solidFill>
                            <a:schemeClr val="tx1"/>
                          </a:solidFill>
                          <a:latin typeface="Arial"/>
                        </a:rPr>
                        <a:t>-devant-</a:t>
                      </a:r>
                      <a:r>
                        <a:rPr lang="fr-FR" sz="800" b="1" i="0" u="none" strike="noStrike" dirty="0" err="1">
                          <a:solidFill>
                            <a:schemeClr val="tx1"/>
                          </a:solidFill>
                          <a:latin typeface="Arial"/>
                        </a:rPr>
                        <a:t>Louppy</a:t>
                      </a:r>
                      <a:endParaRPr lang="fr-FR" sz="800" b="1" i="0" u="none" strike="noStrike" dirty="0">
                        <a:solidFill>
                          <a:schemeClr val="tx1"/>
                        </a:solidFill>
                        <a:latin typeface="Arial"/>
                      </a:endParaRP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55573 - Void-Vacon</a:t>
                      </a:r>
                    </a:p>
                  </a:txBody>
                  <a:tcPr marL="2391" marR="2391" marT="2391" marB="0" anchor="b">
                    <a:lnL>
                      <a:noFill/>
                    </a:lnL>
                    <a:lnR>
                      <a:noFill/>
                    </a:lnR>
                    <a:lnT>
                      <a:noFill/>
                    </a:lnT>
                    <a:lnB>
                      <a:noFill/>
                    </a:lnB>
                    <a:noFill/>
                  </a:tcPr>
                </a:tc>
              </a:tr>
              <a:tr h="40640">
                <a:tc>
                  <a:txBody>
                    <a:bodyPr/>
                    <a:lstStyle/>
                    <a:p>
                      <a:pPr algn="l" fontAlgn="b"/>
                      <a:r>
                        <a:rPr lang="fr-FR" sz="800" b="1" i="0" u="none" strike="noStrike" dirty="0">
                          <a:solidFill>
                            <a:schemeClr val="tx1"/>
                          </a:solidFill>
                          <a:latin typeface="Arial"/>
                        </a:rPr>
                        <a:t>55574 - </a:t>
                      </a:r>
                      <a:r>
                        <a:rPr lang="fr-FR" sz="800" b="1" i="0" u="none" strike="noStrike" dirty="0" err="1">
                          <a:solidFill>
                            <a:schemeClr val="tx1"/>
                          </a:solidFill>
                          <a:latin typeface="Arial"/>
                        </a:rPr>
                        <a:t>Vouthon</a:t>
                      </a:r>
                      <a:r>
                        <a:rPr lang="fr-FR" sz="800" b="1" i="0" u="none" strike="noStrike" dirty="0">
                          <a:solidFill>
                            <a:schemeClr val="tx1"/>
                          </a:solidFill>
                          <a:latin typeface="Arial"/>
                        </a:rPr>
                        <a:t>-Bas</a:t>
                      </a:r>
                    </a:p>
                  </a:txBody>
                  <a:tcPr marL="2391" marR="2391" marT="2391" marB="0" anchor="b">
                    <a:lnL>
                      <a:noFill/>
                    </a:lnL>
                    <a:lnR>
                      <a:noFill/>
                    </a:lnR>
                    <a:lnT>
                      <a:noFill/>
                    </a:lnT>
                    <a:lnB>
                      <a:noFill/>
                    </a:lnB>
                    <a:noFill/>
                  </a:tcPr>
                </a:tc>
              </a:tr>
            </a:tbl>
          </a:graphicData>
        </a:graphic>
      </p:graphicFrame>
      <p:graphicFrame>
        <p:nvGraphicFramePr>
          <p:cNvPr id="18" name="Tableau 17"/>
          <p:cNvGraphicFramePr>
            <a:graphicFrameLocks noGrp="1"/>
          </p:cNvGraphicFramePr>
          <p:nvPr/>
        </p:nvGraphicFramePr>
        <p:xfrm>
          <a:off x="6599217" y="2113812"/>
          <a:ext cx="1630383" cy="3075702"/>
        </p:xfrm>
        <a:graphic>
          <a:graphicData uri="http://schemas.openxmlformats.org/drawingml/2006/table">
            <a:tbl>
              <a:tblPr/>
              <a:tblGrid>
                <a:gridCol w="1630383"/>
              </a:tblGrid>
              <a:tr h="146462">
                <a:tc>
                  <a:txBody>
                    <a:bodyPr/>
                    <a:lstStyle/>
                    <a:p>
                      <a:pPr algn="l" fontAlgn="b"/>
                      <a:r>
                        <a:rPr lang="fr-FR" sz="800" b="1" i="0" u="none" strike="noStrike" dirty="0">
                          <a:solidFill>
                            <a:schemeClr val="tx1"/>
                          </a:solidFill>
                          <a:latin typeface="Arial"/>
                        </a:rPr>
                        <a:t>88074 - </a:t>
                      </a:r>
                      <a:r>
                        <a:rPr lang="fr-FR" sz="800" b="1" i="0" u="none" strike="noStrike" dirty="0" err="1">
                          <a:solidFill>
                            <a:schemeClr val="tx1"/>
                          </a:solidFill>
                          <a:latin typeface="Arial"/>
                        </a:rPr>
                        <a:t>Brechainville</a:t>
                      </a:r>
                      <a:endParaRPr lang="fr-FR" sz="800" b="1" i="0" u="none" strike="noStrike" dirty="0">
                        <a:solidFill>
                          <a:schemeClr val="tx1"/>
                        </a:solidFill>
                        <a:latin typeface="Arial"/>
                      </a:endParaRP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88083 - Certilleux</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88104 - Circourt-sur-Mouzon</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88189 - Fréville</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88212 - Grand</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88229 - Harchéchamp</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88242 - Houéville</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88249 - Jainvillotte</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88259 - Landaville</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88265 - Lemmecourt</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88270 - Liffol-le-Grand</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88308 - Mont-lès-Neufchâteau</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88321 - Neufchâteau</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88344 - Pargny-sous-Mureau</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88352 - Pompierre</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88376 - Rebeuville</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88393 - Rollainville</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88443 - Sartes</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88474 - Tilleux</a:t>
                      </a:r>
                    </a:p>
                  </a:txBody>
                  <a:tcPr marL="9525" marR="9525" marT="9525" marB="0" anchor="b">
                    <a:lnL>
                      <a:noFill/>
                    </a:lnL>
                    <a:lnR>
                      <a:noFill/>
                    </a:lnR>
                    <a:lnT>
                      <a:noFill/>
                    </a:lnT>
                    <a:lnB>
                      <a:noFill/>
                    </a:lnB>
                    <a:noFill/>
                  </a:tcPr>
                </a:tc>
              </a:tr>
              <a:tr h="146462">
                <a:tc>
                  <a:txBody>
                    <a:bodyPr/>
                    <a:lstStyle/>
                    <a:p>
                      <a:pPr algn="l" fontAlgn="b"/>
                      <a:r>
                        <a:rPr lang="fr-FR" sz="800" b="1" i="0" u="none" strike="noStrike">
                          <a:solidFill>
                            <a:schemeClr val="tx1"/>
                          </a:solidFill>
                          <a:latin typeface="Arial"/>
                        </a:rPr>
                        <a:t>88477 - Trampot</a:t>
                      </a:r>
                    </a:p>
                  </a:txBody>
                  <a:tcPr marL="9525" marR="9525" marT="9525" marB="0" anchor="b">
                    <a:lnL>
                      <a:noFill/>
                    </a:lnL>
                    <a:lnR>
                      <a:noFill/>
                    </a:lnR>
                    <a:lnT>
                      <a:noFill/>
                    </a:lnT>
                    <a:lnB>
                      <a:noFill/>
                    </a:lnB>
                    <a:noFill/>
                  </a:tcPr>
                </a:tc>
              </a:tr>
              <a:tr h="146462">
                <a:tc>
                  <a:txBody>
                    <a:bodyPr/>
                    <a:lstStyle/>
                    <a:p>
                      <a:pPr algn="l" fontAlgn="b"/>
                      <a:r>
                        <a:rPr lang="fr-FR" sz="800" b="1" i="0" u="none" strike="noStrike" dirty="0">
                          <a:solidFill>
                            <a:schemeClr val="tx1"/>
                          </a:solidFill>
                          <a:latin typeface="Arial"/>
                        </a:rPr>
                        <a:t>88511 - </a:t>
                      </a:r>
                      <a:r>
                        <a:rPr lang="fr-FR" sz="800" b="1" i="0" u="none" strike="noStrike" dirty="0" err="1">
                          <a:solidFill>
                            <a:schemeClr val="tx1"/>
                          </a:solidFill>
                          <a:latin typeface="Arial"/>
                        </a:rPr>
                        <a:t>Villouxel</a:t>
                      </a:r>
                      <a:endParaRPr lang="fr-FR" sz="800" b="1" i="0" u="none" strike="noStrike" dirty="0">
                        <a:solidFill>
                          <a:schemeClr val="tx1"/>
                        </a:solidFill>
                        <a:latin typeface="Arial"/>
                      </a:endParaRPr>
                    </a:p>
                  </a:txBody>
                  <a:tcPr marL="9525" marR="9525" marT="9525" marB="0" anchor="b">
                    <a:lnL>
                      <a:noFill/>
                    </a:lnL>
                    <a:lnR>
                      <a:noFill/>
                    </a:lnR>
                    <a:lnT>
                      <a:noFill/>
                    </a:lnT>
                    <a:lnB>
                      <a:noFill/>
                    </a:lnB>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méthodologique</a:t>
            </a:r>
            <a:endParaRPr lang="fr-FR" dirty="0"/>
          </a:p>
        </p:txBody>
      </p:sp>
      <p:sp>
        <p:nvSpPr>
          <p:cNvPr id="4" name="Espace réservé du contenu 2"/>
          <p:cNvSpPr txBox="1">
            <a:spLocks/>
          </p:cNvSpPr>
          <p:nvPr/>
        </p:nvSpPr>
        <p:spPr>
          <a:xfrm>
            <a:off x="352800" y="741700"/>
            <a:ext cx="7740000" cy="362712"/>
          </a:xfrm>
          <a:prstGeom prst="rect">
            <a:avLst/>
          </a:prstGeom>
        </p:spPr>
        <p:txBody>
          <a:bodyPr lIns="0" tIns="0" rIns="0" bIns="0"/>
          <a:lstStyle/>
          <a:p>
            <a:pPr marL="182563" indent="-182563" eaLnBrk="0" hangingPunct="0">
              <a:spcBef>
                <a:spcPts val="0"/>
              </a:spcBef>
            </a:pPr>
            <a:r>
              <a:rPr lang="fr-FR" sz="1600" dirty="0" smtClean="0">
                <a:solidFill>
                  <a:srgbClr val="1F497D"/>
                </a:solidFill>
                <a:latin typeface="Arial"/>
              </a:rPr>
              <a:t>Détail de la Zone 3 :</a:t>
            </a:r>
            <a:r>
              <a:rPr lang="fr-FR" sz="1600" dirty="0" smtClean="0">
                <a:solidFill>
                  <a:srgbClr val="1F497D"/>
                </a:solidFill>
              </a:rPr>
              <a:t> MOINS PROCHES RIVERAINS </a:t>
            </a:r>
            <a:r>
              <a:rPr lang="fr-FR" sz="1600" dirty="0" smtClean="0"/>
              <a:t>CMHM </a:t>
            </a:r>
            <a:endParaRPr lang="fr-FR" sz="1600" dirty="0" smtClean="0">
              <a:solidFill>
                <a:srgbClr val="1F497D"/>
              </a:solidFill>
              <a:latin typeface="Arial"/>
            </a:endParaRPr>
          </a:p>
          <a:p>
            <a:pPr marL="182563" indent="-182563" eaLnBrk="0" hangingPunct="0">
              <a:spcBef>
                <a:spcPts val="0"/>
              </a:spcBef>
              <a:buFont typeface="Wingdings" pitchFamily="2" charset="2"/>
              <a:buChar char="§"/>
              <a:defRPr/>
            </a:pPr>
            <a:endParaRPr lang="fr-FR" sz="1600" dirty="0" smtClean="0">
              <a:solidFill>
                <a:srgbClr val="1F497D"/>
              </a:solidFill>
              <a:latin typeface="Arial"/>
            </a:endParaRPr>
          </a:p>
          <a:p>
            <a:pPr marL="182563" indent="-182563" eaLnBrk="0" hangingPunct="0">
              <a:spcBef>
                <a:spcPts val="0"/>
              </a:spcBef>
              <a:defRPr/>
            </a:pPr>
            <a:endParaRPr lang="fr-FR" sz="1600" dirty="0">
              <a:solidFill>
                <a:srgbClr val="1F497D"/>
              </a:solidFill>
              <a:latin typeface="Arial"/>
            </a:endParaRPr>
          </a:p>
        </p:txBody>
      </p:sp>
      <p:graphicFrame>
        <p:nvGraphicFramePr>
          <p:cNvPr id="7" name="Tableau 6"/>
          <p:cNvGraphicFramePr>
            <a:graphicFrameLocks noGrp="1"/>
          </p:cNvGraphicFramePr>
          <p:nvPr/>
        </p:nvGraphicFramePr>
        <p:xfrm>
          <a:off x="739368" y="1111991"/>
          <a:ext cx="1632597" cy="5237791"/>
        </p:xfrm>
        <a:graphic>
          <a:graphicData uri="http://schemas.openxmlformats.org/drawingml/2006/table">
            <a:tbl>
              <a:tblPr/>
              <a:tblGrid>
                <a:gridCol w="1632597"/>
              </a:tblGrid>
              <a:tr h="99122">
                <a:tc>
                  <a:txBody>
                    <a:bodyPr/>
                    <a:lstStyle/>
                    <a:p>
                      <a:pPr algn="l" fontAlgn="b"/>
                      <a:r>
                        <a:rPr lang="fr-FR" sz="800" b="1" i="0" u="none" strike="noStrike">
                          <a:solidFill>
                            <a:schemeClr val="tx1"/>
                          </a:solidFill>
                          <a:latin typeface="Arial"/>
                        </a:rPr>
                        <a:t>52001 - Ageville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52002 - Aigremont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52005 - Aizanville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52008 - Andelot-Blancheville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52009 - Andilly-en-Bassigny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52011 - Annéville-la-Prairie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52013 - Anrosey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52014 - Aprey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52015 - Arbigny-sous-Varennes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52016 - Arbot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52017 - Arc-en-Barrois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52022 - Aubepierre-sur-Aube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52023 - Auberive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52025 - Audeloncourt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52027 - Aujeurres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52028 - Aulnoy-sur-Aube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52031 - Autreville-sur-la-Renne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52035 - Baissey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52036 - Balesmes-sur-Marne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52037 - Bannes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52038 - Bassoncourt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52040 - Bay-sur-Aube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52042 - Beauchemin</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52043 - Belmont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52050 - Biesles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52051 - Bize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52053 - Blaisy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52056 - Blessonville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52058 - Bologne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52059 - Bonnecourt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52060 - Bourbonne-les-Bains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52061 - Bourdons-sur-Rognon</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52062 - Bourg</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52063 - Bourg-Sainte-Marie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52064 - Bourmont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52067 - Brainville-sur-Meuse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52069 - Braux-le-Châtel</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52070 - Brennes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52072 - Brethenay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52074 - Breuvannes-en-Bassigny</a:t>
                      </a:r>
                    </a:p>
                  </a:txBody>
                  <a:tcPr marL="5831" marR="5831" marT="5831" marB="0" anchor="b">
                    <a:lnL>
                      <a:noFill/>
                    </a:lnL>
                    <a:lnR>
                      <a:noFill/>
                    </a:lnR>
                    <a:lnT>
                      <a:noFill/>
                    </a:lnT>
                    <a:lnB>
                      <a:noFill/>
                    </a:lnB>
                    <a:noFill/>
                  </a:tcPr>
                </a:tc>
              </a:tr>
              <a:tr h="99122">
                <a:tc>
                  <a:txBody>
                    <a:bodyPr/>
                    <a:lstStyle/>
                    <a:p>
                      <a:pPr algn="l" fontAlgn="b"/>
                      <a:r>
                        <a:rPr lang="fr-FR" sz="800" b="1" i="0" u="none" strike="noStrike" dirty="0">
                          <a:solidFill>
                            <a:schemeClr val="tx1"/>
                          </a:solidFill>
                          <a:latin typeface="Arial"/>
                        </a:rPr>
                        <a:t>52075 - </a:t>
                      </a:r>
                      <a:r>
                        <a:rPr lang="fr-FR" sz="800" b="1" i="0" u="none" strike="noStrike" dirty="0" err="1">
                          <a:solidFill>
                            <a:schemeClr val="tx1"/>
                          </a:solidFill>
                          <a:latin typeface="Arial"/>
                        </a:rPr>
                        <a:t>Briaucourt</a:t>
                      </a:r>
                      <a:endParaRPr lang="fr-FR" sz="800" b="1" i="0" u="none" strike="noStrike" dirty="0">
                        <a:solidFill>
                          <a:schemeClr val="tx1"/>
                        </a:solidFill>
                        <a:latin typeface="Arial"/>
                      </a:endParaRPr>
                    </a:p>
                  </a:txBody>
                  <a:tcPr marL="5831" marR="5831" marT="5831" marB="0" anchor="b">
                    <a:lnL>
                      <a:noFill/>
                    </a:lnL>
                    <a:lnR>
                      <a:noFill/>
                    </a:lnR>
                    <a:lnT>
                      <a:noFill/>
                    </a:lnT>
                    <a:lnB>
                      <a:noFill/>
                    </a:lnB>
                    <a:noFill/>
                  </a:tcPr>
                </a:tc>
              </a:tr>
            </a:tbl>
          </a:graphicData>
        </a:graphic>
      </p:graphicFrame>
      <p:graphicFrame>
        <p:nvGraphicFramePr>
          <p:cNvPr id="8" name="Tableau 7"/>
          <p:cNvGraphicFramePr>
            <a:graphicFrameLocks noGrp="1"/>
          </p:cNvGraphicFramePr>
          <p:nvPr/>
        </p:nvGraphicFramePr>
        <p:xfrm>
          <a:off x="2636754" y="1111993"/>
          <a:ext cx="1935249" cy="4572216"/>
        </p:xfrm>
        <a:graphic>
          <a:graphicData uri="http://schemas.openxmlformats.org/drawingml/2006/table">
            <a:tbl>
              <a:tblPr/>
              <a:tblGrid>
                <a:gridCol w="1935249"/>
              </a:tblGrid>
              <a:tr h="86468">
                <a:tc>
                  <a:txBody>
                    <a:bodyPr/>
                    <a:lstStyle/>
                    <a:p>
                      <a:pPr algn="l" fontAlgn="b"/>
                      <a:r>
                        <a:rPr lang="fr-FR" sz="800" b="1" i="0" u="none" strike="noStrike" dirty="0">
                          <a:solidFill>
                            <a:schemeClr val="tx1"/>
                          </a:solidFill>
                          <a:latin typeface="Arial"/>
                        </a:rPr>
                        <a:t>52076 - </a:t>
                      </a:r>
                      <a:r>
                        <a:rPr lang="fr-FR" sz="800" b="1" i="0" u="none" strike="noStrike" dirty="0" err="1">
                          <a:solidFill>
                            <a:schemeClr val="tx1"/>
                          </a:solidFill>
                          <a:latin typeface="Arial"/>
                        </a:rPr>
                        <a:t>Bricon</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52082 - Bugnières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52083 - Champsevraine</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52085 - Buxières-lès-Clefmont</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52087 - Buxières-lès-Villiers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52089 - Celles-en-Bassigny</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52090 - Celsoy</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52092 - Chalancey</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52093 - Chalindrey</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52094 - Vals-des-Tilles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52101 - Champigneulles-en-Bassigny</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52102 - Champigny-lès-Langres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52103 - Champigny-sous-Varennes</a:t>
                      </a: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52105 - </a:t>
                      </a:r>
                      <a:r>
                        <a:rPr lang="fr-FR" sz="800" b="1" i="0" u="none" strike="noStrike" dirty="0" err="1">
                          <a:solidFill>
                            <a:schemeClr val="tx1"/>
                          </a:solidFill>
                          <a:latin typeface="Arial"/>
                        </a:rPr>
                        <a:t>Changey</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52106 - Chanoy</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52107 - Chantraines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52108 - Charmes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52113 - Chassigny</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52114 - Châteauvillain</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52115 - Chatenay-Mâcheron</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52116 - Chatenay-Vaudin</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52119 - Chaudenay</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52120 - Chauffourt</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52121 - Chaumont</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52122 - Chaumont-la-Ville</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52125 - Chamarandes-Choignes</a:t>
                      </a: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52126 - </a:t>
                      </a:r>
                      <a:r>
                        <a:rPr lang="fr-FR" sz="800" b="1" i="0" u="none" strike="noStrike" dirty="0" err="1">
                          <a:solidFill>
                            <a:schemeClr val="tx1"/>
                          </a:solidFill>
                          <a:latin typeface="Arial"/>
                        </a:rPr>
                        <a:t>Choilley</a:t>
                      </a:r>
                      <a:r>
                        <a:rPr lang="fr-FR" sz="800" b="1" i="0" u="none" strike="noStrike" dirty="0">
                          <a:solidFill>
                            <a:schemeClr val="tx1"/>
                          </a:solidFill>
                          <a:latin typeface="Arial"/>
                        </a:rPr>
                        <a:t>-</a:t>
                      </a:r>
                      <a:r>
                        <a:rPr lang="fr-FR" sz="800" b="1" i="0" u="none" strike="noStrike" dirty="0" err="1">
                          <a:solidFill>
                            <a:schemeClr val="tx1"/>
                          </a:solidFill>
                          <a:latin typeface="Arial"/>
                        </a:rPr>
                        <a:t>Dardenay</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52127 - Choiseul</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52128 - Cirey-lès-Mareilles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52130 - Cirfontaines-en-Azois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52132 - Clefmont</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52133 - Clinchamp</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52134 - Cohons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52135 - Coiffy-le-Bas</a:t>
                      </a: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52136 - Coiffy-le-Haut</a:t>
                      </a: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52137 - </a:t>
                      </a:r>
                      <a:r>
                        <a:rPr lang="fr-FR" sz="800" b="1" i="0" u="none" strike="noStrike" dirty="0" err="1">
                          <a:solidFill>
                            <a:schemeClr val="tx1"/>
                          </a:solidFill>
                          <a:latin typeface="Arial"/>
                        </a:rPr>
                        <a:t>Colmier</a:t>
                      </a:r>
                      <a:r>
                        <a:rPr lang="fr-FR" sz="800" b="1" i="0" u="none" strike="noStrike" dirty="0">
                          <a:solidFill>
                            <a:schemeClr val="tx1"/>
                          </a:solidFill>
                          <a:latin typeface="Arial"/>
                        </a:rPr>
                        <a:t>-</a:t>
                      </a:r>
                      <a:r>
                        <a:rPr lang="fr-FR" sz="800" b="1" i="0" u="none" strike="noStrike" dirty="0" err="1">
                          <a:solidFill>
                            <a:schemeClr val="tx1"/>
                          </a:solidFill>
                          <a:latin typeface="Arial"/>
                        </a:rPr>
                        <a:t>le-Bas</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bl>
          </a:graphicData>
        </a:graphic>
      </p:graphicFrame>
      <p:graphicFrame>
        <p:nvGraphicFramePr>
          <p:cNvPr id="11" name="Tableau 10"/>
          <p:cNvGraphicFramePr>
            <a:graphicFrameLocks noGrp="1"/>
          </p:cNvGraphicFramePr>
          <p:nvPr/>
        </p:nvGraphicFramePr>
        <p:xfrm>
          <a:off x="4777829" y="1100116"/>
          <a:ext cx="1717978" cy="635030"/>
        </p:xfrm>
        <a:graphic>
          <a:graphicData uri="http://schemas.openxmlformats.org/drawingml/2006/table">
            <a:tbl>
              <a:tblPr/>
              <a:tblGrid>
                <a:gridCol w="1717978"/>
              </a:tblGrid>
              <a:tr h="86468">
                <a:tc>
                  <a:txBody>
                    <a:bodyPr/>
                    <a:lstStyle/>
                    <a:p>
                      <a:pPr algn="l" fontAlgn="b"/>
                      <a:r>
                        <a:rPr lang="fr-FR" sz="800" b="1" i="0" u="none" strike="noStrike" dirty="0">
                          <a:solidFill>
                            <a:schemeClr val="tx1"/>
                          </a:solidFill>
                          <a:latin typeface="Arial"/>
                        </a:rPr>
                        <a:t>52147 - Courcelles-en-Montagne</a:t>
                      </a: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52151 - </a:t>
                      </a:r>
                      <a:r>
                        <a:rPr lang="fr-FR" sz="800" b="1" i="0" u="none" strike="noStrike" dirty="0" err="1">
                          <a:solidFill>
                            <a:schemeClr val="tx1"/>
                          </a:solidFill>
                          <a:latin typeface="Arial"/>
                        </a:rPr>
                        <a:t>Cour-l'Évêque</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52155 - Culmont</a:t>
                      </a: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52157 - </a:t>
                      </a:r>
                      <a:r>
                        <a:rPr lang="fr-FR" sz="800" b="1" i="0" u="none" strike="noStrike" dirty="0" err="1">
                          <a:solidFill>
                            <a:schemeClr val="tx1"/>
                          </a:solidFill>
                          <a:latin typeface="Arial"/>
                        </a:rPr>
                        <a:t>Curmont</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52158 - </a:t>
                      </a:r>
                      <a:r>
                        <a:rPr lang="fr-FR" sz="800" b="1" i="0" u="none" strike="noStrike" dirty="0" err="1">
                          <a:solidFill>
                            <a:schemeClr val="tx1"/>
                          </a:solidFill>
                          <a:latin typeface="Arial"/>
                        </a:rPr>
                        <a:t>Cusey</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bl>
          </a:graphicData>
        </a:graphic>
      </p:graphicFrame>
      <p:graphicFrame>
        <p:nvGraphicFramePr>
          <p:cNvPr id="12" name="Tableau 11"/>
          <p:cNvGraphicFramePr>
            <a:graphicFrameLocks noGrp="1"/>
          </p:cNvGraphicFramePr>
          <p:nvPr/>
        </p:nvGraphicFramePr>
        <p:xfrm>
          <a:off x="4774897" y="1760840"/>
          <a:ext cx="1768390" cy="3539619"/>
        </p:xfrm>
        <a:graphic>
          <a:graphicData uri="http://schemas.openxmlformats.org/drawingml/2006/table">
            <a:tbl>
              <a:tblPr/>
              <a:tblGrid>
                <a:gridCol w="1768390"/>
              </a:tblGrid>
              <a:tr h="131097">
                <a:tc>
                  <a:txBody>
                    <a:bodyPr/>
                    <a:lstStyle/>
                    <a:p>
                      <a:pPr algn="l" fontAlgn="b"/>
                      <a:r>
                        <a:rPr lang="fr-FR" sz="800" b="1" i="0" u="none" strike="noStrike" dirty="0">
                          <a:solidFill>
                            <a:schemeClr val="tx1"/>
                          </a:solidFill>
                          <a:latin typeface="Arial"/>
                        </a:rPr>
                        <a:t>52159 - Cuves</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52160 - Daillancourt</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52161 - Daillecourt</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52162 - Dammartin-sur-Meuse</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52163 - Dampierre</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52164 - Damrémont</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52165 - Dancevoir</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52167 - Darmannes</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52168 - Dinteville</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52170 - Dommarien</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52174 - Doncourt-sur-Meuse</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52183 - Ecot-la-Combe</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52185 - Enfonvelle</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52189 - Le Val-d'Esnoms</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52190 - Esnouveaux</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52193 - Euffigneix</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52195 - Farincourt</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52196 - Faverolles</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52197 - Fayl-Billot</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52200 - Flagey</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52204 - Forcey</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52205 - Foulain</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52207 - Frécourt</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52208 - Fresnes-sur-Apance</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52211 - Froncles</a:t>
                      </a:r>
                    </a:p>
                  </a:txBody>
                  <a:tcPr marL="7712" marR="7712" marT="7712" marB="0" anchor="b">
                    <a:lnL>
                      <a:noFill/>
                    </a:lnL>
                    <a:lnR>
                      <a:noFill/>
                    </a:lnR>
                    <a:lnT>
                      <a:noFill/>
                    </a:lnT>
                    <a:lnB>
                      <a:noFill/>
                    </a:lnB>
                    <a:noFill/>
                  </a:tcPr>
                </a:tc>
              </a:tr>
              <a:tr h="131097">
                <a:tc>
                  <a:txBody>
                    <a:bodyPr/>
                    <a:lstStyle/>
                    <a:p>
                      <a:pPr algn="l" fontAlgn="b"/>
                      <a:r>
                        <a:rPr lang="fr-FR" sz="800" b="1" i="0" u="none" strike="noStrike">
                          <a:solidFill>
                            <a:schemeClr val="tx1"/>
                          </a:solidFill>
                          <a:latin typeface="Arial"/>
                        </a:rPr>
                        <a:t>52213 - Genevrières</a:t>
                      </a:r>
                    </a:p>
                  </a:txBody>
                  <a:tcPr marL="7712" marR="7712" marT="7712" marB="0" anchor="b">
                    <a:lnL>
                      <a:noFill/>
                    </a:lnL>
                    <a:lnR>
                      <a:noFill/>
                    </a:lnR>
                    <a:lnT>
                      <a:noFill/>
                    </a:lnT>
                    <a:lnB>
                      <a:noFill/>
                    </a:lnB>
                    <a:noFill/>
                  </a:tcPr>
                </a:tc>
              </a:tr>
              <a:tr h="131097">
                <a:tc>
                  <a:txBody>
                    <a:bodyPr/>
                    <a:lstStyle/>
                    <a:p>
                      <a:pPr algn="l" fontAlgn="b"/>
                      <a:r>
                        <a:rPr lang="fr-FR" sz="800" b="1" i="0" u="none" strike="noStrike" dirty="0">
                          <a:solidFill>
                            <a:schemeClr val="tx1"/>
                          </a:solidFill>
                          <a:latin typeface="Arial"/>
                        </a:rPr>
                        <a:t>52214 - La </a:t>
                      </a:r>
                      <a:r>
                        <a:rPr lang="fr-FR" sz="800" b="1" i="0" u="none" strike="noStrike" dirty="0" err="1">
                          <a:solidFill>
                            <a:schemeClr val="tx1"/>
                          </a:solidFill>
                          <a:latin typeface="Arial"/>
                        </a:rPr>
                        <a:t>Genevroye</a:t>
                      </a:r>
                      <a:endParaRPr lang="fr-FR" sz="800" b="1" i="0" u="none" strike="noStrike" dirty="0">
                        <a:solidFill>
                          <a:schemeClr val="tx1"/>
                        </a:solidFill>
                        <a:latin typeface="Arial"/>
                      </a:endParaRPr>
                    </a:p>
                  </a:txBody>
                  <a:tcPr marL="7712" marR="7712" marT="7712" marB="0" anchor="b">
                    <a:lnL>
                      <a:noFill/>
                    </a:lnL>
                    <a:lnR>
                      <a:noFill/>
                    </a:lnR>
                    <a:lnT>
                      <a:noFill/>
                    </a:lnT>
                    <a:lnB>
                      <a:noFill/>
                    </a:lnB>
                    <a:noFill/>
                  </a:tcPr>
                </a:tc>
              </a:tr>
            </a:tbl>
          </a:graphicData>
        </a:graphic>
      </p:graphicFrame>
      <p:graphicFrame>
        <p:nvGraphicFramePr>
          <p:cNvPr id="13" name="Tableau 12"/>
          <p:cNvGraphicFramePr>
            <a:graphicFrameLocks noGrp="1"/>
          </p:cNvGraphicFramePr>
          <p:nvPr/>
        </p:nvGraphicFramePr>
        <p:xfrm>
          <a:off x="4777820" y="5315856"/>
          <a:ext cx="1768390" cy="524388"/>
        </p:xfrm>
        <a:graphic>
          <a:graphicData uri="http://schemas.openxmlformats.org/drawingml/2006/table">
            <a:tbl>
              <a:tblPr/>
              <a:tblGrid>
                <a:gridCol w="1768390"/>
              </a:tblGrid>
              <a:tr h="131097">
                <a:tc>
                  <a:txBody>
                    <a:bodyPr/>
                    <a:lstStyle/>
                    <a:p>
                      <a:pPr algn="l" fontAlgn="b"/>
                      <a:r>
                        <a:rPr lang="fr-FR" sz="800" b="1" i="0" u="none" strike="noStrike" dirty="0">
                          <a:solidFill>
                            <a:schemeClr val="tx1"/>
                          </a:solidFill>
                          <a:latin typeface="Arial"/>
                        </a:rPr>
                        <a:t>52216 - Germaines</a:t>
                      </a:r>
                    </a:p>
                  </a:txBody>
                  <a:tcPr marL="7712" marR="7712" marT="7712" marB="0" anchor="b">
                    <a:lnL>
                      <a:noFill/>
                    </a:lnL>
                    <a:lnR>
                      <a:noFill/>
                    </a:lnR>
                    <a:lnT>
                      <a:noFill/>
                    </a:lnT>
                    <a:lnB>
                      <a:noFill/>
                    </a:lnB>
                    <a:noFill/>
                  </a:tcPr>
                </a:tc>
              </a:tr>
              <a:tr h="131097">
                <a:tc>
                  <a:txBody>
                    <a:bodyPr/>
                    <a:lstStyle/>
                    <a:p>
                      <a:pPr algn="l" fontAlgn="b"/>
                      <a:r>
                        <a:rPr lang="fr-FR" sz="800" b="1" i="0" u="none" strike="noStrike" dirty="0">
                          <a:solidFill>
                            <a:schemeClr val="tx1"/>
                          </a:solidFill>
                          <a:latin typeface="Arial"/>
                        </a:rPr>
                        <a:t>52217 - </a:t>
                      </a:r>
                      <a:r>
                        <a:rPr lang="fr-FR" sz="800" b="1" i="0" u="none" strike="noStrike" dirty="0" err="1">
                          <a:solidFill>
                            <a:schemeClr val="tx1"/>
                          </a:solidFill>
                          <a:latin typeface="Arial"/>
                        </a:rPr>
                        <a:t>Germainvilliers</a:t>
                      </a:r>
                      <a:endParaRPr lang="fr-FR" sz="800" b="1" i="0" u="none" strike="noStrike" dirty="0">
                        <a:solidFill>
                          <a:schemeClr val="tx1"/>
                        </a:solidFill>
                        <a:latin typeface="Arial"/>
                      </a:endParaRPr>
                    </a:p>
                  </a:txBody>
                  <a:tcPr marL="7712" marR="7712" marT="7712" marB="0" anchor="b">
                    <a:lnL>
                      <a:noFill/>
                    </a:lnL>
                    <a:lnR>
                      <a:noFill/>
                    </a:lnR>
                    <a:lnT>
                      <a:noFill/>
                    </a:lnT>
                    <a:lnB>
                      <a:noFill/>
                    </a:lnB>
                    <a:noFill/>
                  </a:tcPr>
                </a:tc>
              </a:tr>
              <a:tr h="131097">
                <a:tc>
                  <a:txBody>
                    <a:bodyPr/>
                    <a:lstStyle/>
                    <a:p>
                      <a:pPr algn="l" fontAlgn="b"/>
                      <a:r>
                        <a:rPr lang="fr-FR" sz="800" b="1" i="0" u="none" strike="noStrike" dirty="0">
                          <a:solidFill>
                            <a:schemeClr val="tx1"/>
                          </a:solidFill>
                          <a:latin typeface="Arial"/>
                        </a:rPr>
                        <a:t>52220 - </a:t>
                      </a:r>
                      <a:r>
                        <a:rPr lang="fr-FR" sz="800" b="1" i="0" u="none" strike="noStrike" dirty="0" err="1">
                          <a:solidFill>
                            <a:schemeClr val="tx1"/>
                          </a:solidFill>
                          <a:latin typeface="Arial"/>
                        </a:rPr>
                        <a:t>Giey</a:t>
                      </a:r>
                      <a:r>
                        <a:rPr lang="fr-FR" sz="800" b="1" i="0" u="none" strike="noStrike" dirty="0">
                          <a:solidFill>
                            <a:schemeClr val="tx1"/>
                          </a:solidFill>
                          <a:latin typeface="Arial"/>
                        </a:rPr>
                        <a:t>-sur-</a:t>
                      </a:r>
                      <a:r>
                        <a:rPr lang="fr-FR" sz="800" b="1" i="0" u="none" strike="noStrike" dirty="0" err="1">
                          <a:solidFill>
                            <a:schemeClr val="tx1"/>
                          </a:solidFill>
                          <a:latin typeface="Arial"/>
                        </a:rPr>
                        <a:t>Aujon</a:t>
                      </a:r>
                      <a:endParaRPr lang="fr-FR" sz="800" b="1" i="0" u="none" strike="noStrike" dirty="0">
                        <a:solidFill>
                          <a:schemeClr val="tx1"/>
                        </a:solidFill>
                        <a:latin typeface="Arial"/>
                      </a:endParaRPr>
                    </a:p>
                  </a:txBody>
                  <a:tcPr marL="7712" marR="7712" marT="7712" marB="0" anchor="b">
                    <a:lnL>
                      <a:noFill/>
                    </a:lnL>
                    <a:lnR>
                      <a:noFill/>
                    </a:lnR>
                    <a:lnT>
                      <a:noFill/>
                    </a:lnT>
                    <a:lnB>
                      <a:noFill/>
                    </a:lnB>
                    <a:noFill/>
                  </a:tcPr>
                </a:tc>
              </a:tr>
              <a:tr h="131097">
                <a:tc>
                  <a:txBody>
                    <a:bodyPr/>
                    <a:lstStyle/>
                    <a:p>
                      <a:pPr algn="l" fontAlgn="b"/>
                      <a:r>
                        <a:rPr lang="fr-FR" sz="800" b="1" i="0" u="none" strike="noStrike" dirty="0">
                          <a:solidFill>
                            <a:schemeClr val="tx1"/>
                          </a:solidFill>
                          <a:latin typeface="Arial"/>
                        </a:rPr>
                        <a:t>52221 - </a:t>
                      </a:r>
                      <a:r>
                        <a:rPr lang="fr-FR" sz="800" b="1" i="0" u="none" strike="noStrike" dirty="0" err="1">
                          <a:solidFill>
                            <a:schemeClr val="tx1"/>
                          </a:solidFill>
                          <a:latin typeface="Arial"/>
                        </a:rPr>
                        <a:t>Gillancourt</a:t>
                      </a:r>
                      <a:endParaRPr lang="fr-FR" sz="800" b="1" i="0" u="none" strike="noStrike" dirty="0">
                        <a:solidFill>
                          <a:schemeClr val="tx1"/>
                        </a:solidFill>
                        <a:latin typeface="Arial"/>
                      </a:endParaRPr>
                    </a:p>
                  </a:txBody>
                  <a:tcPr marL="7712" marR="7712" marT="7712" marB="0" anchor="b">
                    <a:lnL>
                      <a:noFill/>
                    </a:lnL>
                    <a:lnR>
                      <a:noFill/>
                    </a:lnR>
                    <a:lnT>
                      <a:noFill/>
                    </a:lnT>
                    <a:lnB>
                      <a:noFill/>
                    </a:lnB>
                    <a:noFill/>
                  </a:tcPr>
                </a:tc>
              </a:tr>
            </a:tbl>
          </a:graphicData>
        </a:graphic>
      </p:graphicFrame>
      <p:graphicFrame>
        <p:nvGraphicFramePr>
          <p:cNvPr id="14" name="Tableau 13"/>
          <p:cNvGraphicFramePr>
            <a:graphicFrameLocks noGrp="1"/>
          </p:cNvGraphicFramePr>
          <p:nvPr/>
        </p:nvGraphicFramePr>
        <p:xfrm>
          <a:off x="6587325" y="982811"/>
          <a:ext cx="1832264" cy="2752725"/>
        </p:xfrm>
        <a:graphic>
          <a:graphicData uri="http://schemas.openxmlformats.org/drawingml/2006/table">
            <a:tbl>
              <a:tblPr/>
              <a:tblGrid>
                <a:gridCol w="1832264"/>
              </a:tblGrid>
              <a:tr h="161925">
                <a:tc>
                  <a:txBody>
                    <a:bodyPr/>
                    <a:lstStyle/>
                    <a:p>
                      <a:pPr algn="l" fontAlgn="b"/>
                      <a:r>
                        <a:rPr lang="fr-FR" sz="800" b="1" i="0" u="none" strike="noStrike" dirty="0">
                          <a:solidFill>
                            <a:schemeClr val="tx1"/>
                          </a:solidFill>
                          <a:latin typeface="Arial"/>
                        </a:rPr>
                        <a:t>52232 - </a:t>
                      </a:r>
                      <a:r>
                        <a:rPr lang="fr-FR" sz="800" b="1" i="0" u="none" strike="noStrike" dirty="0" err="1">
                          <a:solidFill>
                            <a:schemeClr val="tx1"/>
                          </a:solidFill>
                          <a:latin typeface="Arial"/>
                        </a:rPr>
                        <a:t>Guindrecourt</a:t>
                      </a:r>
                      <a:r>
                        <a:rPr lang="fr-FR" sz="800" b="1" i="0" u="none" strike="noStrike" dirty="0">
                          <a:solidFill>
                            <a:schemeClr val="tx1"/>
                          </a:solidFill>
                          <a:latin typeface="Arial"/>
                        </a:rPr>
                        <a:t>-sur-Blaise</a:t>
                      </a:r>
                    </a:p>
                  </a:txBody>
                  <a:tcPr marL="9525" marR="9525" marT="9525" marB="0" anchor="b">
                    <a:lnL>
                      <a:noFill/>
                    </a:lnL>
                    <a:lnR>
                      <a:noFill/>
                    </a:lnR>
                    <a:lnT>
                      <a:noFill/>
                    </a:lnT>
                    <a:lnB>
                      <a:noFill/>
                    </a:lnB>
                    <a:noFill/>
                  </a:tcPr>
                </a:tc>
              </a:tr>
              <a:tr h="161925">
                <a:tc>
                  <a:txBody>
                    <a:bodyPr/>
                    <a:lstStyle/>
                    <a:p>
                      <a:pPr algn="l" fontAlgn="b"/>
                      <a:r>
                        <a:rPr lang="fr-FR" sz="800" b="1" i="0" u="none" strike="noStrike" dirty="0">
                          <a:solidFill>
                            <a:schemeClr val="tx1"/>
                          </a:solidFill>
                          <a:latin typeface="Arial"/>
                        </a:rPr>
                        <a:t>52233 - </a:t>
                      </a:r>
                      <a:r>
                        <a:rPr lang="fr-FR" sz="800" b="1" i="0" u="none" strike="noStrike" dirty="0" err="1">
                          <a:solidFill>
                            <a:schemeClr val="tx1"/>
                          </a:solidFill>
                          <a:latin typeface="Arial"/>
                        </a:rPr>
                        <a:t>Guyonvelle</a:t>
                      </a:r>
                      <a:endParaRPr lang="fr-FR" sz="800" b="1" i="0" u="none" strike="noStrike" dirty="0">
                        <a:solidFill>
                          <a:schemeClr val="tx1"/>
                        </a:solidFill>
                        <a:latin typeface="Arial"/>
                      </a:endParaRPr>
                    </a:p>
                  </a:txBody>
                  <a:tcPr marL="9525" marR="9525" marT="9525" marB="0" anchor="b">
                    <a:lnL>
                      <a:noFill/>
                    </a:lnL>
                    <a:lnR>
                      <a:noFill/>
                    </a:lnR>
                    <a:lnT>
                      <a:noFill/>
                    </a:lnT>
                    <a:lnB>
                      <a:noFill/>
                    </a:lnB>
                    <a:noFill/>
                  </a:tcPr>
                </a:tc>
              </a:tr>
              <a:tr h="161925">
                <a:tc>
                  <a:txBody>
                    <a:bodyPr/>
                    <a:lstStyle/>
                    <a:p>
                      <a:pPr algn="l" fontAlgn="b"/>
                      <a:r>
                        <a:rPr lang="fr-FR" sz="800" b="1" i="0" u="none" strike="noStrike" dirty="0">
                          <a:solidFill>
                            <a:schemeClr val="tx1"/>
                          </a:solidFill>
                          <a:latin typeface="Arial"/>
                        </a:rPr>
                        <a:t>52234 - </a:t>
                      </a:r>
                      <a:r>
                        <a:rPr lang="fr-FR" sz="800" b="1" i="0" u="none" strike="noStrike" dirty="0" err="1">
                          <a:solidFill>
                            <a:schemeClr val="tx1"/>
                          </a:solidFill>
                          <a:latin typeface="Arial"/>
                        </a:rPr>
                        <a:t>Hâcourt</a:t>
                      </a:r>
                      <a:endParaRPr lang="fr-FR" sz="800" b="1" i="0" u="none" strike="noStrike" dirty="0">
                        <a:solidFill>
                          <a:schemeClr val="tx1"/>
                        </a:solidFill>
                        <a:latin typeface="Arial"/>
                      </a:endParaRP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52237 - Harréville-les-Chanteurs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52239 - Heuilley-Cotton</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52240 - Heuilley-le-Grand</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52242 - Haute-Amance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52243 - Huilliécourt</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52246 - Humes-Jorquenay</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52247 - Illoud</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52248 - Is-en-Bassigny</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52249 - Isômes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52251 - Jonchery</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52253 - Juzennecourt</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52254 - Lachapelle-en-Blaisy</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52257 - Laferté-sur-Amance</a:t>
                      </a:r>
                    </a:p>
                  </a:txBody>
                  <a:tcPr marL="9525" marR="9525" marT="9525" marB="0" anchor="b">
                    <a:lnL>
                      <a:noFill/>
                    </a:lnL>
                    <a:lnR>
                      <a:noFill/>
                    </a:lnR>
                    <a:lnT>
                      <a:noFill/>
                    </a:lnT>
                    <a:lnB>
                      <a:noFill/>
                    </a:lnB>
                    <a:noFill/>
                  </a:tcPr>
                </a:tc>
              </a:tr>
              <a:tr h="161925">
                <a:tc>
                  <a:txBody>
                    <a:bodyPr/>
                    <a:lstStyle/>
                    <a:p>
                      <a:pPr algn="l" fontAlgn="b"/>
                      <a:r>
                        <a:rPr lang="fr-FR" sz="800" b="1" i="0" u="none" strike="noStrike" dirty="0">
                          <a:solidFill>
                            <a:schemeClr val="tx1"/>
                          </a:solidFill>
                          <a:latin typeface="Arial"/>
                        </a:rPr>
                        <a:t>52258 - </a:t>
                      </a:r>
                      <a:r>
                        <a:rPr lang="fr-FR" sz="800" b="1" i="0" u="none" strike="noStrike" dirty="0" err="1">
                          <a:solidFill>
                            <a:schemeClr val="tx1"/>
                          </a:solidFill>
                          <a:latin typeface="Arial"/>
                        </a:rPr>
                        <a:t>Laferté</a:t>
                      </a:r>
                      <a:r>
                        <a:rPr lang="fr-FR" sz="800" b="1" i="0" u="none" strike="noStrike" dirty="0">
                          <a:solidFill>
                            <a:schemeClr val="tx1"/>
                          </a:solidFill>
                          <a:latin typeface="Arial"/>
                        </a:rPr>
                        <a:t>-sur-Aube</a:t>
                      </a:r>
                    </a:p>
                  </a:txBody>
                  <a:tcPr marL="9525" marR="9525" marT="9525" marB="0" anchor="b">
                    <a:lnL>
                      <a:noFill/>
                    </a:lnL>
                    <a:lnR>
                      <a:noFill/>
                    </a:lnR>
                    <a:lnT>
                      <a:noFill/>
                    </a:lnT>
                    <a:lnB>
                      <a:noFill/>
                    </a:lnB>
                    <a:noFill/>
                  </a:tcPr>
                </a:tc>
              </a:tr>
            </a:tbl>
          </a:graphicData>
        </a:graphic>
      </p:graphicFrame>
      <p:graphicFrame>
        <p:nvGraphicFramePr>
          <p:cNvPr id="15" name="Tableau 14"/>
          <p:cNvGraphicFramePr>
            <a:graphicFrameLocks noGrp="1"/>
          </p:cNvGraphicFramePr>
          <p:nvPr/>
        </p:nvGraphicFramePr>
        <p:xfrm>
          <a:off x="2640280" y="5672116"/>
          <a:ext cx="1872342" cy="762036"/>
        </p:xfrm>
        <a:graphic>
          <a:graphicData uri="http://schemas.openxmlformats.org/drawingml/2006/table">
            <a:tbl>
              <a:tblPr/>
              <a:tblGrid>
                <a:gridCol w="1872342"/>
              </a:tblGrid>
              <a:tr h="86468">
                <a:tc>
                  <a:txBody>
                    <a:bodyPr/>
                    <a:lstStyle/>
                    <a:p>
                      <a:pPr algn="l" fontAlgn="b"/>
                      <a:r>
                        <a:rPr lang="fr-FR" sz="800" b="1" i="0" u="none" strike="noStrike" dirty="0">
                          <a:solidFill>
                            <a:schemeClr val="tx1"/>
                          </a:solidFill>
                          <a:latin typeface="Arial"/>
                        </a:rPr>
                        <a:t>52138 - </a:t>
                      </a:r>
                      <a:r>
                        <a:rPr lang="fr-FR" sz="800" b="1" i="0" u="none" strike="noStrike" dirty="0" err="1">
                          <a:solidFill>
                            <a:schemeClr val="tx1"/>
                          </a:solidFill>
                          <a:latin typeface="Arial"/>
                        </a:rPr>
                        <a:t>Colmier</a:t>
                      </a:r>
                      <a:r>
                        <a:rPr lang="fr-FR" sz="800" b="1" i="0" u="none" strike="noStrike" dirty="0">
                          <a:solidFill>
                            <a:schemeClr val="tx1"/>
                          </a:solidFill>
                          <a:latin typeface="Arial"/>
                        </a:rPr>
                        <a:t>-</a:t>
                      </a:r>
                      <a:r>
                        <a:rPr lang="fr-FR" sz="800" b="1" i="0" u="none" strike="noStrike" dirty="0" err="1">
                          <a:solidFill>
                            <a:schemeClr val="tx1"/>
                          </a:solidFill>
                          <a:latin typeface="Arial"/>
                        </a:rPr>
                        <a:t>le-Haut</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52140 - Colombey-les-Deux-Églises</a:t>
                      </a: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52141 - </a:t>
                      </a:r>
                      <a:r>
                        <a:rPr lang="fr-FR" sz="800" b="1" i="0" u="none" strike="noStrike" dirty="0" err="1">
                          <a:solidFill>
                            <a:schemeClr val="tx1"/>
                          </a:solidFill>
                          <a:latin typeface="Arial"/>
                        </a:rPr>
                        <a:t>Condes</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r h="86468">
                <a:tc>
                  <a:txBody>
                    <a:bodyPr/>
                    <a:lstStyle/>
                    <a:p>
                      <a:pPr algn="l" fontAlgn="b"/>
                      <a:r>
                        <a:rPr lang="fr-FR" sz="800" b="1" i="0" u="none" strike="noStrike">
                          <a:solidFill>
                            <a:schemeClr val="tx1"/>
                          </a:solidFill>
                          <a:latin typeface="Arial"/>
                        </a:rPr>
                        <a:t>52142 - Consigny</a:t>
                      </a: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52145 - </a:t>
                      </a:r>
                      <a:r>
                        <a:rPr lang="fr-FR" sz="800" b="1" i="0" u="none" strike="noStrike" dirty="0" err="1">
                          <a:solidFill>
                            <a:schemeClr val="tx1"/>
                          </a:solidFill>
                          <a:latin typeface="Arial"/>
                        </a:rPr>
                        <a:t>Coublanc</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r h="86468">
                <a:tc>
                  <a:txBody>
                    <a:bodyPr/>
                    <a:lstStyle/>
                    <a:p>
                      <a:pPr algn="l" fontAlgn="b"/>
                      <a:r>
                        <a:rPr lang="fr-FR" sz="800" b="1" i="0" u="none" strike="noStrike" dirty="0">
                          <a:solidFill>
                            <a:schemeClr val="tx1"/>
                          </a:solidFill>
                          <a:latin typeface="Arial"/>
                        </a:rPr>
                        <a:t>52146 - </a:t>
                      </a:r>
                      <a:r>
                        <a:rPr lang="fr-FR" sz="800" b="1" i="0" u="none" strike="noStrike" dirty="0" err="1">
                          <a:solidFill>
                            <a:schemeClr val="tx1"/>
                          </a:solidFill>
                          <a:latin typeface="Arial"/>
                        </a:rPr>
                        <a:t>Coupray</a:t>
                      </a:r>
                      <a:endParaRPr lang="fr-FR" sz="800" b="1" i="0" u="none" strike="noStrike" dirty="0">
                        <a:solidFill>
                          <a:schemeClr val="tx1"/>
                        </a:solidFill>
                        <a:latin typeface="Arial"/>
                      </a:endParaRPr>
                    </a:p>
                  </a:txBody>
                  <a:tcPr marL="5086" marR="5086" marT="5086" marB="0" anchor="b">
                    <a:lnL>
                      <a:noFill/>
                    </a:lnL>
                    <a:lnR>
                      <a:noFill/>
                    </a:lnR>
                    <a:lnT>
                      <a:noFill/>
                    </a:lnT>
                    <a:lnB>
                      <a:noFill/>
                    </a:lnB>
                    <a:noFill/>
                  </a:tcPr>
                </a:tc>
              </a:tr>
            </a:tbl>
          </a:graphicData>
        </a:graphic>
      </p:graphicFrame>
      <p:graphicFrame>
        <p:nvGraphicFramePr>
          <p:cNvPr id="17" name="Tableau 16"/>
          <p:cNvGraphicFramePr>
            <a:graphicFrameLocks noGrp="1"/>
          </p:cNvGraphicFramePr>
          <p:nvPr/>
        </p:nvGraphicFramePr>
        <p:xfrm>
          <a:off x="4777838" y="5814622"/>
          <a:ext cx="1832264" cy="809625"/>
        </p:xfrm>
        <a:graphic>
          <a:graphicData uri="http://schemas.openxmlformats.org/drawingml/2006/table">
            <a:tbl>
              <a:tblPr/>
              <a:tblGrid>
                <a:gridCol w="1832264"/>
              </a:tblGrid>
              <a:tr h="161925">
                <a:tc>
                  <a:txBody>
                    <a:bodyPr/>
                    <a:lstStyle/>
                    <a:p>
                      <a:pPr algn="l" fontAlgn="b"/>
                      <a:r>
                        <a:rPr lang="fr-FR" sz="800" b="1" i="0" u="none" strike="noStrike" dirty="0">
                          <a:solidFill>
                            <a:schemeClr val="tx1"/>
                          </a:solidFill>
                          <a:latin typeface="Arial"/>
                        </a:rPr>
                        <a:t>52223 - </a:t>
                      </a:r>
                      <a:r>
                        <a:rPr lang="fr-FR" sz="800" b="1" i="0" u="none" strike="noStrike" dirty="0" err="1">
                          <a:solidFill>
                            <a:schemeClr val="tx1"/>
                          </a:solidFill>
                          <a:latin typeface="Arial"/>
                        </a:rPr>
                        <a:t>Gilley</a:t>
                      </a:r>
                      <a:endParaRPr lang="fr-FR" sz="800" b="1" i="0" u="none" strike="noStrike" dirty="0">
                        <a:solidFill>
                          <a:schemeClr val="tx1"/>
                        </a:solidFill>
                        <a:latin typeface="Arial"/>
                      </a:endParaRPr>
                    </a:p>
                  </a:txBody>
                  <a:tcPr marL="9525" marR="9525" marT="9525" marB="0" anchor="b">
                    <a:lnL>
                      <a:noFill/>
                    </a:lnL>
                    <a:lnR>
                      <a:noFill/>
                    </a:lnR>
                    <a:lnT>
                      <a:noFill/>
                    </a:lnT>
                    <a:lnB>
                      <a:noFill/>
                    </a:lnB>
                    <a:noFill/>
                  </a:tcPr>
                </a:tc>
              </a:tr>
              <a:tr h="161925">
                <a:tc>
                  <a:txBody>
                    <a:bodyPr/>
                    <a:lstStyle/>
                    <a:p>
                      <a:pPr algn="l" fontAlgn="b"/>
                      <a:r>
                        <a:rPr lang="fr-FR" sz="800" b="1" i="0" u="none" strike="noStrike" dirty="0">
                          <a:solidFill>
                            <a:schemeClr val="tx1"/>
                          </a:solidFill>
                          <a:latin typeface="Arial"/>
                        </a:rPr>
                        <a:t>52225 - Goncourt</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52227 - Graffigny-Chemin</a:t>
                      </a:r>
                    </a:p>
                  </a:txBody>
                  <a:tcPr marL="9525" marR="9525" marT="9525" marB="0" anchor="b">
                    <a:lnL>
                      <a:noFill/>
                    </a:lnL>
                    <a:lnR>
                      <a:noFill/>
                    </a:lnR>
                    <a:lnT>
                      <a:noFill/>
                    </a:lnT>
                    <a:lnB>
                      <a:noFill/>
                    </a:lnB>
                    <a:noFill/>
                  </a:tcPr>
                </a:tc>
              </a:tr>
              <a:tr h="161925">
                <a:tc>
                  <a:txBody>
                    <a:bodyPr/>
                    <a:lstStyle/>
                    <a:p>
                      <a:pPr algn="l" fontAlgn="b"/>
                      <a:r>
                        <a:rPr lang="fr-FR" sz="800" b="1" i="0" u="none" strike="noStrike" dirty="0">
                          <a:solidFill>
                            <a:schemeClr val="tx1"/>
                          </a:solidFill>
                          <a:latin typeface="Arial"/>
                        </a:rPr>
                        <a:t>52228 - </a:t>
                      </a:r>
                      <a:r>
                        <a:rPr lang="fr-FR" sz="800" b="1" i="0" u="none" strike="noStrike" dirty="0" err="1">
                          <a:solidFill>
                            <a:schemeClr val="tx1"/>
                          </a:solidFill>
                          <a:latin typeface="Arial"/>
                        </a:rPr>
                        <a:t>Grandchamp</a:t>
                      </a:r>
                      <a:endParaRPr lang="fr-FR" sz="800" b="1" i="0" u="none" strike="noStrike" dirty="0">
                        <a:solidFill>
                          <a:schemeClr val="tx1"/>
                        </a:solidFill>
                        <a:latin typeface="Arial"/>
                      </a:endParaRPr>
                    </a:p>
                  </a:txBody>
                  <a:tcPr marL="9525" marR="9525" marT="9525" marB="0" anchor="b">
                    <a:lnL>
                      <a:noFill/>
                    </a:lnL>
                    <a:lnR>
                      <a:noFill/>
                    </a:lnR>
                    <a:lnT>
                      <a:noFill/>
                    </a:lnT>
                    <a:lnB>
                      <a:noFill/>
                    </a:lnB>
                    <a:noFill/>
                  </a:tcPr>
                </a:tc>
              </a:tr>
              <a:tr h="161925">
                <a:tc>
                  <a:txBody>
                    <a:bodyPr/>
                    <a:lstStyle/>
                    <a:p>
                      <a:pPr algn="l" fontAlgn="b"/>
                      <a:r>
                        <a:rPr lang="fr-FR" sz="800" b="1" i="0" u="none" strike="noStrike" dirty="0">
                          <a:solidFill>
                            <a:schemeClr val="tx1"/>
                          </a:solidFill>
                          <a:latin typeface="Arial"/>
                        </a:rPr>
                        <a:t>52229 - Grenant</a:t>
                      </a:r>
                    </a:p>
                  </a:txBody>
                  <a:tcPr marL="9525" marR="9525" marT="9525" marB="0" anchor="b">
                    <a:lnL>
                      <a:noFill/>
                    </a:lnL>
                    <a:lnR>
                      <a:noFill/>
                    </a:lnR>
                    <a:lnT>
                      <a:noFill/>
                    </a:lnT>
                    <a:lnB>
                      <a:noFill/>
                    </a:lnB>
                    <a:noFill/>
                  </a:tcPr>
                </a:tc>
              </a:tr>
            </a:tbl>
          </a:graphicData>
        </a:graphic>
      </p:graphicFrame>
      <p:graphicFrame>
        <p:nvGraphicFramePr>
          <p:cNvPr id="18" name="Tableau 17"/>
          <p:cNvGraphicFramePr>
            <a:graphicFrameLocks noGrp="1"/>
          </p:cNvGraphicFramePr>
          <p:nvPr/>
        </p:nvGraphicFramePr>
        <p:xfrm>
          <a:off x="6599216" y="3729221"/>
          <a:ext cx="1891640" cy="2914650"/>
        </p:xfrm>
        <a:graphic>
          <a:graphicData uri="http://schemas.openxmlformats.org/drawingml/2006/table">
            <a:tbl>
              <a:tblPr/>
              <a:tblGrid>
                <a:gridCol w="1891640"/>
              </a:tblGrid>
              <a:tr h="161925">
                <a:tc>
                  <a:txBody>
                    <a:bodyPr/>
                    <a:lstStyle/>
                    <a:p>
                      <a:pPr algn="l" fontAlgn="b"/>
                      <a:r>
                        <a:rPr lang="fr-FR" sz="800" b="1" i="0" u="none" strike="noStrike">
                          <a:solidFill>
                            <a:schemeClr val="tx1"/>
                          </a:solidFill>
                          <a:latin typeface="Arial"/>
                        </a:rPr>
                        <a:t>52260 - Lamancine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52262 - Lamothe-en-Blaisy</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52264 - Laneuvelle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52269 - Langres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52271 - Lanques-sur-Rognon</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52272 - Lanty-sur-Aube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52273 - Larivière-Arnoncourt</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52274 - Latrecey-Ormoy-sur-Aube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52275 - Lavernoy</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52276 - Laville-aux-Bois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52277 - Lavilleneuve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52280 - Lecey</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52282 - Leffonds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52285 - Leuchey</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52287 - Levécourt</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52290 - Les Loges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52291 - Longchamp</a:t>
                      </a:r>
                    </a:p>
                  </a:txBody>
                  <a:tcPr marL="9525" marR="9525" marT="9525" marB="0" anchor="b">
                    <a:lnL>
                      <a:noFill/>
                    </a:lnL>
                    <a:lnR>
                      <a:noFill/>
                    </a:lnR>
                    <a:lnT>
                      <a:noFill/>
                    </a:lnT>
                    <a:lnB>
                      <a:noFill/>
                    </a:lnB>
                    <a:noFill/>
                  </a:tcPr>
                </a:tc>
              </a:tr>
              <a:tr h="161925">
                <a:tc>
                  <a:txBody>
                    <a:bodyPr/>
                    <a:lstStyle/>
                    <a:p>
                      <a:pPr algn="l" fontAlgn="b"/>
                      <a:r>
                        <a:rPr lang="fr-FR" sz="800" b="1" i="0" u="none" strike="noStrike" dirty="0">
                          <a:solidFill>
                            <a:schemeClr val="tx1"/>
                          </a:solidFill>
                          <a:latin typeface="Arial"/>
                        </a:rPr>
                        <a:t>52292 - </a:t>
                      </a:r>
                      <a:r>
                        <a:rPr lang="fr-FR" sz="800" b="1" i="0" u="none" strike="noStrike" dirty="0" err="1">
                          <a:solidFill>
                            <a:schemeClr val="tx1"/>
                          </a:solidFill>
                          <a:latin typeface="Arial"/>
                        </a:rPr>
                        <a:t>Longeau</a:t>
                      </a:r>
                      <a:r>
                        <a:rPr lang="fr-FR" sz="800" b="1" i="0" u="none" strike="noStrike" dirty="0">
                          <a:solidFill>
                            <a:schemeClr val="tx1"/>
                          </a:solidFill>
                          <a:latin typeface="Arial"/>
                        </a:rPr>
                        <a:t>-</a:t>
                      </a:r>
                      <a:r>
                        <a:rPr lang="fr-FR" sz="800" b="1" i="0" u="none" strike="noStrike" dirty="0" err="1">
                          <a:solidFill>
                            <a:schemeClr val="tx1"/>
                          </a:solidFill>
                          <a:latin typeface="Arial"/>
                        </a:rPr>
                        <a:t>Percey</a:t>
                      </a:r>
                      <a:endParaRPr lang="fr-FR" sz="800" b="1" i="0" u="none" strike="noStrike" dirty="0">
                        <a:solidFill>
                          <a:schemeClr val="tx1"/>
                        </a:solidFill>
                        <a:latin typeface="Arial"/>
                      </a:endParaRPr>
                    </a:p>
                  </a:txBody>
                  <a:tcPr marL="9525" marR="9525" marT="9525" marB="0" anchor="b">
                    <a:lnL>
                      <a:noFill/>
                    </a:lnL>
                    <a:lnR>
                      <a:noFill/>
                    </a:lnR>
                    <a:lnT>
                      <a:noFill/>
                    </a:lnT>
                    <a:lnB>
                      <a:noFill/>
                    </a:lnB>
                    <a:no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méthodologique</a:t>
            </a:r>
            <a:endParaRPr lang="fr-FR" dirty="0"/>
          </a:p>
        </p:txBody>
      </p:sp>
      <p:sp>
        <p:nvSpPr>
          <p:cNvPr id="4" name="Espace réservé du contenu 2"/>
          <p:cNvSpPr txBox="1">
            <a:spLocks/>
          </p:cNvSpPr>
          <p:nvPr/>
        </p:nvSpPr>
        <p:spPr>
          <a:xfrm>
            <a:off x="305300" y="682325"/>
            <a:ext cx="7740000" cy="362712"/>
          </a:xfrm>
          <a:prstGeom prst="rect">
            <a:avLst/>
          </a:prstGeom>
        </p:spPr>
        <p:txBody>
          <a:bodyPr lIns="0" tIns="0" rIns="0" bIns="0"/>
          <a:lstStyle/>
          <a:p>
            <a:pPr marL="182563" indent="-182563" eaLnBrk="0" hangingPunct="0">
              <a:spcBef>
                <a:spcPts val="0"/>
              </a:spcBef>
            </a:pPr>
            <a:r>
              <a:rPr lang="fr-FR" sz="1600" dirty="0" smtClean="0">
                <a:solidFill>
                  <a:srgbClr val="1F497D"/>
                </a:solidFill>
                <a:latin typeface="Arial"/>
              </a:rPr>
              <a:t>Détail de la Zone 3 :</a:t>
            </a:r>
            <a:r>
              <a:rPr lang="fr-FR" sz="1600" dirty="0" smtClean="0">
                <a:solidFill>
                  <a:srgbClr val="1F497D"/>
                </a:solidFill>
              </a:rPr>
              <a:t> MOINS PROCHES RIVERAINS </a:t>
            </a:r>
            <a:r>
              <a:rPr lang="fr-FR" sz="1600" dirty="0" smtClean="0"/>
              <a:t>CMHM </a:t>
            </a:r>
            <a:endParaRPr lang="fr-FR" sz="1600" dirty="0" smtClean="0">
              <a:solidFill>
                <a:srgbClr val="1F497D"/>
              </a:solidFill>
              <a:latin typeface="Arial"/>
            </a:endParaRPr>
          </a:p>
          <a:p>
            <a:pPr marL="182563" indent="-182563" eaLnBrk="0" hangingPunct="0">
              <a:spcBef>
                <a:spcPts val="0"/>
              </a:spcBef>
              <a:buFont typeface="Wingdings" pitchFamily="2" charset="2"/>
              <a:buChar char="§"/>
              <a:defRPr/>
            </a:pPr>
            <a:endParaRPr lang="fr-FR" sz="1600" dirty="0" smtClean="0">
              <a:solidFill>
                <a:srgbClr val="1F497D"/>
              </a:solidFill>
              <a:latin typeface="Arial"/>
            </a:endParaRPr>
          </a:p>
          <a:p>
            <a:pPr marL="182563" indent="-182563" eaLnBrk="0" hangingPunct="0">
              <a:spcBef>
                <a:spcPts val="0"/>
              </a:spcBef>
              <a:defRPr/>
            </a:pPr>
            <a:endParaRPr lang="fr-FR" sz="1600" dirty="0">
              <a:solidFill>
                <a:srgbClr val="1F497D"/>
              </a:solidFill>
              <a:latin typeface="Arial"/>
            </a:endParaRPr>
          </a:p>
        </p:txBody>
      </p:sp>
      <p:graphicFrame>
        <p:nvGraphicFramePr>
          <p:cNvPr id="5" name="Tableau 4"/>
          <p:cNvGraphicFramePr>
            <a:graphicFrameLocks noGrp="1"/>
          </p:cNvGraphicFramePr>
          <p:nvPr/>
        </p:nvGraphicFramePr>
        <p:xfrm>
          <a:off x="739372" y="1052618"/>
          <a:ext cx="1632597" cy="5237791"/>
        </p:xfrm>
        <a:graphic>
          <a:graphicData uri="http://schemas.openxmlformats.org/drawingml/2006/table">
            <a:tbl>
              <a:tblPr/>
              <a:tblGrid>
                <a:gridCol w="1632597"/>
              </a:tblGrid>
              <a:tr h="99122">
                <a:tc>
                  <a:txBody>
                    <a:bodyPr/>
                    <a:lstStyle/>
                    <a:p>
                      <a:pPr algn="l" fontAlgn="b"/>
                      <a:r>
                        <a:rPr lang="fr-FR" sz="800" b="1" i="0" u="none" strike="noStrike" dirty="0">
                          <a:solidFill>
                            <a:schemeClr val="tx1"/>
                          </a:solidFill>
                          <a:latin typeface="Arial"/>
                        </a:rPr>
                        <a:t>52295 - </a:t>
                      </a:r>
                      <a:r>
                        <a:rPr lang="fr-FR" sz="800" b="1" i="0" u="none" strike="noStrike" dirty="0" err="1">
                          <a:solidFill>
                            <a:schemeClr val="tx1"/>
                          </a:solidFill>
                          <a:latin typeface="Arial"/>
                        </a:rPr>
                        <a:t>Louvières</a:t>
                      </a:r>
                      <a:endParaRPr lang="fr-FR" sz="800" b="1" i="0" u="none" strike="noStrike" dirty="0">
                        <a:solidFill>
                          <a:schemeClr val="tx1"/>
                        </a:solidFill>
                        <a:latin typeface="Arial"/>
                      </a:endParaRP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52297 - Luzy-sur-Marne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52298 - Maâtz</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52301 - Maisoncelles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52303 - Maizières-sur-Amance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52304 - Malaincourt-sur-Meuse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52305 - Mandres-la-Côte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52307 - Marac</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52308 - Maranville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52310 - Marbéville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52311 - Marcilly-en-Bassigny</a:t>
                      </a:r>
                    </a:p>
                  </a:txBody>
                  <a:tcPr marL="5831" marR="5831" marT="5831" marB="0" anchor="b">
                    <a:lnL>
                      <a:noFill/>
                    </a:lnL>
                    <a:lnR>
                      <a:noFill/>
                    </a:lnR>
                    <a:lnT>
                      <a:noFill/>
                    </a:lnT>
                    <a:lnB>
                      <a:noFill/>
                    </a:lnB>
                    <a:noFill/>
                  </a:tcPr>
                </a:tc>
              </a:tr>
              <a:tr h="99122">
                <a:tc>
                  <a:txBody>
                    <a:bodyPr/>
                    <a:lstStyle/>
                    <a:p>
                      <a:pPr algn="l" fontAlgn="b"/>
                      <a:r>
                        <a:rPr lang="fr-FR" sz="800" b="1" i="0" u="none" strike="noStrike" dirty="0">
                          <a:solidFill>
                            <a:schemeClr val="tx1"/>
                          </a:solidFill>
                          <a:latin typeface="Arial"/>
                        </a:rPr>
                        <a:t>52312 - </a:t>
                      </a:r>
                      <a:r>
                        <a:rPr lang="fr-FR" sz="800" b="1" i="0" u="none" strike="noStrike" dirty="0" err="1">
                          <a:solidFill>
                            <a:schemeClr val="tx1"/>
                          </a:solidFill>
                          <a:latin typeface="Arial"/>
                        </a:rPr>
                        <a:t>Mardor</a:t>
                      </a:r>
                      <a:endParaRPr lang="fr-FR" sz="800" b="1" i="0" u="none" strike="noStrike" dirty="0">
                        <a:solidFill>
                          <a:schemeClr val="tx1"/>
                        </a:solidFill>
                        <a:latin typeface="Arial"/>
                      </a:endParaRP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52313 - Mareilles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52315 - Marnay-sur-Marne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52318 - Melay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52319 - Mennouveaux</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52320 - Merrey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52322 - Meures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52325 - Millières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52326 - Mirbel</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52328 - Montcharvot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52330 - Montheries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52332 - Val-de-Meuse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52335 - Montot-sur-Rognon</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52340 - Montsaugeon</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52344 - Mouilleron</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52348 - Neuilly-l'Évêque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52349 - Neuilly-sur-Suize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52350 - Neuvelle-lès-Voisey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52351 - Nijon</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52352 - Ninville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52353 - Nogent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52354 - Noidant-Chatenoy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52355 - Noidant-le-Rocheux</a:t>
                      </a:r>
                    </a:p>
                  </a:txBody>
                  <a:tcPr marL="5831" marR="5831" marT="5831" marB="0" anchor="b">
                    <a:lnL>
                      <a:noFill/>
                    </a:lnL>
                    <a:lnR>
                      <a:noFill/>
                    </a:lnR>
                    <a:lnT>
                      <a:noFill/>
                    </a:lnT>
                    <a:lnB>
                      <a:noFill/>
                    </a:lnB>
                    <a:noFill/>
                  </a:tcPr>
                </a:tc>
              </a:tr>
              <a:tr h="99122">
                <a:tc>
                  <a:txBody>
                    <a:bodyPr/>
                    <a:lstStyle/>
                    <a:p>
                      <a:pPr algn="l" fontAlgn="b"/>
                      <a:r>
                        <a:rPr lang="fr-FR" sz="800" b="1" i="0" u="none" strike="noStrike" dirty="0">
                          <a:solidFill>
                            <a:schemeClr val="tx1"/>
                          </a:solidFill>
                          <a:latin typeface="Arial"/>
                        </a:rPr>
                        <a:t>52358 - Noyers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52360 - Occey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52362 - Orbigny-au-Mont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52363 - Orbigny-au-Val</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52364 - Orcevaux</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52365 - Orges</a:t>
                      </a:r>
                    </a:p>
                  </a:txBody>
                  <a:tcPr marL="5831" marR="5831" marT="5831" marB="0" anchor="b">
                    <a:lnL>
                      <a:noFill/>
                    </a:lnL>
                    <a:lnR>
                      <a:noFill/>
                    </a:lnR>
                    <a:lnT>
                      <a:noFill/>
                    </a:lnT>
                    <a:lnB>
                      <a:noFill/>
                    </a:lnB>
                    <a:noFill/>
                  </a:tcPr>
                </a:tc>
              </a:tr>
              <a:tr h="99122">
                <a:tc>
                  <a:txBody>
                    <a:bodyPr/>
                    <a:lstStyle/>
                    <a:p>
                      <a:pPr algn="l" fontAlgn="b"/>
                      <a:r>
                        <a:rPr lang="fr-FR" sz="800" b="1" i="0" u="none" strike="noStrike" dirty="0">
                          <a:solidFill>
                            <a:schemeClr val="tx1"/>
                          </a:solidFill>
                          <a:latin typeface="Arial"/>
                        </a:rPr>
                        <a:t>52366 - </a:t>
                      </a:r>
                      <a:r>
                        <a:rPr lang="fr-FR" sz="800" b="1" i="0" u="none" strike="noStrike" dirty="0" err="1">
                          <a:solidFill>
                            <a:schemeClr val="tx1"/>
                          </a:solidFill>
                          <a:latin typeface="Arial"/>
                        </a:rPr>
                        <a:t>Ormancey</a:t>
                      </a:r>
                      <a:endParaRPr lang="fr-FR" sz="800" b="1" i="0" u="none" strike="noStrike" dirty="0">
                        <a:solidFill>
                          <a:schemeClr val="tx1"/>
                        </a:solidFill>
                        <a:latin typeface="Arial"/>
                      </a:endParaRPr>
                    </a:p>
                  </a:txBody>
                  <a:tcPr marL="5831" marR="5831" marT="5831" marB="0" anchor="b">
                    <a:lnL>
                      <a:noFill/>
                    </a:lnL>
                    <a:lnR>
                      <a:noFill/>
                    </a:lnR>
                    <a:lnT>
                      <a:noFill/>
                    </a:lnT>
                    <a:lnB>
                      <a:noFill/>
                    </a:lnB>
                    <a:noFill/>
                  </a:tcPr>
                </a:tc>
              </a:tr>
            </a:tbl>
          </a:graphicData>
        </a:graphic>
      </p:graphicFrame>
      <p:graphicFrame>
        <p:nvGraphicFramePr>
          <p:cNvPr id="6" name="Tableau 5"/>
          <p:cNvGraphicFramePr>
            <a:graphicFrameLocks noGrp="1"/>
          </p:cNvGraphicFramePr>
          <p:nvPr/>
        </p:nvGraphicFramePr>
        <p:xfrm>
          <a:off x="2468102" y="1005127"/>
          <a:ext cx="1761486" cy="4993938"/>
        </p:xfrm>
        <a:graphic>
          <a:graphicData uri="http://schemas.openxmlformats.org/drawingml/2006/table">
            <a:tbl>
              <a:tblPr/>
              <a:tblGrid>
                <a:gridCol w="1761486"/>
              </a:tblGrid>
              <a:tr h="106947">
                <a:tc>
                  <a:txBody>
                    <a:bodyPr/>
                    <a:lstStyle/>
                    <a:p>
                      <a:pPr algn="l" fontAlgn="b"/>
                      <a:r>
                        <a:rPr lang="fr-FR" sz="800" b="1" i="0" u="none" strike="noStrike" dirty="0">
                          <a:solidFill>
                            <a:schemeClr val="tx1"/>
                          </a:solidFill>
                          <a:latin typeface="Arial"/>
                        </a:rPr>
                        <a:t>52367 - </a:t>
                      </a:r>
                      <a:r>
                        <a:rPr lang="fr-FR" sz="800" b="1" i="0" u="none" strike="noStrike" dirty="0" err="1">
                          <a:solidFill>
                            <a:schemeClr val="tx1"/>
                          </a:solidFill>
                          <a:latin typeface="Arial"/>
                        </a:rPr>
                        <a:t>Ormoy</a:t>
                      </a:r>
                      <a:r>
                        <a:rPr lang="fr-FR" sz="800" b="1" i="0" u="none" strike="noStrike" dirty="0">
                          <a:solidFill>
                            <a:schemeClr val="tx1"/>
                          </a:solidFill>
                          <a:latin typeface="Arial"/>
                        </a:rPr>
                        <a:t>-lès-</a:t>
                      </a:r>
                      <a:r>
                        <a:rPr lang="fr-FR" sz="800" b="1" i="0" u="none" strike="noStrike" dirty="0" err="1">
                          <a:solidFill>
                            <a:schemeClr val="tx1"/>
                          </a:solidFill>
                          <a:latin typeface="Arial"/>
                        </a:rPr>
                        <a:t>Sexfontaines</a:t>
                      </a:r>
                      <a:endParaRPr lang="fr-FR" sz="800" b="1" i="0" u="none" strike="noStrike" dirty="0">
                        <a:solidFill>
                          <a:schemeClr val="tx1"/>
                        </a:solidFill>
                        <a:latin typeface="Arial"/>
                      </a:endParaRP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52371 - Oudincourt</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52372 - Outremécourt</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52373 - Ozières</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52374 - Le Pailly</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52375 - Palaiseul</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52377 - Parnoy-en-Bassigny</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52380 - Peigney</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52383 - Perrancey-les-Vieux-Moulins</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52384 - Perrogney-les-Fontaines</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52385 - Perrusse</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52388 - Pierremont-sur-Amance</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52390 - Pisseloup</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52392 - Plesnoy</a:t>
                      </a:r>
                    </a:p>
                  </a:txBody>
                  <a:tcPr marL="6291" marR="6291" marT="6291" marB="0" anchor="b">
                    <a:lnL>
                      <a:noFill/>
                    </a:lnL>
                    <a:lnR>
                      <a:noFill/>
                    </a:lnR>
                    <a:lnT>
                      <a:noFill/>
                    </a:lnT>
                    <a:lnB>
                      <a:noFill/>
                    </a:lnB>
                    <a:noFill/>
                  </a:tcPr>
                </a:tc>
              </a:tr>
              <a:tr h="106947">
                <a:tc>
                  <a:txBody>
                    <a:bodyPr/>
                    <a:lstStyle/>
                    <a:p>
                      <a:pPr algn="l" fontAlgn="b"/>
                      <a:r>
                        <a:rPr lang="fr-FR" sz="800" b="1" i="0" u="none" strike="noStrike" dirty="0">
                          <a:solidFill>
                            <a:schemeClr val="tx1"/>
                          </a:solidFill>
                          <a:latin typeface="Arial"/>
                        </a:rPr>
                        <a:t>52393 - </a:t>
                      </a:r>
                      <a:r>
                        <a:rPr lang="fr-FR" sz="800" b="1" i="0" u="none" strike="noStrike" dirty="0" err="1">
                          <a:solidFill>
                            <a:schemeClr val="tx1"/>
                          </a:solidFill>
                          <a:latin typeface="Arial"/>
                        </a:rPr>
                        <a:t>Poinsenot</a:t>
                      </a:r>
                      <a:endParaRPr lang="fr-FR" sz="800" b="1" i="0" u="none" strike="noStrike" dirty="0">
                        <a:solidFill>
                          <a:schemeClr val="tx1"/>
                        </a:solidFill>
                        <a:latin typeface="Arial"/>
                      </a:endParaRP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52394 - Poinson-lès-Fayl</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52395 - Poinson-lès-Grancey</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52396 - Poinson-lès-Nogent</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52397 - Poiseul</a:t>
                      </a:r>
                    </a:p>
                  </a:txBody>
                  <a:tcPr marL="6291" marR="6291" marT="6291" marB="0" anchor="b">
                    <a:lnL>
                      <a:noFill/>
                    </a:lnL>
                    <a:lnR>
                      <a:noFill/>
                    </a:lnR>
                    <a:lnT>
                      <a:noFill/>
                    </a:lnT>
                    <a:lnB>
                      <a:noFill/>
                    </a:lnB>
                    <a:noFill/>
                  </a:tcPr>
                </a:tc>
              </a:tr>
              <a:tr h="106947">
                <a:tc>
                  <a:txBody>
                    <a:bodyPr/>
                    <a:lstStyle/>
                    <a:p>
                      <a:pPr algn="l" fontAlgn="b"/>
                      <a:r>
                        <a:rPr lang="fr-FR" sz="800" b="1" i="0" u="none" strike="noStrike" dirty="0">
                          <a:solidFill>
                            <a:schemeClr val="tx1"/>
                          </a:solidFill>
                          <a:latin typeface="Arial"/>
                        </a:rPr>
                        <a:t>52399 - Pont-la-Ville</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52400 - Le Châtelet-sur-Meuse</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52401 - Poulangy</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52403 - Praslay</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52405 - Prauthoy</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52406 - Pressigny</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52415 - Rançonnières</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52416 - Rangecourt</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52419 - Rennepont</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52420 - Reynel</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52421 - Riaucourt</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52422 - Richebourg</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52423 - Rimaucourt</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52424 - Rivières-le-Bois</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52425 - Rivière-les-Fosses</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52426 - Rizaucourt-Buchey</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52428 - Rochefort-sur-la-Côte</a:t>
                      </a:r>
                    </a:p>
                  </a:txBody>
                  <a:tcPr marL="6291" marR="6291" marT="6291" marB="0" anchor="b">
                    <a:lnL>
                      <a:noFill/>
                    </a:lnL>
                    <a:lnR>
                      <a:noFill/>
                    </a:lnR>
                    <a:lnT>
                      <a:noFill/>
                    </a:lnT>
                    <a:lnB>
                      <a:noFill/>
                    </a:lnB>
                    <a:noFill/>
                  </a:tcPr>
                </a:tc>
              </a:tr>
              <a:tr h="106947">
                <a:tc>
                  <a:txBody>
                    <a:bodyPr/>
                    <a:lstStyle/>
                    <a:p>
                      <a:pPr algn="l" fontAlgn="b"/>
                      <a:r>
                        <a:rPr lang="fr-FR" sz="800" b="1" i="0" u="none" strike="noStrike">
                          <a:solidFill>
                            <a:schemeClr val="tx1"/>
                          </a:solidFill>
                          <a:latin typeface="Arial"/>
                        </a:rPr>
                        <a:t>52431 - Rochetaillée</a:t>
                      </a:r>
                    </a:p>
                  </a:txBody>
                  <a:tcPr marL="6291" marR="6291" marT="6291" marB="0" anchor="b">
                    <a:lnL>
                      <a:noFill/>
                    </a:lnL>
                    <a:lnR>
                      <a:noFill/>
                    </a:lnR>
                    <a:lnT>
                      <a:noFill/>
                    </a:lnT>
                    <a:lnB>
                      <a:noFill/>
                    </a:lnB>
                    <a:noFill/>
                  </a:tcPr>
                </a:tc>
              </a:tr>
              <a:tr h="106947">
                <a:tc>
                  <a:txBody>
                    <a:bodyPr/>
                    <a:lstStyle/>
                    <a:p>
                      <a:pPr algn="l" fontAlgn="b"/>
                      <a:r>
                        <a:rPr lang="fr-FR" sz="800" b="1" i="0" u="none" strike="noStrike" dirty="0">
                          <a:solidFill>
                            <a:schemeClr val="tx1"/>
                          </a:solidFill>
                          <a:latin typeface="Arial"/>
                        </a:rPr>
                        <a:t>52432 - </a:t>
                      </a:r>
                      <a:r>
                        <a:rPr lang="fr-FR" sz="800" b="1" i="0" u="none" strike="noStrike" dirty="0" err="1">
                          <a:solidFill>
                            <a:schemeClr val="tx1"/>
                          </a:solidFill>
                          <a:latin typeface="Arial"/>
                        </a:rPr>
                        <a:t>Rolampont</a:t>
                      </a:r>
                      <a:endParaRPr lang="fr-FR" sz="800" b="1" i="0" u="none" strike="noStrike" dirty="0">
                        <a:solidFill>
                          <a:schemeClr val="tx1"/>
                        </a:solidFill>
                        <a:latin typeface="Arial"/>
                      </a:endParaRPr>
                    </a:p>
                  </a:txBody>
                  <a:tcPr marL="6291" marR="6291" marT="6291" marB="0" anchor="b">
                    <a:lnL>
                      <a:noFill/>
                    </a:lnL>
                    <a:lnR>
                      <a:noFill/>
                    </a:lnR>
                    <a:lnT>
                      <a:noFill/>
                    </a:lnT>
                    <a:lnB>
                      <a:noFill/>
                    </a:lnB>
                    <a:noFill/>
                  </a:tcPr>
                </a:tc>
              </a:tr>
            </a:tbl>
          </a:graphicData>
        </a:graphic>
      </p:graphicFrame>
      <p:graphicFrame>
        <p:nvGraphicFramePr>
          <p:cNvPr id="7" name="Tableau 6"/>
          <p:cNvGraphicFramePr>
            <a:graphicFrameLocks noGrp="1"/>
          </p:cNvGraphicFramePr>
          <p:nvPr/>
        </p:nvGraphicFramePr>
        <p:xfrm>
          <a:off x="4505162" y="1052622"/>
          <a:ext cx="1812518" cy="5089280"/>
        </p:xfrm>
        <a:graphic>
          <a:graphicData uri="http://schemas.openxmlformats.org/drawingml/2006/table">
            <a:tbl>
              <a:tblPr/>
              <a:tblGrid>
                <a:gridCol w="1812518"/>
              </a:tblGrid>
              <a:tr h="90311">
                <a:tc>
                  <a:txBody>
                    <a:bodyPr/>
                    <a:lstStyle/>
                    <a:p>
                      <a:pPr algn="l" fontAlgn="b"/>
                      <a:r>
                        <a:rPr lang="fr-FR" sz="800" b="1" i="0" u="none" strike="noStrike" dirty="0">
                          <a:solidFill>
                            <a:schemeClr val="tx1"/>
                          </a:solidFill>
                          <a:latin typeface="Arial"/>
                        </a:rPr>
                        <a:t>52446 - Saint-</a:t>
                      </a:r>
                      <a:r>
                        <a:rPr lang="fr-FR" sz="800" b="1" i="0" u="none" strike="noStrike" dirty="0" err="1">
                          <a:solidFill>
                            <a:schemeClr val="tx1"/>
                          </a:solidFill>
                          <a:latin typeface="Arial"/>
                        </a:rPr>
                        <a:t>Broingt</a:t>
                      </a:r>
                      <a:r>
                        <a:rPr lang="fr-FR" sz="800" b="1" i="0" u="none" strike="noStrike" dirty="0">
                          <a:solidFill>
                            <a:schemeClr val="tx1"/>
                          </a:solidFill>
                          <a:latin typeface="Arial"/>
                        </a:rPr>
                        <a:t>-les-Fosses</a:t>
                      </a:r>
                    </a:p>
                  </a:txBody>
                  <a:tcPr marL="5312" marR="5312" marT="5312" marB="0" anchor="b">
                    <a:lnL>
                      <a:noFill/>
                    </a:lnL>
                    <a:lnR>
                      <a:noFill/>
                    </a:lnR>
                    <a:lnT>
                      <a:noFill/>
                    </a:lnT>
                    <a:lnB>
                      <a:noFill/>
                    </a:lnB>
                    <a:noFill/>
                  </a:tcPr>
                </a:tc>
              </a:tr>
              <a:tr h="90311">
                <a:tc>
                  <a:txBody>
                    <a:bodyPr/>
                    <a:lstStyle/>
                    <a:p>
                      <a:pPr algn="l" fontAlgn="b"/>
                      <a:r>
                        <a:rPr lang="fr-FR" sz="800" b="1" i="0" u="none" strike="noStrike" dirty="0">
                          <a:solidFill>
                            <a:schemeClr val="tx1"/>
                          </a:solidFill>
                          <a:latin typeface="Arial"/>
                        </a:rPr>
                        <a:t>52447 - Saint-</a:t>
                      </a:r>
                      <a:r>
                        <a:rPr lang="fr-FR" sz="800" b="1" i="0" u="none" strike="noStrike" dirty="0" err="1">
                          <a:solidFill>
                            <a:schemeClr val="tx1"/>
                          </a:solidFill>
                          <a:latin typeface="Arial"/>
                        </a:rPr>
                        <a:t>Ciergues</a:t>
                      </a:r>
                      <a:endParaRPr lang="fr-FR" sz="800" b="1" i="0" u="none" strike="noStrike" dirty="0">
                        <a:solidFill>
                          <a:schemeClr val="tx1"/>
                        </a:solidFill>
                        <a:latin typeface="Arial"/>
                      </a:endParaRP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52449 - Saints-Geosmes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52450 - Saint-Loup-sur-Aujon</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52452 - Saint-Martin-lès-Langres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52453 - Saint-Maurice</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52455 - Saint-Thiébault</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52457 - Saint-Vallier-sur-Marne</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52459 - Sarcey</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52461 - Sarrey</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52464 - Saulles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52467 - Savigny</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52469 - Semoutiers-Montsaon</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52470 - Serqueux</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52472 - Sexfontaines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52473 - Signéville</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52474 - Silvarouvres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52476 - Sommerécourt</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52480 - Soncourt-sur-Marne</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52482 - Soulaucourt-sur-Mouzon</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52483 - Soyers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52486 - Ternat</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52488 - Thivet</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52489 - Thol-lès-Millières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52492 - Torcenay</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52493 - Tornay</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52494 - Treix</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52499 - Vaillant</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52503 - Valleroy</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52504 - Terre-Natale</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52505 - Vaudrecourt</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52506 - Vaudrémont</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52507 - Vauxbons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52509 - Vaux-sous-Aubigny</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52513 - Velles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52514 - Verbiesles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52515 - Verseilles-le-Bas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52516 - Verseilles-le-Haut</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52518 - Vesaignes-sur-Marne</a:t>
                      </a:r>
                    </a:p>
                  </a:txBody>
                  <a:tcPr marL="5312" marR="5312" marT="5312" marB="0" anchor="b">
                    <a:lnL>
                      <a:noFill/>
                    </a:lnL>
                    <a:lnR>
                      <a:noFill/>
                    </a:lnR>
                    <a:lnT>
                      <a:noFill/>
                    </a:lnT>
                    <a:lnB>
                      <a:noFill/>
                    </a:lnB>
                    <a:noFill/>
                  </a:tcPr>
                </a:tc>
              </a:tr>
              <a:tr h="90311">
                <a:tc>
                  <a:txBody>
                    <a:bodyPr/>
                    <a:lstStyle/>
                    <a:p>
                      <a:pPr algn="l" fontAlgn="b"/>
                      <a:r>
                        <a:rPr lang="fr-FR" sz="800" b="1" i="0" u="none" strike="noStrike" dirty="0">
                          <a:solidFill>
                            <a:schemeClr val="tx1"/>
                          </a:solidFill>
                          <a:latin typeface="Arial"/>
                        </a:rPr>
                        <a:t>52519 - </a:t>
                      </a:r>
                      <a:r>
                        <a:rPr lang="fr-FR" sz="800" b="1" i="0" u="none" strike="noStrike" dirty="0" err="1">
                          <a:solidFill>
                            <a:schemeClr val="tx1"/>
                          </a:solidFill>
                          <a:latin typeface="Arial"/>
                        </a:rPr>
                        <a:t>Vesvres</a:t>
                      </a:r>
                      <a:r>
                        <a:rPr lang="fr-FR" sz="800" b="1" i="0" u="none" strike="noStrike" dirty="0">
                          <a:solidFill>
                            <a:schemeClr val="tx1"/>
                          </a:solidFill>
                          <a:latin typeface="Arial"/>
                        </a:rPr>
                        <a:t>-sous-</a:t>
                      </a:r>
                      <a:r>
                        <a:rPr lang="fr-FR" sz="800" b="1" i="0" u="none" strike="noStrike" dirty="0" err="1">
                          <a:solidFill>
                            <a:schemeClr val="tx1"/>
                          </a:solidFill>
                          <a:latin typeface="Arial"/>
                        </a:rPr>
                        <a:t>Chalancey</a:t>
                      </a:r>
                      <a:endParaRPr lang="fr-FR" sz="800" b="1" i="0" u="none" strike="noStrike" dirty="0">
                        <a:solidFill>
                          <a:schemeClr val="tx1"/>
                        </a:solidFill>
                        <a:latin typeface="Arial"/>
                      </a:endParaRPr>
                    </a:p>
                  </a:txBody>
                  <a:tcPr marL="5312" marR="5312" marT="5312" marB="0" anchor="b">
                    <a:lnL>
                      <a:noFill/>
                    </a:lnL>
                    <a:lnR>
                      <a:noFill/>
                    </a:lnR>
                    <a:lnT>
                      <a:noFill/>
                    </a:lnT>
                    <a:lnB>
                      <a:noFill/>
                    </a:lnB>
                    <a:noFill/>
                  </a:tcPr>
                </a:tc>
              </a:tr>
            </a:tbl>
          </a:graphicData>
        </a:graphic>
      </p:graphicFrame>
      <p:graphicFrame>
        <p:nvGraphicFramePr>
          <p:cNvPr id="8" name="Tableau 7"/>
          <p:cNvGraphicFramePr>
            <a:graphicFrameLocks noGrp="1"/>
          </p:cNvGraphicFramePr>
          <p:nvPr/>
        </p:nvGraphicFramePr>
        <p:xfrm>
          <a:off x="2472495" y="6002649"/>
          <a:ext cx="1707619" cy="636160"/>
        </p:xfrm>
        <a:graphic>
          <a:graphicData uri="http://schemas.openxmlformats.org/drawingml/2006/table">
            <a:tbl>
              <a:tblPr/>
              <a:tblGrid>
                <a:gridCol w="1707619"/>
              </a:tblGrid>
              <a:tr h="90311">
                <a:tc>
                  <a:txBody>
                    <a:bodyPr/>
                    <a:lstStyle/>
                    <a:p>
                      <a:pPr algn="l" fontAlgn="b"/>
                      <a:r>
                        <a:rPr lang="fr-FR" sz="800" b="1" i="0" u="none" strike="noStrike" dirty="0">
                          <a:solidFill>
                            <a:schemeClr val="tx1"/>
                          </a:solidFill>
                          <a:latin typeface="Arial"/>
                        </a:rPr>
                        <a:t>52433 - Romain-sur-Meuse</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52437 - Rouelles</a:t>
                      </a:r>
                    </a:p>
                  </a:txBody>
                  <a:tcPr marL="5312" marR="5312" marT="5312" marB="0" anchor="b">
                    <a:lnL>
                      <a:noFill/>
                    </a:lnL>
                    <a:lnR>
                      <a:noFill/>
                    </a:lnR>
                    <a:lnT>
                      <a:noFill/>
                    </a:lnT>
                    <a:lnB>
                      <a:noFill/>
                    </a:lnB>
                    <a:noFill/>
                  </a:tcPr>
                </a:tc>
              </a:tr>
              <a:tr h="90311">
                <a:tc>
                  <a:txBody>
                    <a:bodyPr/>
                    <a:lstStyle/>
                    <a:p>
                      <a:pPr algn="l" fontAlgn="b"/>
                      <a:r>
                        <a:rPr lang="fr-FR" sz="800" b="1" i="0" u="none" strike="noStrike">
                          <a:solidFill>
                            <a:schemeClr val="tx1"/>
                          </a:solidFill>
                          <a:latin typeface="Arial"/>
                        </a:rPr>
                        <a:t>52438 - Rougeux</a:t>
                      </a:r>
                    </a:p>
                  </a:txBody>
                  <a:tcPr marL="5312" marR="5312" marT="5312" marB="0" anchor="b">
                    <a:lnL>
                      <a:noFill/>
                    </a:lnL>
                    <a:lnR>
                      <a:noFill/>
                    </a:lnR>
                    <a:lnT>
                      <a:noFill/>
                    </a:lnT>
                    <a:lnB>
                      <a:noFill/>
                    </a:lnB>
                    <a:noFill/>
                  </a:tcPr>
                </a:tc>
              </a:tr>
              <a:tr h="90311">
                <a:tc>
                  <a:txBody>
                    <a:bodyPr/>
                    <a:lstStyle/>
                    <a:p>
                      <a:pPr algn="l" fontAlgn="b"/>
                      <a:r>
                        <a:rPr lang="fr-FR" sz="800" b="1" i="0" u="none" strike="noStrike" dirty="0">
                          <a:solidFill>
                            <a:schemeClr val="tx1"/>
                          </a:solidFill>
                          <a:latin typeface="Arial"/>
                        </a:rPr>
                        <a:t>52439 - Rouvres-sur-Aube</a:t>
                      </a:r>
                    </a:p>
                  </a:txBody>
                  <a:tcPr marL="5312" marR="5312" marT="5312" marB="0" anchor="b">
                    <a:lnL>
                      <a:noFill/>
                    </a:lnL>
                    <a:lnR>
                      <a:noFill/>
                    </a:lnR>
                    <a:lnT>
                      <a:noFill/>
                    </a:lnT>
                    <a:lnB>
                      <a:noFill/>
                    </a:lnB>
                    <a:noFill/>
                  </a:tcPr>
                </a:tc>
              </a:tr>
              <a:tr h="90311">
                <a:tc>
                  <a:txBody>
                    <a:bodyPr/>
                    <a:lstStyle/>
                    <a:p>
                      <a:pPr algn="l" fontAlgn="b"/>
                      <a:r>
                        <a:rPr lang="fr-FR" sz="800" b="1" i="0" u="none" strike="noStrike" dirty="0">
                          <a:solidFill>
                            <a:schemeClr val="tx1"/>
                          </a:solidFill>
                          <a:latin typeface="Arial"/>
                        </a:rPr>
                        <a:t>52445 - Saint-</a:t>
                      </a:r>
                      <a:r>
                        <a:rPr lang="fr-FR" sz="800" b="1" i="0" u="none" strike="noStrike" dirty="0" err="1">
                          <a:solidFill>
                            <a:schemeClr val="tx1"/>
                          </a:solidFill>
                          <a:latin typeface="Arial"/>
                        </a:rPr>
                        <a:t>Broingt</a:t>
                      </a:r>
                      <a:r>
                        <a:rPr lang="fr-FR" sz="800" b="1" i="0" u="none" strike="noStrike" dirty="0">
                          <a:solidFill>
                            <a:schemeClr val="tx1"/>
                          </a:solidFill>
                          <a:latin typeface="Arial"/>
                        </a:rPr>
                        <a:t>-le-Bois</a:t>
                      </a:r>
                    </a:p>
                  </a:txBody>
                  <a:tcPr marL="5312" marR="5312" marT="5312" marB="0" anchor="b">
                    <a:lnL>
                      <a:noFill/>
                    </a:lnL>
                    <a:lnR>
                      <a:noFill/>
                    </a:lnR>
                    <a:lnT>
                      <a:noFill/>
                    </a:lnT>
                    <a:lnB>
                      <a:noFill/>
                    </a:lnB>
                    <a:noFill/>
                  </a:tcPr>
                </a:tc>
              </a:tr>
            </a:tbl>
          </a:graphicData>
        </a:graphic>
      </p:graphicFrame>
      <p:graphicFrame>
        <p:nvGraphicFramePr>
          <p:cNvPr id="9" name="Tableau 8"/>
          <p:cNvGraphicFramePr>
            <a:graphicFrameLocks noGrp="1"/>
          </p:cNvGraphicFramePr>
          <p:nvPr/>
        </p:nvGraphicFramePr>
        <p:xfrm>
          <a:off x="6671580" y="1040736"/>
          <a:ext cx="2021158" cy="5313714"/>
        </p:xfrm>
        <a:graphic>
          <a:graphicData uri="http://schemas.openxmlformats.org/drawingml/2006/table">
            <a:tbl>
              <a:tblPr/>
              <a:tblGrid>
                <a:gridCol w="2021158"/>
              </a:tblGrid>
              <a:tr h="78154">
                <a:tc>
                  <a:txBody>
                    <a:bodyPr/>
                    <a:lstStyle/>
                    <a:p>
                      <a:pPr algn="l" fontAlgn="b"/>
                      <a:r>
                        <a:rPr lang="fr-FR" sz="800" b="1" i="0" u="none" strike="noStrike">
                          <a:solidFill>
                            <a:schemeClr val="tx1"/>
                          </a:solidFill>
                          <a:latin typeface="Arial"/>
                        </a:rPr>
                        <a:t>52520 - Vicq</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52522 - Viéville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52523 - Vignes-la-Côte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52524 - Vignory</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52525 - Villars-en-Azois</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52526 - Villars-Santenoge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52529 - Villegusien-le-Lac</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52535 - Villiers-le-Sec</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52536 - Villiers-lès-Aprey</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52538 - Villiers-sur-Suize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52539 - Violot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52540 - Vitry-en-Montagne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52541 - Vitry-lès-Nogent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52542 - Vivey</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52544 - Voisey</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52545 - Voisines</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52546 - Voncourt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52547 - Vouécourt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52548 - Vraincourt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52549 - Vroncourt-la-Côte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55002 - Abaucourt-Hautecourt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55004 - Aincreville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55007 - Ambly-sur-Meuse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55008 - Amel-sur-l'Étang</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55009 - Ancemont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55012 - Apremont-la-Forêt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55013 - Arrancy-sur-Crusne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55014 - Aubréville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55018 - Autréville-Saint-Lambert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55021 - Avillers-Sainte-Croix</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55022 - Avioth</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55023 - Avocourt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55024 - Azannes-et-Soumazannes</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55025 - Baâlon</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55027 - Bannoncourt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55028 - Bantheville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55032 - Baudrémont</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55034 - Bazeilles-sur-Othain</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55036 - Beauclair</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55037 - Beaufort-en-Argonne</a:t>
                      </a:r>
                    </a:p>
                  </a:txBody>
                  <a:tcPr marL="4597" marR="4597" marT="4597" marB="0" anchor="b">
                    <a:lnL>
                      <a:noFill/>
                    </a:lnL>
                    <a:lnR>
                      <a:noFill/>
                    </a:lnR>
                    <a:lnT>
                      <a:noFill/>
                    </a:lnT>
                    <a:lnB>
                      <a:noFill/>
                    </a:lnB>
                    <a:noFill/>
                  </a:tcPr>
                </a:tc>
              </a:tr>
              <a:tr h="78154">
                <a:tc>
                  <a:txBody>
                    <a:bodyPr/>
                    <a:lstStyle/>
                    <a:p>
                      <a:pPr algn="l" fontAlgn="b"/>
                      <a:r>
                        <a:rPr lang="fr-FR" sz="800" b="1" i="0" u="none" strike="noStrike">
                          <a:solidFill>
                            <a:schemeClr val="tx1"/>
                          </a:solidFill>
                          <a:latin typeface="Arial"/>
                        </a:rPr>
                        <a:t>55042 - Belleray</a:t>
                      </a:r>
                    </a:p>
                  </a:txBody>
                  <a:tcPr marL="4597" marR="4597" marT="4597" marB="0" anchor="b">
                    <a:lnL>
                      <a:noFill/>
                    </a:lnL>
                    <a:lnR>
                      <a:noFill/>
                    </a:lnR>
                    <a:lnT>
                      <a:noFill/>
                    </a:lnT>
                    <a:lnB>
                      <a:noFill/>
                    </a:lnB>
                    <a:noFill/>
                  </a:tcPr>
                </a:tc>
              </a:tr>
              <a:tr h="78154">
                <a:tc>
                  <a:txBody>
                    <a:bodyPr/>
                    <a:lstStyle/>
                    <a:p>
                      <a:pPr algn="l" fontAlgn="b"/>
                      <a:r>
                        <a:rPr lang="fr-FR" sz="800" b="1" i="0" u="none" strike="noStrike" dirty="0">
                          <a:solidFill>
                            <a:schemeClr val="tx1"/>
                          </a:solidFill>
                          <a:latin typeface="Arial"/>
                        </a:rPr>
                        <a:t>55043 - Belleville-sur-Meuse</a:t>
                      </a:r>
                    </a:p>
                  </a:txBody>
                  <a:tcPr marL="4597" marR="4597" marT="4597" marB="0" anchor="b">
                    <a:lnL>
                      <a:noFill/>
                    </a:lnL>
                    <a:lnR>
                      <a:noFill/>
                    </a:lnR>
                    <a:lnT>
                      <a:noFill/>
                    </a:lnT>
                    <a:lnB>
                      <a:noFill/>
                    </a:lnB>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838800" y="257299"/>
            <a:ext cx="8162325" cy="276999"/>
          </a:xfrm>
        </p:spPr>
        <p:txBody>
          <a:bodyPr/>
          <a:lstStyle/>
          <a:p>
            <a:r>
              <a:rPr lang="fr-FR" dirty="0" smtClean="0">
                <a:latin typeface="Arial" pitchFamily="34" charset="0"/>
                <a:cs typeface="Arial" pitchFamily="34" charset="0"/>
              </a:rPr>
              <a:t>Les objectifs du dispositif </a:t>
            </a:r>
            <a:endParaRPr lang="fr-FR" dirty="0">
              <a:latin typeface="Arial" pitchFamily="34" charset="0"/>
              <a:cs typeface="Arial" pitchFamily="34" charset="0"/>
            </a:endParaRPr>
          </a:p>
        </p:txBody>
      </p:sp>
      <p:sp>
        <p:nvSpPr>
          <p:cNvPr id="3" name="Espace réservé du contenu 2"/>
          <p:cNvSpPr>
            <a:spLocks noGrp="1"/>
          </p:cNvSpPr>
          <p:nvPr>
            <p:ph idx="4294967295"/>
          </p:nvPr>
        </p:nvSpPr>
        <p:spPr>
          <a:xfrm>
            <a:off x="352800" y="519141"/>
            <a:ext cx="7740000" cy="5649803"/>
          </a:xfrm>
          <a:prstGeom prst="rect">
            <a:avLst/>
          </a:prstGeom>
        </p:spPr>
        <p:txBody>
          <a:bodyPr/>
          <a:lstStyle/>
          <a:p>
            <a:pPr algn="just">
              <a:buNone/>
            </a:pPr>
            <a:endParaRPr lang="fr-FR" sz="1600" dirty="0" smtClean="0">
              <a:latin typeface="Arial" pitchFamily="34" charset="0"/>
              <a:cs typeface="Arial" pitchFamily="34" charset="0"/>
            </a:endParaRPr>
          </a:p>
          <a:p>
            <a:pPr algn="just"/>
            <a:r>
              <a:rPr lang="fr-FR" sz="1600" dirty="0" smtClean="0">
                <a:latin typeface="Arial" pitchFamily="34" charset="0"/>
                <a:cs typeface="Arial" pitchFamily="34" charset="0"/>
              </a:rPr>
              <a:t>Les objectifs de ces enquêtes :</a:t>
            </a:r>
          </a:p>
          <a:p>
            <a:pPr marL="533400" indent="-342900" algn="just">
              <a:spcBef>
                <a:spcPts val="1200"/>
              </a:spcBef>
              <a:buFont typeface="+mj-lt"/>
              <a:buAutoNum type="arabicPeriod"/>
            </a:pPr>
            <a:r>
              <a:rPr lang="fr-FR" sz="1600" b="1" dirty="0" smtClean="0">
                <a:latin typeface="Arial" pitchFamily="34" charset="0"/>
                <a:cs typeface="Arial" pitchFamily="34" charset="0"/>
              </a:rPr>
              <a:t>disposer d'un état des lieux des connaissances et du niveau de confiance des riverains des centres envers les activités et les installations actuelles et futures de l'Agence,</a:t>
            </a:r>
          </a:p>
          <a:p>
            <a:pPr marL="533400" indent="-342900" algn="just">
              <a:spcBef>
                <a:spcPts val="1200"/>
              </a:spcBef>
              <a:buFont typeface="+mj-lt"/>
              <a:buAutoNum type="arabicPeriod"/>
            </a:pPr>
            <a:r>
              <a:rPr lang="fr-FR" sz="1600" b="1" dirty="0" smtClean="0">
                <a:latin typeface="Arial" pitchFamily="34" charset="0"/>
                <a:cs typeface="Arial" pitchFamily="34" charset="0"/>
              </a:rPr>
              <a:t>faire un point sur leur niveau d'information par rapport aux projets de l’</a:t>
            </a:r>
            <a:r>
              <a:rPr lang="fr-FR" sz="1600" b="1" dirty="0" err="1" smtClean="0">
                <a:latin typeface="Arial" pitchFamily="34" charset="0"/>
                <a:cs typeface="Arial" pitchFamily="34" charset="0"/>
              </a:rPr>
              <a:t>Andra</a:t>
            </a:r>
            <a:r>
              <a:rPr lang="fr-FR" sz="1600" b="1" dirty="0" smtClean="0">
                <a:latin typeface="Arial" pitchFamily="34" charset="0"/>
                <a:cs typeface="Arial" pitchFamily="34" charset="0"/>
              </a:rPr>
              <a:t>,</a:t>
            </a:r>
          </a:p>
          <a:p>
            <a:pPr marL="533400" indent="-342900" algn="just">
              <a:spcBef>
                <a:spcPts val="1200"/>
              </a:spcBef>
              <a:buFont typeface="+mj-lt"/>
              <a:buAutoNum type="arabicPeriod"/>
            </a:pPr>
            <a:r>
              <a:rPr lang="fr-FR" sz="1600" b="1" dirty="0" smtClean="0">
                <a:latin typeface="Arial" pitchFamily="34" charset="0"/>
                <a:cs typeface="Arial" pitchFamily="34" charset="0"/>
              </a:rPr>
              <a:t>identifier l'émergence de nouvelles attentes en matière d'information afin notamment d'optimiser la forme et le contenu de ses prises de parole.</a:t>
            </a:r>
          </a:p>
          <a:p>
            <a:pPr marL="533400" indent="-342900" algn="just">
              <a:spcBef>
                <a:spcPts val="1200"/>
              </a:spcBef>
              <a:buNone/>
            </a:pPr>
            <a:endParaRPr lang="fr-FR" sz="1600" b="1" dirty="0" smtClean="0">
              <a:latin typeface="Arial" pitchFamily="34" charset="0"/>
              <a:cs typeface="Arial" pitchFamily="34" charset="0"/>
            </a:endParaRPr>
          </a:p>
          <a:p>
            <a:pPr algn="just">
              <a:buNone/>
            </a:pPr>
            <a:endParaRPr lang="fr-FR" sz="1600" dirty="0" smtClean="0">
              <a:latin typeface="Arial" pitchFamily="34" charset="0"/>
              <a:cs typeface="Arial" pitchFamily="34" charset="0"/>
            </a:endParaRPr>
          </a:p>
        </p:txBody>
      </p:sp>
      <p:sp>
        <p:nvSpPr>
          <p:cNvPr id="5" name="Espace réservé du contenu 2"/>
          <p:cNvSpPr txBox="1">
            <a:spLocks/>
          </p:cNvSpPr>
          <p:nvPr/>
        </p:nvSpPr>
        <p:spPr>
          <a:xfrm>
            <a:off x="296880" y="3651137"/>
            <a:ext cx="7944592" cy="2452776"/>
          </a:xfrm>
          <a:prstGeom prst="rect">
            <a:avLst/>
          </a:prstGeom>
        </p:spPr>
        <p:txBody>
          <a:bodyPr lIns="0" tIns="0" rIns="0" bIns="0"/>
          <a:lstStyle/>
          <a:p>
            <a:pPr marL="182563" indent="-182563" eaLnBrk="0" hangingPunct="0">
              <a:spcBef>
                <a:spcPts val="0"/>
              </a:spcBef>
              <a:buFont typeface="Wingdings" pitchFamily="2" charset="2"/>
              <a:buChar char="§"/>
              <a:defRPr/>
            </a:pPr>
            <a:r>
              <a:rPr lang="fr-FR" sz="1600" dirty="0" smtClean="0">
                <a:solidFill>
                  <a:srgbClr val="1F497D"/>
                </a:solidFill>
                <a:latin typeface="Arial"/>
              </a:rPr>
              <a:t>Concrètement, ces enquêtes visent à mesurer les indicateurs suivants :</a:t>
            </a:r>
          </a:p>
          <a:p>
            <a:pPr marL="182563" indent="-182563" eaLnBrk="0" hangingPunct="0">
              <a:spcBef>
                <a:spcPts val="0"/>
              </a:spcBef>
              <a:buFont typeface="Wingdings" pitchFamily="2" charset="2"/>
              <a:buNone/>
              <a:defRPr/>
            </a:pPr>
            <a:endParaRPr lang="fr-FR" sz="1600" dirty="0" smtClean="0">
              <a:solidFill>
                <a:srgbClr val="1F497D"/>
              </a:solidFill>
              <a:latin typeface="Arial"/>
            </a:endParaRPr>
          </a:p>
          <a:p>
            <a:pPr marL="539750" lvl="1" indent="-274638" eaLnBrk="0" hangingPunct="0">
              <a:spcBef>
                <a:spcPts val="0"/>
              </a:spcBef>
              <a:buClr>
                <a:srgbClr val="1F497D"/>
              </a:buClr>
              <a:buFont typeface="Arial" pitchFamily="34" charset="0"/>
              <a:buChar char="•"/>
              <a:defRPr/>
            </a:pPr>
            <a:r>
              <a:rPr lang="fr-FR" sz="1600" dirty="0" smtClean="0">
                <a:solidFill>
                  <a:srgbClr val="1F497D"/>
                </a:solidFill>
                <a:latin typeface="Arial"/>
              </a:rPr>
              <a:t>la connaissance des centres et des activités de chacun d'entre eux,</a:t>
            </a:r>
          </a:p>
          <a:p>
            <a:pPr marL="539750" lvl="1" indent="-274638" eaLnBrk="0" hangingPunct="0">
              <a:spcBef>
                <a:spcPts val="0"/>
              </a:spcBef>
              <a:buClr>
                <a:srgbClr val="1F497D"/>
              </a:buClr>
              <a:buFont typeface="Arial" pitchFamily="34" charset="0"/>
              <a:buChar char="•"/>
              <a:defRPr/>
            </a:pPr>
            <a:r>
              <a:rPr lang="fr-FR" sz="1600" dirty="0" smtClean="0">
                <a:solidFill>
                  <a:srgbClr val="1F497D"/>
                </a:solidFill>
                <a:latin typeface="Arial"/>
              </a:rPr>
              <a:t>la notoriété de </a:t>
            </a:r>
            <a:r>
              <a:rPr lang="fr-FR" sz="1600" dirty="0" err="1" smtClean="0">
                <a:solidFill>
                  <a:srgbClr val="1F497D"/>
                </a:solidFill>
                <a:latin typeface="Arial"/>
              </a:rPr>
              <a:t>I'Andra</a:t>
            </a:r>
            <a:r>
              <a:rPr lang="fr-FR" sz="1600" dirty="0" smtClean="0">
                <a:solidFill>
                  <a:srgbClr val="1F497D"/>
                </a:solidFill>
                <a:latin typeface="Arial"/>
              </a:rPr>
              <a:t>,</a:t>
            </a:r>
          </a:p>
          <a:p>
            <a:pPr marL="539750" lvl="1" indent="-274638" eaLnBrk="0" hangingPunct="0">
              <a:spcBef>
                <a:spcPts val="0"/>
              </a:spcBef>
              <a:buClr>
                <a:srgbClr val="1F497D"/>
              </a:buClr>
              <a:buFont typeface="Arial" pitchFamily="34" charset="0"/>
              <a:buChar char="•"/>
              <a:defRPr/>
            </a:pPr>
            <a:r>
              <a:rPr lang="fr-FR" sz="1600" dirty="0" smtClean="0">
                <a:solidFill>
                  <a:srgbClr val="1F497D"/>
                </a:solidFill>
                <a:latin typeface="Arial"/>
              </a:rPr>
              <a:t>la confiance dans </a:t>
            </a:r>
            <a:r>
              <a:rPr lang="fr-FR" sz="1600" dirty="0" err="1" smtClean="0">
                <a:solidFill>
                  <a:srgbClr val="1F497D"/>
                </a:solidFill>
                <a:latin typeface="Arial"/>
              </a:rPr>
              <a:t>I'Andra</a:t>
            </a:r>
            <a:r>
              <a:rPr lang="fr-FR" sz="1600" dirty="0" smtClean="0">
                <a:solidFill>
                  <a:srgbClr val="1F497D"/>
                </a:solidFill>
                <a:latin typeface="Arial"/>
              </a:rPr>
              <a:t>,</a:t>
            </a:r>
          </a:p>
          <a:p>
            <a:pPr marL="539750" lvl="1" indent="-274638" eaLnBrk="0" hangingPunct="0">
              <a:spcBef>
                <a:spcPts val="0"/>
              </a:spcBef>
              <a:buClr>
                <a:srgbClr val="1F497D"/>
              </a:buClr>
              <a:buFont typeface="Arial" pitchFamily="34" charset="0"/>
              <a:buChar char="•"/>
              <a:defRPr/>
            </a:pPr>
            <a:r>
              <a:rPr lang="fr-FR" sz="1600" dirty="0" smtClean="0">
                <a:solidFill>
                  <a:srgbClr val="1F497D"/>
                </a:solidFill>
                <a:latin typeface="Arial"/>
              </a:rPr>
              <a:t>le niveau d'inquiétude ressentie,</a:t>
            </a:r>
          </a:p>
          <a:p>
            <a:pPr marL="539750" lvl="1" indent="-274638" eaLnBrk="0" hangingPunct="0">
              <a:spcBef>
                <a:spcPts val="0"/>
              </a:spcBef>
              <a:buClr>
                <a:srgbClr val="1F497D"/>
              </a:buClr>
              <a:buFont typeface="Arial" pitchFamily="34" charset="0"/>
              <a:buChar char="•"/>
              <a:defRPr/>
            </a:pPr>
            <a:r>
              <a:rPr lang="fr-FR" sz="1600" dirty="0" smtClean="0">
                <a:solidFill>
                  <a:srgbClr val="1F497D"/>
                </a:solidFill>
                <a:latin typeface="Arial"/>
              </a:rPr>
              <a:t>l'apport des installations en terme de développement économique (nouvelles ressources, création d'emplois, valeur foncière ... ),</a:t>
            </a:r>
          </a:p>
          <a:p>
            <a:pPr marL="539750" lvl="1" indent="-274638" eaLnBrk="0" hangingPunct="0">
              <a:spcBef>
                <a:spcPts val="0"/>
              </a:spcBef>
              <a:buClr>
                <a:srgbClr val="1F497D"/>
              </a:buClr>
              <a:buFont typeface="Arial" pitchFamily="34" charset="0"/>
              <a:buChar char="•"/>
              <a:defRPr/>
            </a:pPr>
            <a:r>
              <a:rPr lang="fr-FR" sz="1600" dirty="0" smtClean="0">
                <a:solidFill>
                  <a:srgbClr val="1F497D"/>
                </a:solidFill>
                <a:latin typeface="Arial"/>
              </a:rPr>
              <a:t>le niveau d'information. </a:t>
            </a:r>
            <a:endParaRPr lang="fr-FR" sz="1600" dirty="0">
              <a:solidFill>
                <a:srgbClr val="1F497D"/>
              </a:solidFill>
              <a:latin typeface="Arial"/>
            </a:endParaRPr>
          </a:p>
        </p:txBody>
      </p:sp>
      <p:sp>
        <p:nvSpPr>
          <p:cNvPr id="6" name="Espace réservé du pied de page 5"/>
          <p:cNvSpPr>
            <a:spLocks noGrp="1"/>
          </p:cNvSpPr>
          <p:nvPr>
            <p:ph type="ftr" sz="quarter" idx="11"/>
          </p:nvPr>
        </p:nvSpPr>
        <p:spPr/>
        <p:txBody>
          <a:bodyPr/>
          <a:lstStyle/>
          <a:p>
            <a:pPr>
              <a:defRPr/>
            </a:pPr>
            <a:r>
              <a:rPr lang="fr-FR" smtClean="0"/>
              <a:t>Ipsos pour l'Andra - Enquêtes locales - Rapport Synthétique CMHM - Novembre 2012</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méthodologique</a:t>
            </a:r>
            <a:endParaRPr lang="fr-FR" dirty="0"/>
          </a:p>
        </p:txBody>
      </p:sp>
      <p:sp>
        <p:nvSpPr>
          <p:cNvPr id="4" name="Espace réservé du contenu 2"/>
          <p:cNvSpPr txBox="1">
            <a:spLocks/>
          </p:cNvSpPr>
          <p:nvPr/>
        </p:nvSpPr>
        <p:spPr>
          <a:xfrm>
            <a:off x="305300" y="682325"/>
            <a:ext cx="7740000" cy="362712"/>
          </a:xfrm>
          <a:prstGeom prst="rect">
            <a:avLst/>
          </a:prstGeom>
        </p:spPr>
        <p:txBody>
          <a:bodyPr lIns="0" tIns="0" rIns="0" bIns="0"/>
          <a:lstStyle/>
          <a:p>
            <a:pPr marL="182563" indent="-182563" eaLnBrk="0" hangingPunct="0">
              <a:spcBef>
                <a:spcPts val="0"/>
              </a:spcBef>
            </a:pPr>
            <a:r>
              <a:rPr lang="fr-FR" sz="1600" dirty="0" smtClean="0">
                <a:solidFill>
                  <a:srgbClr val="1F497D"/>
                </a:solidFill>
                <a:latin typeface="Arial"/>
              </a:rPr>
              <a:t>Détail de la Zone 3 :</a:t>
            </a:r>
            <a:r>
              <a:rPr lang="fr-FR" sz="1600" dirty="0" smtClean="0">
                <a:solidFill>
                  <a:srgbClr val="1F497D"/>
                </a:solidFill>
              </a:rPr>
              <a:t> MOINS PROCHES RIVERAINS </a:t>
            </a:r>
            <a:r>
              <a:rPr lang="fr-FR" sz="1600" dirty="0" smtClean="0"/>
              <a:t>CMHM </a:t>
            </a:r>
            <a:endParaRPr lang="fr-FR" sz="1600" dirty="0" smtClean="0">
              <a:solidFill>
                <a:srgbClr val="1F497D"/>
              </a:solidFill>
              <a:latin typeface="Arial"/>
            </a:endParaRPr>
          </a:p>
          <a:p>
            <a:pPr marL="182563" indent="-182563" eaLnBrk="0" hangingPunct="0">
              <a:spcBef>
                <a:spcPts val="0"/>
              </a:spcBef>
              <a:buFont typeface="Wingdings" pitchFamily="2" charset="2"/>
              <a:buChar char="§"/>
              <a:defRPr/>
            </a:pPr>
            <a:endParaRPr lang="fr-FR" sz="1600" dirty="0" smtClean="0">
              <a:solidFill>
                <a:srgbClr val="1F497D"/>
              </a:solidFill>
              <a:latin typeface="Arial"/>
            </a:endParaRPr>
          </a:p>
          <a:p>
            <a:pPr marL="182563" indent="-182563" eaLnBrk="0" hangingPunct="0">
              <a:spcBef>
                <a:spcPts val="0"/>
              </a:spcBef>
              <a:defRPr/>
            </a:pPr>
            <a:endParaRPr lang="fr-FR" sz="1600" dirty="0">
              <a:solidFill>
                <a:srgbClr val="1F497D"/>
              </a:solidFill>
              <a:latin typeface="Arial"/>
            </a:endParaRPr>
          </a:p>
        </p:txBody>
      </p:sp>
      <p:graphicFrame>
        <p:nvGraphicFramePr>
          <p:cNvPr id="10" name="Tableau 9"/>
          <p:cNvGraphicFramePr>
            <a:graphicFrameLocks noGrp="1"/>
          </p:cNvGraphicFramePr>
          <p:nvPr/>
        </p:nvGraphicFramePr>
        <p:xfrm>
          <a:off x="439136" y="1098368"/>
          <a:ext cx="2019300" cy="1264920"/>
        </p:xfrm>
        <a:graphic>
          <a:graphicData uri="http://schemas.openxmlformats.org/drawingml/2006/table">
            <a:tbl>
              <a:tblPr/>
              <a:tblGrid>
                <a:gridCol w="2019300"/>
              </a:tblGrid>
              <a:tr h="78105">
                <a:tc>
                  <a:txBody>
                    <a:bodyPr/>
                    <a:lstStyle/>
                    <a:p>
                      <a:pPr marL="0" algn="l" rtl="0" eaLnBrk="1" fontAlgn="b" latinLnBrk="0" hangingPunct="1">
                        <a:spcBef>
                          <a:spcPts val="0"/>
                        </a:spcBef>
                        <a:spcAft>
                          <a:spcPts val="0"/>
                        </a:spcAft>
                      </a:pPr>
                      <a:r>
                        <a:rPr lang="fr-FR" sz="800" b="1" i="0" u="none" strike="noStrike" kern="1200">
                          <a:solidFill>
                            <a:schemeClr val="tx1"/>
                          </a:solidFill>
                          <a:latin typeface="Arial"/>
                        </a:rPr>
                        <a:t>55044 - Belrain</a:t>
                      </a:r>
                    </a:p>
                  </a:txBody>
                  <a:tcPr marL="4572" marR="4572" marT="4572" marB="0" anchor="b">
                    <a:lnL>
                      <a:noFill/>
                    </a:lnL>
                    <a:lnR>
                      <a:noFill/>
                    </a:lnR>
                    <a:lnT>
                      <a:noFill/>
                    </a:lnT>
                    <a:lnB>
                      <a:noFill/>
                    </a:lnB>
                  </a:tcPr>
                </a:tc>
              </a:tr>
              <a:tr h="78105">
                <a:tc>
                  <a:txBody>
                    <a:bodyPr/>
                    <a:lstStyle/>
                    <a:p>
                      <a:pPr marL="0" algn="l" rtl="0" eaLnBrk="1" fontAlgn="b" latinLnBrk="0" hangingPunct="1">
                        <a:spcBef>
                          <a:spcPts val="0"/>
                        </a:spcBef>
                        <a:spcAft>
                          <a:spcPts val="0"/>
                        </a:spcAft>
                      </a:pPr>
                      <a:r>
                        <a:rPr lang="fr-FR" sz="800" b="1" i="0" u="none" strike="noStrike" kern="1200">
                          <a:solidFill>
                            <a:schemeClr val="tx1"/>
                          </a:solidFill>
                          <a:latin typeface="Arial"/>
                        </a:rPr>
                        <a:t>55045 - Belrupt-en-Verdunois</a:t>
                      </a:r>
                      <a:endParaRPr lang="fr-FR" sz="1800" b="0" i="0" u="none" strike="noStrike">
                        <a:solidFill>
                          <a:schemeClr val="tx1"/>
                        </a:solidFill>
                        <a:latin typeface="Arial"/>
                      </a:endParaRPr>
                    </a:p>
                  </a:txBody>
                  <a:tcPr marL="4572" marR="4572" marT="4572" marB="0" anchor="b">
                    <a:lnL>
                      <a:noFill/>
                    </a:lnL>
                    <a:lnR>
                      <a:noFill/>
                    </a:lnR>
                    <a:lnT>
                      <a:noFill/>
                    </a:lnT>
                    <a:lnB>
                      <a:noFill/>
                    </a:lnB>
                  </a:tcPr>
                </a:tc>
              </a:tr>
              <a:tr h="78105">
                <a:tc>
                  <a:txBody>
                    <a:bodyPr/>
                    <a:lstStyle/>
                    <a:p>
                      <a:pPr marL="0" algn="l" rtl="0" eaLnBrk="1" fontAlgn="b" latinLnBrk="0" hangingPunct="1">
                        <a:spcBef>
                          <a:spcPts val="0"/>
                        </a:spcBef>
                        <a:spcAft>
                          <a:spcPts val="0"/>
                        </a:spcAft>
                      </a:pPr>
                      <a:r>
                        <a:rPr lang="fr-FR" sz="800" b="1" i="0" u="none" strike="noStrike" kern="1200">
                          <a:solidFill>
                            <a:schemeClr val="tx1"/>
                          </a:solidFill>
                          <a:latin typeface="Arial"/>
                        </a:rPr>
                        <a:t>55046 - Beney-en-Woëvre</a:t>
                      </a:r>
                      <a:endParaRPr lang="fr-FR" sz="1800" b="0" i="0" u="none" strike="noStrike">
                        <a:solidFill>
                          <a:schemeClr val="tx1"/>
                        </a:solidFill>
                        <a:latin typeface="Arial"/>
                      </a:endParaRPr>
                    </a:p>
                  </a:txBody>
                  <a:tcPr marL="4572" marR="4572" marT="4572" marB="0" anchor="b">
                    <a:lnL>
                      <a:noFill/>
                    </a:lnL>
                    <a:lnR>
                      <a:noFill/>
                    </a:lnR>
                    <a:lnT>
                      <a:noFill/>
                    </a:lnT>
                    <a:lnB>
                      <a:noFill/>
                    </a:lnB>
                  </a:tcPr>
                </a:tc>
              </a:tr>
              <a:tr h="78105">
                <a:tc>
                  <a:txBody>
                    <a:bodyPr/>
                    <a:lstStyle/>
                    <a:p>
                      <a:pPr marL="0" algn="l" rtl="0" eaLnBrk="1" fontAlgn="b" latinLnBrk="0" hangingPunct="1">
                        <a:spcBef>
                          <a:spcPts val="0"/>
                        </a:spcBef>
                        <a:spcAft>
                          <a:spcPts val="0"/>
                        </a:spcAft>
                      </a:pPr>
                      <a:r>
                        <a:rPr lang="fr-FR" sz="800" b="1" i="0" u="none" strike="noStrike" kern="1200">
                          <a:solidFill>
                            <a:schemeClr val="tx1"/>
                          </a:solidFill>
                          <a:latin typeface="Arial"/>
                        </a:rPr>
                        <a:t>55047 - Béthelainville</a:t>
                      </a:r>
                    </a:p>
                  </a:txBody>
                  <a:tcPr marL="4572" marR="4572" marT="4572" marB="0" anchor="b">
                    <a:lnL>
                      <a:noFill/>
                    </a:lnL>
                    <a:lnR>
                      <a:noFill/>
                    </a:lnR>
                    <a:lnT>
                      <a:noFill/>
                    </a:lnT>
                    <a:lnB>
                      <a:noFill/>
                    </a:lnB>
                  </a:tcPr>
                </a:tc>
              </a:tr>
              <a:tr h="78105">
                <a:tc>
                  <a:txBody>
                    <a:bodyPr/>
                    <a:lstStyle/>
                    <a:p>
                      <a:pPr marL="0" algn="l" rtl="0" eaLnBrk="1" fontAlgn="b" latinLnBrk="0" hangingPunct="1">
                        <a:spcBef>
                          <a:spcPts val="0"/>
                        </a:spcBef>
                        <a:spcAft>
                          <a:spcPts val="0"/>
                        </a:spcAft>
                      </a:pPr>
                      <a:r>
                        <a:rPr lang="fr-FR" sz="800" b="1" i="0" u="none" strike="noStrike" kern="1200">
                          <a:solidFill>
                            <a:schemeClr val="tx1"/>
                          </a:solidFill>
                          <a:latin typeface="Arial"/>
                        </a:rPr>
                        <a:t>55053 - Billy-sous-Mangiennes</a:t>
                      </a:r>
                      <a:endParaRPr lang="fr-FR" sz="1800" b="0" i="0" u="none" strike="noStrike">
                        <a:solidFill>
                          <a:schemeClr val="tx1"/>
                        </a:solidFill>
                        <a:latin typeface="Arial"/>
                      </a:endParaRPr>
                    </a:p>
                  </a:txBody>
                  <a:tcPr marL="4572" marR="4572" marT="4572" marB="0" anchor="b">
                    <a:lnL>
                      <a:noFill/>
                    </a:lnL>
                    <a:lnR>
                      <a:noFill/>
                    </a:lnR>
                    <a:lnT>
                      <a:noFill/>
                    </a:lnT>
                    <a:lnB>
                      <a:noFill/>
                    </a:lnB>
                  </a:tcPr>
                </a:tc>
              </a:tr>
              <a:tr h="78105">
                <a:tc>
                  <a:txBody>
                    <a:bodyPr/>
                    <a:lstStyle/>
                    <a:p>
                      <a:pPr marL="0" algn="l" rtl="0" eaLnBrk="1" fontAlgn="b" latinLnBrk="0" hangingPunct="1">
                        <a:spcBef>
                          <a:spcPts val="0"/>
                        </a:spcBef>
                        <a:spcAft>
                          <a:spcPts val="0"/>
                        </a:spcAft>
                      </a:pPr>
                      <a:r>
                        <a:rPr lang="fr-FR" sz="800" b="1" i="0" u="none" strike="noStrike" kern="1200">
                          <a:solidFill>
                            <a:schemeClr val="tx1"/>
                          </a:solidFill>
                          <a:latin typeface="Arial"/>
                        </a:rPr>
                        <a:t>55054 - Bislée</a:t>
                      </a:r>
                    </a:p>
                  </a:txBody>
                  <a:tcPr marL="4572" marR="4572" marT="4572" marB="0" anchor="b">
                    <a:lnL>
                      <a:noFill/>
                    </a:lnL>
                    <a:lnR>
                      <a:noFill/>
                    </a:lnR>
                    <a:lnT>
                      <a:noFill/>
                    </a:lnT>
                    <a:lnB>
                      <a:noFill/>
                    </a:lnB>
                  </a:tcPr>
                </a:tc>
              </a:tr>
              <a:tr h="78105">
                <a:tc>
                  <a:txBody>
                    <a:bodyPr/>
                    <a:lstStyle/>
                    <a:p>
                      <a:pPr marL="0" algn="l" rtl="0" eaLnBrk="1" fontAlgn="b" latinLnBrk="0" hangingPunct="1">
                        <a:spcBef>
                          <a:spcPts val="0"/>
                        </a:spcBef>
                        <a:spcAft>
                          <a:spcPts val="0"/>
                        </a:spcAft>
                      </a:pPr>
                      <a:r>
                        <a:rPr lang="fr-FR" sz="800" b="1" i="0" u="none" strike="noStrike" kern="1200">
                          <a:solidFill>
                            <a:schemeClr val="tx1"/>
                          </a:solidFill>
                          <a:latin typeface="Arial"/>
                        </a:rPr>
                        <a:t>55055 - Blanzée</a:t>
                      </a:r>
                    </a:p>
                  </a:txBody>
                  <a:tcPr marL="4572" marR="4572" marT="4572" marB="0" anchor="b">
                    <a:lnL>
                      <a:noFill/>
                    </a:lnL>
                    <a:lnR>
                      <a:noFill/>
                    </a:lnR>
                    <a:lnT>
                      <a:noFill/>
                    </a:lnT>
                    <a:lnB>
                      <a:noFill/>
                    </a:lnB>
                  </a:tcPr>
                </a:tc>
              </a:tr>
              <a:tr h="78105">
                <a:tc>
                  <a:txBody>
                    <a:bodyPr/>
                    <a:lstStyle/>
                    <a:p>
                      <a:pPr marL="0" algn="l" rtl="0" eaLnBrk="1" fontAlgn="b" latinLnBrk="0" hangingPunct="1">
                        <a:spcBef>
                          <a:spcPts val="0"/>
                        </a:spcBef>
                        <a:spcAft>
                          <a:spcPts val="0"/>
                        </a:spcAft>
                      </a:pPr>
                      <a:r>
                        <a:rPr lang="fr-FR" sz="800" b="1" i="0" u="none" strike="noStrike" kern="1200">
                          <a:solidFill>
                            <a:schemeClr val="tx1"/>
                          </a:solidFill>
                          <a:latin typeface="Arial"/>
                        </a:rPr>
                        <a:t>55057 - Boinville-en-Woëvre</a:t>
                      </a:r>
                      <a:endParaRPr lang="fr-FR" sz="1800" b="0" i="0" u="none" strike="noStrike">
                        <a:solidFill>
                          <a:schemeClr val="tx1"/>
                        </a:solidFill>
                        <a:latin typeface="Arial"/>
                      </a:endParaRPr>
                    </a:p>
                  </a:txBody>
                  <a:tcPr marL="4572" marR="4572" marT="4572" marB="0" anchor="b">
                    <a:lnL>
                      <a:noFill/>
                    </a:lnL>
                    <a:lnR>
                      <a:noFill/>
                    </a:lnR>
                    <a:lnT>
                      <a:noFill/>
                    </a:lnT>
                    <a:lnB>
                      <a:noFill/>
                    </a:lnB>
                  </a:tcPr>
                </a:tc>
              </a:tr>
              <a:tr h="78105">
                <a:tc>
                  <a:txBody>
                    <a:bodyPr/>
                    <a:lstStyle/>
                    <a:p>
                      <a:pPr marL="0" algn="l" rtl="0" eaLnBrk="1" fontAlgn="b" latinLnBrk="0" hangingPunct="1">
                        <a:spcBef>
                          <a:spcPts val="0"/>
                        </a:spcBef>
                        <a:spcAft>
                          <a:spcPts val="0"/>
                        </a:spcAft>
                      </a:pPr>
                      <a:r>
                        <a:rPr lang="fr-FR" sz="800" b="1" i="0" u="none" strike="noStrike" kern="1200">
                          <a:solidFill>
                            <a:schemeClr val="tx1"/>
                          </a:solidFill>
                          <a:latin typeface="Arial"/>
                        </a:rPr>
                        <a:t>55060 - Bonzée</a:t>
                      </a:r>
                    </a:p>
                  </a:txBody>
                  <a:tcPr marL="4572" marR="4572" marT="4572" marB="0" anchor="b">
                    <a:lnL>
                      <a:noFill/>
                    </a:lnL>
                    <a:lnR>
                      <a:noFill/>
                    </a:lnR>
                    <a:lnT>
                      <a:noFill/>
                    </a:lnT>
                    <a:lnB>
                      <a:noFill/>
                    </a:lnB>
                  </a:tcPr>
                </a:tc>
              </a:tr>
              <a:tr h="78105">
                <a:tc>
                  <a:txBody>
                    <a:bodyPr/>
                    <a:lstStyle/>
                    <a:p>
                      <a:pPr marL="0" algn="l" rtl="0" eaLnBrk="1" fontAlgn="b" latinLnBrk="0" hangingPunct="1">
                        <a:spcBef>
                          <a:spcPts val="0"/>
                        </a:spcBef>
                        <a:spcAft>
                          <a:spcPts val="0"/>
                        </a:spcAft>
                      </a:pPr>
                      <a:r>
                        <a:rPr lang="fr-FR" sz="800" b="1" i="0" u="none" strike="noStrike" kern="1200" dirty="0">
                          <a:solidFill>
                            <a:schemeClr val="tx1"/>
                          </a:solidFill>
                          <a:latin typeface="Arial"/>
                        </a:rPr>
                        <a:t>55062 - </a:t>
                      </a:r>
                      <a:r>
                        <a:rPr lang="fr-FR" sz="800" b="1" i="0" u="none" strike="noStrike" kern="1200" dirty="0" err="1">
                          <a:solidFill>
                            <a:schemeClr val="tx1"/>
                          </a:solidFill>
                          <a:latin typeface="Arial"/>
                        </a:rPr>
                        <a:t>Bouconville</a:t>
                      </a:r>
                      <a:r>
                        <a:rPr lang="fr-FR" sz="800" b="1" i="0" u="none" strike="noStrike" kern="1200" dirty="0">
                          <a:solidFill>
                            <a:schemeClr val="tx1"/>
                          </a:solidFill>
                          <a:latin typeface="Arial"/>
                        </a:rPr>
                        <a:t>-sur-</a:t>
                      </a:r>
                      <a:r>
                        <a:rPr lang="fr-FR" sz="800" b="1" i="0" u="none" strike="noStrike" kern="1200" dirty="0" err="1">
                          <a:solidFill>
                            <a:schemeClr val="tx1"/>
                          </a:solidFill>
                          <a:latin typeface="Arial"/>
                        </a:rPr>
                        <a:t>Madt</a:t>
                      </a:r>
                      <a:endParaRPr lang="fr-FR" sz="800" b="1" i="0" u="none" strike="noStrike" kern="1200" dirty="0">
                        <a:solidFill>
                          <a:schemeClr val="tx1"/>
                        </a:solidFill>
                        <a:latin typeface="Arial"/>
                      </a:endParaRPr>
                    </a:p>
                  </a:txBody>
                  <a:tcPr marL="4572" marR="4572" marT="4572" marB="0" anchor="b">
                    <a:lnL>
                      <a:noFill/>
                    </a:lnL>
                    <a:lnR>
                      <a:noFill/>
                    </a:lnR>
                    <a:lnT>
                      <a:noFill/>
                    </a:lnT>
                    <a:lnB>
                      <a:noFill/>
                    </a:lnB>
                  </a:tcPr>
                </a:tc>
              </a:tr>
            </a:tbl>
          </a:graphicData>
        </a:graphic>
      </p:graphicFrame>
      <p:graphicFrame>
        <p:nvGraphicFramePr>
          <p:cNvPr id="11" name="Tableau 10"/>
          <p:cNvGraphicFramePr>
            <a:graphicFrameLocks noGrp="1"/>
          </p:cNvGraphicFramePr>
          <p:nvPr/>
        </p:nvGraphicFramePr>
        <p:xfrm>
          <a:off x="444821" y="2406393"/>
          <a:ext cx="2013365" cy="3314480"/>
        </p:xfrm>
        <a:graphic>
          <a:graphicData uri="http://schemas.openxmlformats.org/drawingml/2006/table">
            <a:tbl>
              <a:tblPr/>
              <a:tblGrid>
                <a:gridCol w="2013365"/>
              </a:tblGrid>
              <a:tr h="94512">
                <a:tc>
                  <a:txBody>
                    <a:bodyPr/>
                    <a:lstStyle/>
                    <a:p>
                      <a:pPr algn="l" fontAlgn="b"/>
                      <a:r>
                        <a:rPr lang="fr-FR" sz="800" b="1" i="0" u="none" strike="noStrike" dirty="0">
                          <a:solidFill>
                            <a:schemeClr val="tx1"/>
                          </a:solidFill>
                          <a:latin typeface="Arial"/>
                        </a:rPr>
                        <a:t>55063 - </a:t>
                      </a:r>
                      <a:r>
                        <a:rPr lang="fr-FR" sz="800" b="1" i="0" u="none" strike="noStrike" dirty="0" err="1">
                          <a:solidFill>
                            <a:schemeClr val="tx1"/>
                          </a:solidFill>
                          <a:latin typeface="Arial"/>
                        </a:rPr>
                        <a:t>Bouligny</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55064 - Bouquemont</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55065 - </a:t>
                      </a:r>
                      <a:r>
                        <a:rPr lang="fr-FR" sz="800" b="1" i="0" u="none" strike="noStrike" dirty="0" err="1">
                          <a:solidFill>
                            <a:schemeClr val="tx1"/>
                          </a:solidFill>
                          <a:latin typeface="Arial"/>
                        </a:rPr>
                        <a:t>Boureuilles</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55068 - Brabant-en-Argonne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55070 - Brabant-sur-Meuse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55071 - Brandeville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55072 - Braquis</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55073 - Bras-sur-Meuse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55076 - Bréhéville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55077 - Breux</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55078 - Brieulles-sur-Meuse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55080 - Brixey-aux-Chanoines</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55082 - Brocourt-en-Argonne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55083 - Brouennes</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55085 - Broussey-Raulecourt</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55093 - Buxières-sous-les-Côtes</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55094 - Buzy-Darmont</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55095 - Cesse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55096 - Chaillon</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55099 - Champneuville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55102 - Charny-sur-Meuse</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55103 - Charpentry</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55105 - Châtillon-sous-les-Côtes</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55106 - Chattancourt</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55107 - Chaumont-devant-Damvillers</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55109 - </a:t>
                      </a:r>
                      <a:r>
                        <a:rPr lang="fr-FR" sz="800" b="1" i="0" u="none" strike="noStrike" dirty="0" err="1">
                          <a:solidFill>
                            <a:schemeClr val="tx1"/>
                          </a:solidFill>
                          <a:latin typeface="Arial"/>
                        </a:rPr>
                        <a:t>Chauvency</a:t>
                      </a:r>
                      <a:r>
                        <a:rPr lang="fr-FR" sz="800" b="1" i="0" u="none" strike="noStrike" dirty="0">
                          <a:solidFill>
                            <a:schemeClr val="tx1"/>
                          </a:solidFill>
                          <a:latin typeface="Arial"/>
                        </a:rPr>
                        <a:t>-le-Château</a:t>
                      </a:r>
                    </a:p>
                  </a:txBody>
                  <a:tcPr marL="5560" marR="5560" marT="5560" marB="0" anchor="b">
                    <a:lnL>
                      <a:noFill/>
                    </a:lnL>
                    <a:lnR>
                      <a:noFill/>
                    </a:lnR>
                    <a:lnT>
                      <a:noFill/>
                    </a:lnT>
                    <a:lnB>
                      <a:noFill/>
                    </a:lnB>
                    <a:noFill/>
                  </a:tcPr>
                </a:tc>
              </a:tr>
            </a:tbl>
          </a:graphicData>
        </a:graphic>
      </p:graphicFrame>
      <p:graphicFrame>
        <p:nvGraphicFramePr>
          <p:cNvPr id="12" name="Tableau 11"/>
          <p:cNvGraphicFramePr>
            <a:graphicFrameLocks noGrp="1"/>
          </p:cNvGraphicFramePr>
          <p:nvPr/>
        </p:nvGraphicFramePr>
        <p:xfrm>
          <a:off x="2379020" y="1088242"/>
          <a:ext cx="2013365" cy="2167160"/>
        </p:xfrm>
        <a:graphic>
          <a:graphicData uri="http://schemas.openxmlformats.org/drawingml/2006/table">
            <a:tbl>
              <a:tblPr/>
              <a:tblGrid>
                <a:gridCol w="2013365"/>
              </a:tblGrid>
              <a:tr h="94512">
                <a:tc>
                  <a:txBody>
                    <a:bodyPr/>
                    <a:lstStyle/>
                    <a:p>
                      <a:pPr algn="l" fontAlgn="b"/>
                      <a:r>
                        <a:rPr lang="fr-FR" sz="800" b="1" i="0" u="none" strike="noStrike" dirty="0">
                          <a:solidFill>
                            <a:schemeClr val="tx1"/>
                          </a:solidFill>
                          <a:latin typeface="Arial"/>
                        </a:rPr>
                        <a:t>55110 - </a:t>
                      </a:r>
                      <a:r>
                        <a:rPr lang="fr-FR" sz="800" b="1" i="0" u="none" strike="noStrike" dirty="0" err="1">
                          <a:solidFill>
                            <a:schemeClr val="tx1"/>
                          </a:solidFill>
                          <a:latin typeface="Arial"/>
                        </a:rPr>
                        <a:t>Chauvency</a:t>
                      </a:r>
                      <a:r>
                        <a:rPr lang="fr-FR" sz="800" b="1" i="0" u="none" strike="noStrike" dirty="0">
                          <a:solidFill>
                            <a:schemeClr val="tx1"/>
                          </a:solidFill>
                          <a:latin typeface="Arial"/>
                        </a:rPr>
                        <a:t>-Saint-Hubert</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55111 - </a:t>
                      </a:r>
                      <a:r>
                        <a:rPr lang="fr-FR" sz="800" b="1" i="0" u="none" strike="noStrike" dirty="0" err="1">
                          <a:solidFill>
                            <a:schemeClr val="tx1"/>
                          </a:solidFill>
                          <a:latin typeface="Arial"/>
                        </a:rPr>
                        <a:t>Chauvoncourt</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55113 - </a:t>
                      </a:r>
                      <a:r>
                        <a:rPr lang="fr-FR" sz="800" b="1" i="0" u="none" strike="noStrike" dirty="0" err="1">
                          <a:solidFill>
                            <a:schemeClr val="tx1"/>
                          </a:solidFill>
                          <a:latin typeface="Arial"/>
                        </a:rPr>
                        <a:t>Cheppy</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55115 - Cierges-sous-Montfaucon</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55116 - Le </a:t>
                      </a:r>
                      <a:r>
                        <a:rPr lang="fr-FR" sz="800" b="1" i="0" u="none" strike="noStrike" dirty="0" err="1">
                          <a:solidFill>
                            <a:schemeClr val="tx1"/>
                          </a:solidFill>
                          <a:latin typeface="Arial"/>
                        </a:rPr>
                        <a:t>Claon</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55117 - Clermont-en-Argonne</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55118 - </a:t>
                      </a:r>
                      <a:r>
                        <a:rPr lang="fr-FR" sz="800" b="1" i="0" u="none" strike="noStrike" dirty="0" err="1">
                          <a:solidFill>
                            <a:schemeClr val="tx1"/>
                          </a:solidFill>
                          <a:latin typeface="Arial"/>
                        </a:rPr>
                        <a:t>Cléry</a:t>
                      </a:r>
                      <a:r>
                        <a:rPr lang="fr-FR" sz="800" b="1" i="0" u="none" strike="noStrike" dirty="0">
                          <a:solidFill>
                            <a:schemeClr val="tx1"/>
                          </a:solidFill>
                          <a:latin typeface="Arial"/>
                        </a:rPr>
                        <a:t>-le-Grand</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55119 - </a:t>
                      </a:r>
                      <a:r>
                        <a:rPr lang="fr-FR" sz="800" b="1" i="0" u="none" strike="noStrike" dirty="0" err="1">
                          <a:solidFill>
                            <a:schemeClr val="tx1"/>
                          </a:solidFill>
                          <a:latin typeface="Arial"/>
                        </a:rPr>
                        <a:t>Cléry</a:t>
                      </a:r>
                      <a:r>
                        <a:rPr lang="fr-FR" sz="800" b="1" i="0" u="none" strike="noStrike" dirty="0">
                          <a:solidFill>
                            <a:schemeClr val="tx1"/>
                          </a:solidFill>
                          <a:latin typeface="Arial"/>
                        </a:rPr>
                        <a:t>-le-Petit</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55121 - </a:t>
                      </a:r>
                      <a:r>
                        <a:rPr lang="fr-FR" sz="800" b="1" i="0" u="none" strike="noStrike" dirty="0" err="1">
                          <a:solidFill>
                            <a:schemeClr val="tx1"/>
                          </a:solidFill>
                          <a:latin typeface="Arial"/>
                        </a:rPr>
                        <a:t>Combres</a:t>
                      </a:r>
                      <a:r>
                        <a:rPr lang="fr-FR" sz="800" b="1" i="0" u="none" strike="noStrike" dirty="0">
                          <a:solidFill>
                            <a:schemeClr val="tx1"/>
                          </a:solidFill>
                          <a:latin typeface="Arial"/>
                        </a:rPr>
                        <a:t>-sous-les-Côtes</a:t>
                      </a: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55124 - Consenvoye</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55127 - Courcelles-en-Barrois</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55129 - </a:t>
                      </a:r>
                      <a:r>
                        <a:rPr lang="fr-FR" sz="800" b="1" i="0" u="none" strike="noStrike" dirty="0" err="1">
                          <a:solidFill>
                            <a:schemeClr val="tx1"/>
                          </a:solidFill>
                          <a:latin typeface="Arial"/>
                        </a:rPr>
                        <a:t>Courouvre</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55140 - </a:t>
                      </a:r>
                      <a:r>
                        <a:rPr lang="fr-FR" sz="800" b="1" i="0" u="none" strike="noStrike" dirty="0" err="1">
                          <a:solidFill>
                            <a:schemeClr val="tx1"/>
                          </a:solidFill>
                          <a:latin typeface="Arial"/>
                        </a:rPr>
                        <a:t>Cunel</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55143 - </a:t>
                      </a:r>
                      <a:r>
                        <a:rPr lang="fr-FR" sz="800" b="1" i="0" u="none" strike="noStrike" dirty="0" err="1">
                          <a:solidFill>
                            <a:schemeClr val="tx1"/>
                          </a:solidFill>
                          <a:latin typeface="Arial"/>
                        </a:rPr>
                        <a:t>Damloup</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55145 - </a:t>
                      </a:r>
                      <a:r>
                        <a:rPr lang="fr-FR" sz="800" b="1" i="0" u="none" strike="noStrike" dirty="0" err="1">
                          <a:solidFill>
                            <a:schemeClr val="tx1"/>
                          </a:solidFill>
                          <a:latin typeface="Arial"/>
                        </a:rPr>
                        <a:t>Damvillers</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r h="94512">
                <a:tc>
                  <a:txBody>
                    <a:bodyPr/>
                    <a:lstStyle/>
                    <a:p>
                      <a:pPr algn="l" fontAlgn="b"/>
                      <a:r>
                        <a:rPr lang="fr-FR" sz="800" b="1" i="0" u="none" strike="noStrike">
                          <a:solidFill>
                            <a:schemeClr val="tx1"/>
                          </a:solidFill>
                          <a:latin typeface="Arial"/>
                        </a:rPr>
                        <a:t>55146 - Dannevoux</a:t>
                      </a:r>
                    </a:p>
                  </a:txBody>
                  <a:tcPr marL="5560" marR="5560" marT="5560" marB="0" anchor="b">
                    <a:lnL>
                      <a:noFill/>
                    </a:lnL>
                    <a:lnR>
                      <a:noFill/>
                    </a:lnR>
                    <a:lnT>
                      <a:noFill/>
                    </a:lnT>
                    <a:lnB>
                      <a:noFill/>
                    </a:lnB>
                    <a:noFill/>
                  </a:tcPr>
                </a:tc>
              </a:tr>
              <a:tr h="94512">
                <a:tc>
                  <a:txBody>
                    <a:bodyPr/>
                    <a:lstStyle/>
                    <a:p>
                      <a:pPr algn="l" fontAlgn="b"/>
                      <a:r>
                        <a:rPr lang="fr-FR" sz="800" b="1" i="0" u="none" strike="noStrike" dirty="0">
                          <a:solidFill>
                            <a:schemeClr val="tx1"/>
                          </a:solidFill>
                          <a:latin typeface="Arial"/>
                        </a:rPr>
                        <a:t>55149 - </a:t>
                      </a:r>
                      <a:r>
                        <a:rPr lang="fr-FR" sz="800" b="1" i="0" u="none" strike="noStrike" dirty="0" err="1">
                          <a:solidFill>
                            <a:schemeClr val="tx1"/>
                          </a:solidFill>
                          <a:latin typeface="Arial"/>
                        </a:rPr>
                        <a:t>Delut</a:t>
                      </a:r>
                      <a:endParaRPr lang="fr-FR" sz="800" b="1" i="0" u="none" strike="noStrike" dirty="0">
                        <a:solidFill>
                          <a:schemeClr val="tx1"/>
                        </a:solidFill>
                        <a:latin typeface="Arial"/>
                      </a:endParaRPr>
                    </a:p>
                  </a:txBody>
                  <a:tcPr marL="5560" marR="5560" marT="5560" marB="0" anchor="b">
                    <a:lnL>
                      <a:noFill/>
                    </a:lnL>
                    <a:lnR>
                      <a:noFill/>
                    </a:lnR>
                    <a:lnT>
                      <a:noFill/>
                    </a:lnT>
                    <a:lnB>
                      <a:noFill/>
                    </a:lnB>
                    <a:noFill/>
                  </a:tcPr>
                </a:tc>
              </a:tr>
            </a:tbl>
          </a:graphicData>
        </a:graphic>
      </p:graphicFrame>
      <p:graphicFrame>
        <p:nvGraphicFramePr>
          <p:cNvPr id="13" name="Tableau 12"/>
          <p:cNvGraphicFramePr>
            <a:graphicFrameLocks noGrp="1"/>
          </p:cNvGraphicFramePr>
          <p:nvPr/>
        </p:nvGraphicFramePr>
        <p:xfrm>
          <a:off x="2347849" y="3246665"/>
          <a:ext cx="1832264" cy="3238500"/>
        </p:xfrm>
        <a:graphic>
          <a:graphicData uri="http://schemas.openxmlformats.org/drawingml/2006/table">
            <a:tbl>
              <a:tblPr/>
              <a:tblGrid>
                <a:gridCol w="1832264"/>
              </a:tblGrid>
              <a:tr h="161925">
                <a:tc>
                  <a:txBody>
                    <a:bodyPr/>
                    <a:lstStyle/>
                    <a:p>
                      <a:pPr algn="l" fontAlgn="b"/>
                      <a:r>
                        <a:rPr lang="fr-FR" sz="800" b="1" i="0" u="none" strike="noStrike" dirty="0">
                          <a:solidFill>
                            <a:schemeClr val="tx1"/>
                          </a:solidFill>
                          <a:latin typeface="Arial"/>
                        </a:rPr>
                        <a:t>55153 - Dieppe-sous-Douaumont</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55154 - Dieue-sur-Meuse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55155 - Dombasle-en-Argonne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55156 - Dombras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55157 - Dommartin-la-Montagne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55158 - Dommary-Baroncourt</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55159 - Dompcevrin</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55160 - Dompierre-aux-Bois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55162 - Domremy-la-Canne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55163 - Doncourt-aux-Templiers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55165 - Doulcon</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55166 - Dugny-sur-Meuse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55167 - Dun-sur-Meuse</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55168 - Duzey</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55169 - Écouviez</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55170 - Écurey-en-Verdunois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55171 - Eix</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55172 - Les Éparges</a:t>
                      </a:r>
                    </a:p>
                  </a:txBody>
                  <a:tcPr marL="9525" marR="9525" marT="9525" marB="0" anchor="b">
                    <a:lnL>
                      <a:noFill/>
                    </a:lnL>
                    <a:lnR>
                      <a:noFill/>
                    </a:lnR>
                    <a:lnT>
                      <a:noFill/>
                    </a:lnT>
                    <a:lnB>
                      <a:noFill/>
                    </a:lnB>
                    <a:noFill/>
                  </a:tcPr>
                </a:tc>
              </a:tr>
              <a:tr h="161925">
                <a:tc>
                  <a:txBody>
                    <a:bodyPr/>
                    <a:lstStyle/>
                    <a:p>
                      <a:pPr algn="l" fontAlgn="b"/>
                      <a:r>
                        <a:rPr lang="fr-FR" sz="800" b="1" i="0" u="none" strike="noStrike">
                          <a:solidFill>
                            <a:schemeClr val="tx1"/>
                          </a:solidFill>
                          <a:latin typeface="Arial"/>
                        </a:rPr>
                        <a:t>55173 - Épiez-sur-Meuse</a:t>
                      </a:r>
                    </a:p>
                  </a:txBody>
                  <a:tcPr marL="9525" marR="9525" marT="9525" marB="0" anchor="b">
                    <a:lnL>
                      <a:noFill/>
                    </a:lnL>
                    <a:lnR>
                      <a:noFill/>
                    </a:lnR>
                    <a:lnT>
                      <a:noFill/>
                    </a:lnT>
                    <a:lnB>
                      <a:noFill/>
                    </a:lnB>
                    <a:noFill/>
                  </a:tcPr>
                </a:tc>
              </a:tr>
              <a:tr h="161925">
                <a:tc>
                  <a:txBody>
                    <a:bodyPr/>
                    <a:lstStyle/>
                    <a:p>
                      <a:pPr algn="l" fontAlgn="b"/>
                      <a:r>
                        <a:rPr lang="fr-FR" sz="800" b="1" i="0" u="none" strike="noStrike" dirty="0">
                          <a:solidFill>
                            <a:schemeClr val="tx1"/>
                          </a:solidFill>
                          <a:latin typeface="Arial"/>
                        </a:rPr>
                        <a:t>55174 - </a:t>
                      </a:r>
                      <a:r>
                        <a:rPr lang="fr-FR" sz="800" b="1" i="0" u="none" strike="noStrike" dirty="0" err="1">
                          <a:solidFill>
                            <a:schemeClr val="tx1"/>
                          </a:solidFill>
                          <a:latin typeface="Arial"/>
                        </a:rPr>
                        <a:t>Épinonville</a:t>
                      </a:r>
                      <a:endParaRPr lang="fr-FR" sz="800" b="1" i="0" u="none" strike="noStrike" dirty="0">
                        <a:solidFill>
                          <a:schemeClr val="tx1"/>
                        </a:solidFill>
                        <a:latin typeface="Arial"/>
                      </a:endParaRPr>
                    </a:p>
                  </a:txBody>
                  <a:tcPr marL="9525" marR="9525" marT="9525" marB="0" anchor="b">
                    <a:lnL>
                      <a:noFill/>
                    </a:lnL>
                    <a:lnR>
                      <a:noFill/>
                    </a:lnR>
                    <a:lnT>
                      <a:noFill/>
                    </a:lnT>
                    <a:lnB>
                      <a:noFill/>
                    </a:lnB>
                    <a:noFill/>
                  </a:tcPr>
                </a:tc>
              </a:tr>
            </a:tbl>
          </a:graphicData>
        </a:graphic>
      </p:graphicFrame>
      <p:graphicFrame>
        <p:nvGraphicFramePr>
          <p:cNvPr id="14" name="Tableau 13"/>
          <p:cNvGraphicFramePr>
            <a:graphicFrameLocks noGrp="1"/>
          </p:cNvGraphicFramePr>
          <p:nvPr/>
        </p:nvGraphicFramePr>
        <p:xfrm>
          <a:off x="4361343" y="1100116"/>
          <a:ext cx="1980081" cy="5237791"/>
        </p:xfrm>
        <a:graphic>
          <a:graphicData uri="http://schemas.openxmlformats.org/drawingml/2006/table">
            <a:tbl>
              <a:tblPr/>
              <a:tblGrid>
                <a:gridCol w="1980081"/>
              </a:tblGrid>
              <a:tr h="99122">
                <a:tc>
                  <a:txBody>
                    <a:bodyPr/>
                    <a:lstStyle/>
                    <a:p>
                      <a:pPr algn="l" fontAlgn="b"/>
                      <a:r>
                        <a:rPr lang="fr-FR" sz="800" b="1" i="0" u="none" strike="noStrike">
                          <a:solidFill>
                            <a:schemeClr val="tx1"/>
                          </a:solidFill>
                          <a:latin typeface="Arial"/>
                        </a:rPr>
                        <a:t>55180 - Esnes-en-Argonne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55181 - Étain</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55182 - Éton</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55183 - Étraye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55188 - Flassigny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55191 - Foameix-Ornel</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55192 - Fontaines-Saint-Clair</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55193 - Forges-sur-Meuse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55197 - Fresnes-au-Mont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55198 - Fresnes-en-Woëvre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55199 - Froidos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55200 - Fromeréville-les-Vallons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55201 - Fromezey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55202 - Futeau</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55204 - Génicourt-sur-Meuse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55206 - Gercourt-et-Drillancourt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55208 - Gesnes-en-Argonne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55210 - Gimécourt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55211 - Gincrey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55216 - Gouraincourt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55218 - Gremilly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55219 - Grimaucourt-en-Woëvre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55222 - Gussainville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55225 - Halles-sous-les-Côtes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55226 - Han-lès-Juvigny</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55228 - Hannonville-sous-les-Côtes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55229 - Han-sur-Meuse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55232 - Harville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55236 - Haudainville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55237 - Haudiomont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55241 - Heippes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55242 - Hennemont</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55243 - Herbeuville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55244 - Herméville-en-Woëvre</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55245 - Heudicourt-sous-les-Côtes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55250 - Inor</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55252 - Iré-le-Sec</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55253 - Les Islettes</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55255 - Jametz</a:t>
                      </a:r>
                    </a:p>
                  </a:txBody>
                  <a:tcPr marL="5831" marR="5831" marT="5831" marB="0" anchor="b">
                    <a:lnL>
                      <a:noFill/>
                    </a:lnL>
                    <a:lnR>
                      <a:noFill/>
                    </a:lnR>
                    <a:lnT>
                      <a:noFill/>
                    </a:lnT>
                    <a:lnB>
                      <a:noFill/>
                    </a:lnB>
                    <a:noFill/>
                  </a:tcPr>
                </a:tc>
              </a:tr>
              <a:tr h="99122">
                <a:tc>
                  <a:txBody>
                    <a:bodyPr/>
                    <a:lstStyle/>
                    <a:p>
                      <a:pPr algn="l" fontAlgn="b"/>
                      <a:r>
                        <a:rPr lang="fr-FR" sz="800" b="1" i="0" u="none" strike="noStrike">
                          <a:solidFill>
                            <a:schemeClr val="tx1"/>
                          </a:solidFill>
                          <a:latin typeface="Arial"/>
                        </a:rPr>
                        <a:t>55256 - Jonville-en-Woëvre</a:t>
                      </a:r>
                    </a:p>
                  </a:txBody>
                  <a:tcPr marL="5831" marR="5831" marT="5831" marB="0" anchor="b">
                    <a:lnL>
                      <a:noFill/>
                    </a:lnL>
                    <a:lnR>
                      <a:noFill/>
                    </a:lnR>
                    <a:lnT>
                      <a:noFill/>
                    </a:lnT>
                    <a:lnB>
                      <a:noFill/>
                    </a:lnB>
                    <a:noFill/>
                  </a:tcPr>
                </a:tc>
              </a:tr>
              <a:tr h="99122">
                <a:tc>
                  <a:txBody>
                    <a:bodyPr/>
                    <a:lstStyle/>
                    <a:p>
                      <a:pPr algn="l" fontAlgn="b"/>
                      <a:r>
                        <a:rPr lang="fr-FR" sz="800" b="1" i="0" u="none" strike="noStrike" dirty="0">
                          <a:solidFill>
                            <a:schemeClr val="tx1"/>
                          </a:solidFill>
                          <a:latin typeface="Arial"/>
                        </a:rPr>
                        <a:t>55257 - Jouy-en-Argonne</a:t>
                      </a:r>
                    </a:p>
                  </a:txBody>
                  <a:tcPr marL="5831" marR="5831" marT="5831" marB="0" anchor="b">
                    <a:lnL>
                      <a:noFill/>
                    </a:lnL>
                    <a:lnR>
                      <a:noFill/>
                    </a:lnR>
                    <a:lnT>
                      <a:noFill/>
                    </a:lnT>
                    <a:lnB>
                      <a:noFill/>
                    </a:lnB>
                    <a:noFill/>
                  </a:tcPr>
                </a:tc>
              </a:tr>
            </a:tbl>
          </a:graphicData>
        </a:graphic>
      </p:graphicFrame>
      <p:graphicFrame>
        <p:nvGraphicFramePr>
          <p:cNvPr id="15" name="Tableau 14"/>
          <p:cNvGraphicFramePr>
            <a:graphicFrameLocks noGrp="1"/>
          </p:cNvGraphicFramePr>
          <p:nvPr/>
        </p:nvGraphicFramePr>
        <p:xfrm>
          <a:off x="6602062" y="957609"/>
          <a:ext cx="1829420" cy="5603532"/>
        </p:xfrm>
        <a:graphic>
          <a:graphicData uri="http://schemas.openxmlformats.org/drawingml/2006/table">
            <a:tbl>
              <a:tblPr/>
              <a:tblGrid>
                <a:gridCol w="1829420"/>
              </a:tblGrid>
              <a:tr h="125328">
                <a:tc>
                  <a:txBody>
                    <a:bodyPr/>
                    <a:lstStyle/>
                    <a:p>
                      <a:pPr algn="l" fontAlgn="b"/>
                      <a:r>
                        <a:rPr lang="fr-FR" sz="800" b="1" i="0" u="none" strike="noStrike">
                          <a:solidFill>
                            <a:schemeClr val="tx1"/>
                          </a:solidFill>
                          <a:latin typeface="Arial"/>
                        </a:rPr>
                        <a:t>55260 - Julvécourt</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55262 - Juvigny-sur-Loison</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55263 - Koeur-la-Grande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55264 - Koeur-la-Petite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55265 - Labeuville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55266 - Lachalade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55267 - Lachaussée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55268 - Lacroix-sur-Meuse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55269 - Lahaymeix</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55270 - Lahayville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55274 - Lamorville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55275 - Lamouilly</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55276 - Landrecourt-Lempire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55279 - Laneuville-sur-Meuse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55280 - Lanhères</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55281 - Latour-en-Woëvre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55282 - Lavallée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55286 - Lemmes</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55289 - Levoncourt</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55290 - Lignières-sur-Aire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55292 - Liny-devant-Dun</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55293 - Lion-devant-Dun</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55297 - Lissey</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55299 - Loison</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55301 - Longchamps-sur-Aire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55303 - Loupmont</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55306 - Louppy-sur-Loison</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55310 - Luzy-Saint-Martin</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55311 - Maizeray</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55312 - Maizey</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55313 - Malancourt</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55316 - Mangiennes</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55317 - Manheulles</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55320 - Marchéville-en-Woëvre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55321 - Marre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55323 - Martincourt-sur-Meuse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55324 - Marville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55325 - Maucourt-sur-Orne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55336 - Merles-sur-Loison</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55338 - Milly-sur-Bradon</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55339 - Mogeville</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55341 - Moirey-Flabas-Crépion</a:t>
                      </a:r>
                    </a:p>
                  </a:txBody>
                  <a:tcPr marL="5433" marR="5433" marT="5433" marB="0" anchor="b">
                    <a:lnL>
                      <a:noFill/>
                    </a:lnL>
                    <a:lnR>
                      <a:noFill/>
                    </a:lnR>
                    <a:lnT>
                      <a:noFill/>
                    </a:lnT>
                    <a:lnB>
                      <a:noFill/>
                    </a:lnB>
                    <a:noFill/>
                  </a:tcPr>
                </a:tc>
              </a:tr>
              <a:tr h="125328">
                <a:tc>
                  <a:txBody>
                    <a:bodyPr/>
                    <a:lstStyle/>
                    <a:p>
                      <a:pPr algn="l" fontAlgn="b"/>
                      <a:r>
                        <a:rPr lang="fr-FR" sz="800" b="1" i="0" u="none" strike="noStrike">
                          <a:solidFill>
                            <a:schemeClr val="tx1"/>
                          </a:solidFill>
                          <a:latin typeface="Arial"/>
                        </a:rPr>
                        <a:t>55343 - Montblainville</a:t>
                      </a:r>
                    </a:p>
                  </a:txBody>
                  <a:tcPr marL="5433" marR="5433" marT="5433" marB="0" anchor="b">
                    <a:lnL>
                      <a:noFill/>
                    </a:lnL>
                    <a:lnR>
                      <a:noFill/>
                    </a:lnR>
                    <a:lnT>
                      <a:noFill/>
                    </a:lnT>
                    <a:lnB>
                      <a:noFill/>
                    </a:lnB>
                    <a:noFill/>
                  </a:tcPr>
                </a:tc>
              </a:tr>
              <a:tr h="125328">
                <a:tc>
                  <a:txBody>
                    <a:bodyPr/>
                    <a:lstStyle/>
                    <a:p>
                      <a:pPr algn="l" fontAlgn="b"/>
                      <a:r>
                        <a:rPr lang="fr-FR" sz="800" b="1" i="0" u="none" strike="noStrike" dirty="0">
                          <a:solidFill>
                            <a:schemeClr val="tx1"/>
                          </a:solidFill>
                          <a:latin typeface="Arial"/>
                        </a:rPr>
                        <a:t>55345 - Mont-devant-</a:t>
                      </a:r>
                      <a:r>
                        <a:rPr lang="fr-FR" sz="800" b="1" i="0" u="none" strike="noStrike" dirty="0" err="1">
                          <a:solidFill>
                            <a:schemeClr val="tx1"/>
                          </a:solidFill>
                          <a:latin typeface="Arial"/>
                        </a:rPr>
                        <a:t>Sassey</a:t>
                      </a:r>
                      <a:endParaRPr lang="fr-FR" sz="800" b="1" i="0" u="none" strike="noStrike" dirty="0">
                        <a:solidFill>
                          <a:schemeClr val="tx1"/>
                        </a:solidFill>
                        <a:latin typeface="Arial"/>
                      </a:endParaRPr>
                    </a:p>
                  </a:txBody>
                  <a:tcPr marL="5433" marR="5433" marT="5433" marB="0" anchor="b">
                    <a:lnL>
                      <a:noFill/>
                    </a:lnL>
                    <a:lnR>
                      <a:noFill/>
                    </a:lnR>
                    <a:lnT>
                      <a:noFill/>
                    </a:lnT>
                    <a:lnB>
                      <a:noFill/>
                    </a:lnB>
                    <a:no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Annexe méthodologique</a:t>
            </a:r>
            <a:endParaRPr lang="fr-FR" dirty="0"/>
          </a:p>
        </p:txBody>
      </p:sp>
      <p:sp>
        <p:nvSpPr>
          <p:cNvPr id="4" name="Espace réservé du contenu 2"/>
          <p:cNvSpPr txBox="1">
            <a:spLocks/>
          </p:cNvSpPr>
          <p:nvPr/>
        </p:nvSpPr>
        <p:spPr>
          <a:xfrm>
            <a:off x="329050" y="694199"/>
            <a:ext cx="7740000" cy="327078"/>
          </a:xfrm>
          <a:prstGeom prst="rect">
            <a:avLst/>
          </a:prstGeom>
        </p:spPr>
        <p:txBody>
          <a:bodyPr lIns="0" tIns="0" rIns="0" bIns="0"/>
          <a:lstStyle/>
          <a:p>
            <a:pPr marL="182563" indent="-182563" eaLnBrk="0" hangingPunct="0">
              <a:spcBef>
                <a:spcPts val="0"/>
              </a:spcBef>
            </a:pPr>
            <a:r>
              <a:rPr lang="fr-FR" sz="1600" dirty="0" smtClean="0">
                <a:solidFill>
                  <a:srgbClr val="1F497D"/>
                </a:solidFill>
                <a:latin typeface="Arial"/>
              </a:rPr>
              <a:t>Détail de la Zone 3 :</a:t>
            </a:r>
            <a:r>
              <a:rPr lang="fr-FR" sz="1600" dirty="0" smtClean="0">
                <a:solidFill>
                  <a:srgbClr val="1F497D"/>
                </a:solidFill>
              </a:rPr>
              <a:t> MOINS PROCHES RIVERAINS </a:t>
            </a:r>
            <a:r>
              <a:rPr lang="fr-FR" sz="1600" dirty="0" smtClean="0"/>
              <a:t>CMHM </a:t>
            </a:r>
            <a:endParaRPr lang="fr-FR" sz="1600" dirty="0" smtClean="0">
              <a:solidFill>
                <a:srgbClr val="1F497D"/>
              </a:solidFill>
              <a:latin typeface="Arial"/>
            </a:endParaRPr>
          </a:p>
          <a:p>
            <a:pPr marL="182563" indent="-182563" eaLnBrk="0" hangingPunct="0">
              <a:spcBef>
                <a:spcPts val="0"/>
              </a:spcBef>
              <a:defRPr/>
            </a:pPr>
            <a:endParaRPr lang="fr-FR" sz="1600" dirty="0">
              <a:solidFill>
                <a:srgbClr val="1F497D"/>
              </a:solidFill>
              <a:latin typeface="Arial"/>
            </a:endParaRPr>
          </a:p>
        </p:txBody>
      </p:sp>
      <p:graphicFrame>
        <p:nvGraphicFramePr>
          <p:cNvPr id="16" name="Tableau 15"/>
          <p:cNvGraphicFramePr>
            <a:graphicFrameLocks noGrp="1"/>
          </p:cNvGraphicFramePr>
          <p:nvPr/>
        </p:nvGraphicFramePr>
        <p:xfrm>
          <a:off x="901904" y="1235033"/>
          <a:ext cx="2019425" cy="5221473"/>
        </p:xfrm>
        <a:graphic>
          <a:graphicData uri="http://schemas.openxmlformats.org/drawingml/2006/table">
            <a:tbl>
              <a:tblPr/>
              <a:tblGrid>
                <a:gridCol w="2019425"/>
              </a:tblGrid>
              <a:tr h="120238">
                <a:tc>
                  <a:txBody>
                    <a:bodyPr/>
                    <a:lstStyle/>
                    <a:p>
                      <a:pPr algn="l" fontAlgn="b"/>
                      <a:r>
                        <a:rPr lang="fr-FR" sz="800" b="1" i="0" u="none" strike="noStrike" dirty="0">
                          <a:solidFill>
                            <a:schemeClr val="tx1"/>
                          </a:solidFill>
                          <a:latin typeface="Arial"/>
                        </a:rPr>
                        <a:t>55346 - </a:t>
                      </a:r>
                      <a:r>
                        <a:rPr lang="fr-FR" sz="800" b="1" i="0" u="none" strike="noStrike" dirty="0" err="1">
                          <a:solidFill>
                            <a:schemeClr val="tx1"/>
                          </a:solidFill>
                          <a:latin typeface="Arial"/>
                        </a:rPr>
                        <a:t>Montfaucon-d'Argonne</a:t>
                      </a:r>
                      <a:endParaRPr lang="fr-FR" sz="800" b="1" i="0" u="none" strike="noStrike" dirty="0">
                        <a:solidFill>
                          <a:schemeClr val="tx1"/>
                        </a:solidFill>
                        <a:latin typeface="Arial"/>
                      </a:endParaRP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55347 - Les Monthairons</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55349 - Montigny-devant-Sassey</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55351 - Montmédy</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55353 - Montsec</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55355 - Montzéville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55356 - Moranville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55357 - Morgemoulin</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55360 - Mouilly</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55361 - Moulainville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55362 - Moulins-Saint-Hubert</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55363 - Moulotte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55364 - Mouzay</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55365 - Murvaux</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55367 - Muzeray</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55375 - Nantillois</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55377 - Nepvant</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55379 - Le Neufour</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55380 - Neuville-en-Verdunois</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55383 - Neuvilly-en-Argonne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55384 - Nicey-sur-Aire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55385 - Nixéville-Blercourt</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55386 - Nonsard-Lamarche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55387 - Nouillonpont</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55391 - Olizy-sur-Chiers</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55395 - Osches</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55399 - Pareid</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55400 - Parfondrupt</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55401 - Les Paroches</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55403 - Peuvillers</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55404 - Pierrefitte-sur-Aire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55405 - Pillon</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55406 - Pintheville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55408 - Pouilly-sur-Meuse</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55410 - Quincy-Landzécourt</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55411 - Rambluzin-et-Benoite-Vaux</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55412 - Rambucourt</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55415 - Ranzières</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55416 - Rarécourt</a:t>
                      </a:r>
                    </a:p>
                  </a:txBody>
                  <a:tcPr marL="5433" marR="5433" marT="5433" marB="0" anchor="b">
                    <a:lnL>
                      <a:noFill/>
                    </a:lnL>
                    <a:lnR>
                      <a:noFill/>
                    </a:lnR>
                    <a:lnT>
                      <a:noFill/>
                    </a:lnT>
                    <a:lnB>
                      <a:noFill/>
                    </a:lnB>
                    <a:noFill/>
                  </a:tcPr>
                </a:tc>
              </a:tr>
              <a:tr h="120238">
                <a:tc>
                  <a:txBody>
                    <a:bodyPr/>
                    <a:lstStyle/>
                    <a:p>
                      <a:pPr algn="l" fontAlgn="b"/>
                      <a:r>
                        <a:rPr lang="fr-FR" sz="800" b="1" i="0" u="none" strike="noStrike">
                          <a:solidFill>
                            <a:schemeClr val="tx1"/>
                          </a:solidFill>
                          <a:latin typeface="Arial"/>
                        </a:rPr>
                        <a:t>55419 - Récicourt</a:t>
                      </a:r>
                    </a:p>
                  </a:txBody>
                  <a:tcPr marL="5433" marR="5433" marT="5433" marB="0" anchor="b">
                    <a:lnL>
                      <a:noFill/>
                    </a:lnL>
                    <a:lnR>
                      <a:noFill/>
                    </a:lnR>
                    <a:lnT>
                      <a:noFill/>
                    </a:lnT>
                    <a:lnB>
                      <a:noFill/>
                    </a:lnB>
                    <a:noFill/>
                  </a:tcPr>
                </a:tc>
              </a:tr>
              <a:tr h="120238">
                <a:tc>
                  <a:txBody>
                    <a:bodyPr/>
                    <a:lstStyle/>
                    <a:p>
                      <a:pPr algn="l" fontAlgn="b"/>
                      <a:r>
                        <a:rPr lang="fr-FR" sz="800" b="1" i="0" u="none" strike="noStrike" dirty="0">
                          <a:solidFill>
                            <a:schemeClr val="tx1"/>
                          </a:solidFill>
                          <a:latin typeface="Arial"/>
                        </a:rPr>
                        <a:t>55420 - </a:t>
                      </a:r>
                      <a:r>
                        <a:rPr lang="fr-FR" sz="800" b="1" i="0" u="none" strike="noStrike" dirty="0" err="1">
                          <a:solidFill>
                            <a:schemeClr val="tx1"/>
                          </a:solidFill>
                          <a:latin typeface="Arial"/>
                        </a:rPr>
                        <a:t>Récourt</a:t>
                      </a:r>
                      <a:r>
                        <a:rPr lang="fr-FR" sz="800" b="1" i="0" u="none" strike="noStrike" dirty="0">
                          <a:solidFill>
                            <a:schemeClr val="tx1"/>
                          </a:solidFill>
                          <a:latin typeface="Arial"/>
                        </a:rPr>
                        <a:t>-le-Creux</a:t>
                      </a:r>
                    </a:p>
                  </a:txBody>
                  <a:tcPr marL="5433" marR="5433" marT="5433" marB="0" anchor="b">
                    <a:lnL>
                      <a:noFill/>
                    </a:lnL>
                    <a:lnR>
                      <a:noFill/>
                    </a:lnR>
                    <a:lnT>
                      <a:noFill/>
                    </a:lnT>
                    <a:lnB>
                      <a:noFill/>
                    </a:lnB>
                    <a:noFill/>
                  </a:tcPr>
                </a:tc>
              </a:tr>
            </a:tbl>
          </a:graphicData>
        </a:graphic>
      </p:graphicFrame>
      <p:graphicFrame>
        <p:nvGraphicFramePr>
          <p:cNvPr id="17" name="Tableau 16"/>
          <p:cNvGraphicFramePr>
            <a:graphicFrameLocks noGrp="1"/>
          </p:cNvGraphicFramePr>
          <p:nvPr/>
        </p:nvGraphicFramePr>
        <p:xfrm>
          <a:off x="3435067" y="1622574"/>
          <a:ext cx="2039458" cy="4854538"/>
        </p:xfrm>
        <a:graphic>
          <a:graphicData uri="http://schemas.openxmlformats.org/drawingml/2006/table">
            <a:tbl>
              <a:tblPr/>
              <a:tblGrid>
                <a:gridCol w="2039458"/>
              </a:tblGrid>
              <a:tr h="125907">
                <a:tc>
                  <a:txBody>
                    <a:bodyPr/>
                    <a:lstStyle/>
                    <a:p>
                      <a:pPr algn="l" fontAlgn="b"/>
                      <a:r>
                        <a:rPr lang="fr-FR" sz="800" b="1" i="0" u="none" strike="noStrike" dirty="0">
                          <a:solidFill>
                            <a:schemeClr val="tx1"/>
                          </a:solidFill>
                          <a:latin typeface="Arial"/>
                        </a:rPr>
                        <a:t>55429 - </a:t>
                      </a:r>
                      <a:r>
                        <a:rPr lang="fr-FR" sz="800" b="1" i="0" u="none" strike="noStrike" dirty="0" err="1">
                          <a:solidFill>
                            <a:schemeClr val="tx1"/>
                          </a:solidFill>
                          <a:latin typeface="Arial"/>
                        </a:rPr>
                        <a:t>Riaville</a:t>
                      </a:r>
                      <a:endParaRPr lang="fr-FR" sz="800" b="1" i="0" u="none" strike="noStrike" dirty="0">
                        <a:solidFill>
                          <a:schemeClr val="tx1"/>
                        </a:solidFill>
                        <a:latin typeface="Arial"/>
                      </a:endParaRP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55431 - Richecourt</a:t>
                      </a:r>
                    </a:p>
                  </a:txBody>
                  <a:tcPr marL="5831" marR="5831" marT="5831" marB="0" anchor="b">
                    <a:lnL>
                      <a:noFill/>
                    </a:lnL>
                    <a:lnR>
                      <a:noFill/>
                    </a:lnR>
                    <a:lnT>
                      <a:noFill/>
                    </a:lnT>
                    <a:lnB>
                      <a:noFill/>
                    </a:lnB>
                    <a:noFill/>
                  </a:tcPr>
                </a:tc>
              </a:tr>
              <a:tr h="125907">
                <a:tc>
                  <a:txBody>
                    <a:bodyPr/>
                    <a:lstStyle/>
                    <a:p>
                      <a:pPr algn="l" fontAlgn="b"/>
                      <a:r>
                        <a:rPr lang="fr-FR" sz="800" b="1" i="0" u="none" strike="noStrike" dirty="0">
                          <a:solidFill>
                            <a:schemeClr val="tx1"/>
                          </a:solidFill>
                          <a:latin typeface="Arial"/>
                        </a:rPr>
                        <a:t>55437 - Romagne-sous-les-Côtes</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55438 - Romagne-sous-Montfaucon</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55439 - Ronvaux</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55443 - Rouvres-en-Woëvre</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55444 - Rouvrois-sur-Meuse</a:t>
                      </a:r>
                    </a:p>
                  </a:txBody>
                  <a:tcPr marL="5831" marR="5831" marT="5831" marB="0" anchor="b">
                    <a:lnL>
                      <a:noFill/>
                    </a:lnL>
                    <a:lnR>
                      <a:noFill/>
                    </a:lnR>
                    <a:lnT>
                      <a:noFill/>
                    </a:lnT>
                    <a:lnB>
                      <a:noFill/>
                    </a:lnB>
                    <a:noFill/>
                  </a:tcPr>
                </a:tc>
              </a:tr>
              <a:tr h="125907">
                <a:tc>
                  <a:txBody>
                    <a:bodyPr/>
                    <a:lstStyle/>
                    <a:p>
                      <a:pPr algn="l" fontAlgn="b"/>
                      <a:r>
                        <a:rPr lang="fr-FR" sz="800" b="1" i="0" u="none" strike="noStrike" dirty="0">
                          <a:solidFill>
                            <a:schemeClr val="tx1"/>
                          </a:solidFill>
                          <a:latin typeface="Arial"/>
                        </a:rPr>
                        <a:t>55445 - </a:t>
                      </a:r>
                      <a:r>
                        <a:rPr lang="fr-FR" sz="800" b="1" i="0" u="none" strike="noStrike" dirty="0" err="1">
                          <a:solidFill>
                            <a:schemeClr val="tx1"/>
                          </a:solidFill>
                          <a:latin typeface="Arial"/>
                        </a:rPr>
                        <a:t>Rouvrois</a:t>
                      </a:r>
                      <a:r>
                        <a:rPr lang="fr-FR" sz="800" b="1" i="0" u="none" strike="noStrike" dirty="0">
                          <a:solidFill>
                            <a:schemeClr val="tx1"/>
                          </a:solidFill>
                          <a:latin typeface="Arial"/>
                        </a:rPr>
                        <a:t>-sur-</a:t>
                      </a:r>
                      <a:r>
                        <a:rPr lang="fr-FR" sz="800" b="1" i="0" u="none" strike="noStrike" dirty="0" err="1">
                          <a:solidFill>
                            <a:schemeClr val="tx1"/>
                          </a:solidFill>
                          <a:latin typeface="Arial"/>
                        </a:rPr>
                        <a:t>Othain</a:t>
                      </a:r>
                      <a:endParaRPr lang="fr-FR" sz="800" b="1" i="0" u="none" strike="noStrike" dirty="0">
                        <a:solidFill>
                          <a:schemeClr val="tx1"/>
                        </a:solidFill>
                        <a:latin typeface="Arial"/>
                      </a:endParaRP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55448 - Rupt-devant-Saint-Mihiel</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55449 - Rupt-en-Woëvre</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55450 - Rupt-sur-Othain</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55453 - Saint-André-en-Barrois</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55457 - Saint-Hilaire-en-Woëvre</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55458 - Saint-Jean-lès-Buzy</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55461 - Saint-Laurent-sur-Othain</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55462 - Saint-Maurice-sous-les-Côtes</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55463 - Saint-Mihiel</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55464 - Saint-Pierrevillers</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55465 - Saint-Remy-la-Calonne</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55467 - Sampigny</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55468 - Samogneux</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55469 - Sassey-sur-Meuse</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55471 - Saulmory-et-Villefranche</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55473 - Saulx-lès-Champlon</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55481 - Senon</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55482 - Senoncourt-les-Maujouy</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55484 - Septsarges</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55487 - Seuzey</a:t>
                      </a:r>
                    </a:p>
                  </a:txBody>
                  <a:tcPr marL="5831" marR="5831" marT="5831" marB="0" anchor="b">
                    <a:lnL>
                      <a:noFill/>
                    </a:lnL>
                    <a:lnR>
                      <a:noFill/>
                    </a:lnR>
                    <a:lnT>
                      <a:noFill/>
                    </a:lnT>
                    <a:lnB>
                      <a:noFill/>
                    </a:lnB>
                    <a:noFill/>
                  </a:tcPr>
                </a:tc>
              </a:tr>
              <a:tr h="125907">
                <a:tc>
                  <a:txBody>
                    <a:bodyPr/>
                    <a:lstStyle/>
                    <a:p>
                      <a:pPr algn="l" fontAlgn="b"/>
                      <a:r>
                        <a:rPr lang="fr-FR" sz="800" b="1" i="0" u="none" strike="noStrike" dirty="0">
                          <a:solidFill>
                            <a:schemeClr val="tx1"/>
                          </a:solidFill>
                          <a:latin typeface="Arial"/>
                        </a:rPr>
                        <a:t>55489 - </a:t>
                      </a:r>
                      <a:r>
                        <a:rPr lang="fr-FR" sz="800" b="1" i="0" u="none" strike="noStrike" dirty="0" err="1">
                          <a:solidFill>
                            <a:schemeClr val="tx1"/>
                          </a:solidFill>
                          <a:latin typeface="Arial"/>
                        </a:rPr>
                        <a:t>Sivry</a:t>
                      </a:r>
                      <a:r>
                        <a:rPr lang="fr-FR" sz="800" b="1" i="0" u="none" strike="noStrike" dirty="0">
                          <a:solidFill>
                            <a:schemeClr val="tx1"/>
                          </a:solidFill>
                          <a:latin typeface="Arial"/>
                        </a:rPr>
                        <a:t>-la-Perche</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55490 - Sivry-sur-Meuse</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55492 - Sommedieue</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55495 - Sorbey</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55497 - Les Souhesmes-Rampont</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55498 - Souilly</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55500 - Spincourt</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55502 - Stenay</a:t>
                      </a:r>
                    </a:p>
                  </a:txBody>
                  <a:tcPr marL="5831" marR="5831" marT="5831" marB="0" anchor="b">
                    <a:lnL>
                      <a:noFill/>
                    </a:lnL>
                    <a:lnR>
                      <a:noFill/>
                    </a:lnR>
                    <a:lnT>
                      <a:noFill/>
                    </a:lnT>
                    <a:lnB>
                      <a:noFill/>
                    </a:lnB>
                    <a:noFill/>
                  </a:tcPr>
                </a:tc>
              </a:tr>
              <a:tr h="125907">
                <a:tc>
                  <a:txBody>
                    <a:bodyPr/>
                    <a:lstStyle/>
                    <a:p>
                      <a:pPr algn="l" fontAlgn="b"/>
                      <a:r>
                        <a:rPr lang="fr-FR" sz="800" b="1" i="0" u="none" strike="noStrike">
                          <a:solidFill>
                            <a:schemeClr val="tx1"/>
                          </a:solidFill>
                          <a:latin typeface="Arial"/>
                        </a:rPr>
                        <a:t>55505 - Thierville-sur-Meuse</a:t>
                      </a:r>
                    </a:p>
                  </a:txBody>
                  <a:tcPr marL="5831" marR="5831" marT="5831" marB="0" anchor="b">
                    <a:lnL>
                      <a:noFill/>
                    </a:lnL>
                    <a:lnR>
                      <a:noFill/>
                    </a:lnR>
                    <a:lnT>
                      <a:noFill/>
                    </a:lnT>
                    <a:lnB>
                      <a:noFill/>
                    </a:lnB>
                    <a:noFill/>
                  </a:tcPr>
                </a:tc>
              </a:tr>
              <a:tr h="125907">
                <a:tc>
                  <a:txBody>
                    <a:bodyPr/>
                    <a:lstStyle/>
                    <a:p>
                      <a:pPr algn="l" fontAlgn="b"/>
                      <a:r>
                        <a:rPr lang="fr-FR" sz="800" b="1" i="0" u="none" strike="noStrike" dirty="0">
                          <a:solidFill>
                            <a:schemeClr val="tx1"/>
                          </a:solidFill>
                          <a:latin typeface="Arial"/>
                        </a:rPr>
                        <a:t>55506 - </a:t>
                      </a:r>
                      <a:r>
                        <a:rPr lang="fr-FR" sz="800" b="1" i="0" u="none" strike="noStrike" dirty="0" err="1">
                          <a:solidFill>
                            <a:schemeClr val="tx1"/>
                          </a:solidFill>
                          <a:latin typeface="Arial"/>
                        </a:rPr>
                        <a:t>Thillombois</a:t>
                      </a:r>
                      <a:endParaRPr lang="fr-FR" sz="800" b="1" i="0" u="none" strike="noStrike" dirty="0">
                        <a:solidFill>
                          <a:schemeClr val="tx1"/>
                        </a:solidFill>
                        <a:latin typeface="Arial"/>
                      </a:endParaRPr>
                    </a:p>
                  </a:txBody>
                  <a:tcPr marL="5831" marR="5831" marT="5831" marB="0" anchor="b">
                    <a:lnL>
                      <a:noFill/>
                    </a:lnL>
                    <a:lnR>
                      <a:noFill/>
                    </a:lnR>
                    <a:lnT>
                      <a:noFill/>
                    </a:lnT>
                    <a:lnB>
                      <a:noFill/>
                    </a:lnB>
                    <a:noFill/>
                  </a:tcPr>
                </a:tc>
              </a:tr>
            </a:tbl>
          </a:graphicData>
        </a:graphic>
      </p:graphicFrame>
      <p:graphicFrame>
        <p:nvGraphicFramePr>
          <p:cNvPr id="18" name="Tableau 17"/>
          <p:cNvGraphicFramePr>
            <a:graphicFrameLocks noGrp="1"/>
          </p:cNvGraphicFramePr>
          <p:nvPr/>
        </p:nvGraphicFramePr>
        <p:xfrm>
          <a:off x="5851399" y="1563257"/>
          <a:ext cx="2306950" cy="4993950"/>
        </p:xfrm>
        <a:graphic>
          <a:graphicData uri="http://schemas.openxmlformats.org/drawingml/2006/table">
            <a:tbl>
              <a:tblPr/>
              <a:tblGrid>
                <a:gridCol w="2306950"/>
              </a:tblGrid>
              <a:tr h="104205">
                <a:tc>
                  <a:txBody>
                    <a:bodyPr/>
                    <a:lstStyle/>
                    <a:p>
                      <a:pPr algn="l" fontAlgn="b"/>
                      <a:r>
                        <a:rPr lang="fr-FR" sz="800" b="1" i="0" u="none" strike="noStrike">
                          <a:solidFill>
                            <a:schemeClr val="tx1"/>
                          </a:solidFill>
                          <a:latin typeface="Arial"/>
                        </a:rPr>
                        <a:t>55510 - Thonne-les-Près</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55511 - Thonnelle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55512 - Tilly-sur-Meuse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55515 - Trésauvaux</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55521 - Troyon</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55523 - Vacherauville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55525 - Vadelaincourt</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55527 - Varennes-en-Argonne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55528 - Varnéville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55530 - Valbois</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55535 - Vaudoncourt</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55537 - Vaux-devant-Damloup</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55540 - Vaux-lès-Palameix</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55544 - Velosnes</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55545 - Verdun</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55546 - Verneuil-Grand</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55547 - Verneuil-Petit</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55549 - Véry</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55551 - Vigneulles-lès-Hattonchâtel</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55552 - Vigneul-sous-Montmédy</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55554 - Villécloye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55555 - Ville-devant-Belrain</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55556 - Ville-devant-Chaumont</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55557 - Ville-en-Woëvre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55561 - Villers-devant-Dun</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55563 - Villers-lès-Mangiennes</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55565 - Villers-sous-Pareid</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55566 - Villers-sur-Meuse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55567 - Ville-sur-Cousances</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55570 - Villotte-sur-Aire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55571 - Vilosnes-Haraumont</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55572 - Vittarville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55578 - Warcq</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55579 - Watronville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55580 - Wavrille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55582 - Wiseppe</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55583 - Woël</a:t>
                      </a:r>
                    </a:p>
                  </a:txBody>
                  <a:tcPr marL="6130" marR="6130" marT="6130" marB="0" anchor="b">
                    <a:lnL>
                      <a:noFill/>
                    </a:lnL>
                    <a:lnR>
                      <a:noFill/>
                    </a:lnR>
                    <a:lnT>
                      <a:noFill/>
                    </a:lnT>
                    <a:lnB>
                      <a:noFill/>
                    </a:lnB>
                    <a:noFill/>
                  </a:tcPr>
                </a:tc>
              </a:tr>
              <a:tr h="104205">
                <a:tc>
                  <a:txBody>
                    <a:bodyPr/>
                    <a:lstStyle/>
                    <a:p>
                      <a:pPr algn="l" fontAlgn="b"/>
                      <a:r>
                        <a:rPr lang="fr-FR" sz="800" b="1" i="0" u="none" strike="noStrike">
                          <a:solidFill>
                            <a:schemeClr val="tx1"/>
                          </a:solidFill>
                          <a:latin typeface="Arial"/>
                        </a:rPr>
                        <a:t>55584 - Woimbey</a:t>
                      </a:r>
                    </a:p>
                  </a:txBody>
                  <a:tcPr marL="6130" marR="6130" marT="6130" marB="0" anchor="b">
                    <a:lnL>
                      <a:noFill/>
                    </a:lnL>
                    <a:lnR>
                      <a:noFill/>
                    </a:lnR>
                    <a:lnT>
                      <a:noFill/>
                    </a:lnT>
                    <a:lnB>
                      <a:noFill/>
                    </a:lnB>
                    <a:noFill/>
                  </a:tcPr>
                </a:tc>
              </a:tr>
              <a:tr h="104205">
                <a:tc>
                  <a:txBody>
                    <a:bodyPr/>
                    <a:lstStyle/>
                    <a:p>
                      <a:pPr algn="l" fontAlgn="b"/>
                      <a:r>
                        <a:rPr lang="fr-FR" sz="800" b="1" i="0" u="none" strike="noStrike" dirty="0">
                          <a:solidFill>
                            <a:schemeClr val="tx1"/>
                          </a:solidFill>
                          <a:latin typeface="Arial"/>
                        </a:rPr>
                        <a:t>55586 - </a:t>
                      </a:r>
                      <a:r>
                        <a:rPr lang="fr-FR" sz="800" b="1" i="0" u="none" strike="noStrike" dirty="0" err="1">
                          <a:solidFill>
                            <a:schemeClr val="tx1"/>
                          </a:solidFill>
                          <a:latin typeface="Arial"/>
                        </a:rPr>
                        <a:t>Xivray</a:t>
                      </a:r>
                      <a:r>
                        <a:rPr lang="fr-FR" sz="800" b="1" i="0" u="none" strike="noStrike" dirty="0">
                          <a:solidFill>
                            <a:schemeClr val="tx1"/>
                          </a:solidFill>
                          <a:latin typeface="Arial"/>
                        </a:rPr>
                        <a:t>-et-</a:t>
                      </a:r>
                      <a:r>
                        <a:rPr lang="fr-FR" sz="800" b="1" i="0" u="none" strike="noStrike" dirty="0" err="1">
                          <a:solidFill>
                            <a:schemeClr val="tx1"/>
                          </a:solidFill>
                          <a:latin typeface="Arial"/>
                        </a:rPr>
                        <a:t>Marvoisin</a:t>
                      </a:r>
                      <a:endParaRPr lang="fr-FR" sz="800" b="1" i="0" u="none" strike="noStrike" dirty="0">
                        <a:solidFill>
                          <a:schemeClr val="tx1"/>
                        </a:solidFill>
                        <a:latin typeface="Arial"/>
                      </a:endParaRPr>
                    </a:p>
                  </a:txBody>
                  <a:tcPr marL="6130" marR="6130" marT="6130" marB="0" anchor="b">
                    <a:lnL>
                      <a:noFill/>
                    </a:lnL>
                    <a:lnR>
                      <a:noFill/>
                    </a:lnR>
                    <a:lnT>
                      <a:noFill/>
                    </a:lnT>
                    <a:lnB>
                      <a:noFill/>
                    </a:lnB>
                    <a:noFill/>
                  </a:tcPr>
                </a:tc>
              </a:tr>
            </a:tbl>
          </a:graphicData>
        </a:graphic>
      </p:graphicFrame>
      <p:graphicFrame>
        <p:nvGraphicFramePr>
          <p:cNvPr id="19" name="Tableau 18"/>
          <p:cNvGraphicFramePr>
            <a:graphicFrameLocks noGrp="1"/>
          </p:cNvGraphicFramePr>
          <p:nvPr/>
        </p:nvGraphicFramePr>
        <p:xfrm>
          <a:off x="3444964" y="1204962"/>
          <a:ext cx="2019425" cy="382059"/>
        </p:xfrm>
        <a:graphic>
          <a:graphicData uri="http://schemas.openxmlformats.org/drawingml/2006/table">
            <a:tbl>
              <a:tblPr/>
              <a:tblGrid>
                <a:gridCol w="2019425"/>
              </a:tblGrid>
              <a:tr h="120238">
                <a:tc>
                  <a:txBody>
                    <a:bodyPr/>
                    <a:lstStyle/>
                    <a:p>
                      <a:pPr algn="l" fontAlgn="b"/>
                      <a:r>
                        <a:rPr lang="fr-FR" sz="800" b="1" i="0" u="none" strike="noStrike" dirty="0">
                          <a:solidFill>
                            <a:schemeClr val="tx1"/>
                          </a:solidFill>
                          <a:latin typeface="Arial"/>
                        </a:rPr>
                        <a:t>55422 - </a:t>
                      </a:r>
                      <a:r>
                        <a:rPr lang="fr-FR" sz="800" b="1" i="0" u="none" strike="noStrike" dirty="0" err="1">
                          <a:solidFill>
                            <a:schemeClr val="tx1"/>
                          </a:solidFill>
                          <a:latin typeface="Arial"/>
                        </a:rPr>
                        <a:t>Regnéville</a:t>
                      </a:r>
                      <a:r>
                        <a:rPr lang="fr-FR" sz="800" b="1" i="0" u="none" strike="noStrike" dirty="0">
                          <a:solidFill>
                            <a:schemeClr val="tx1"/>
                          </a:solidFill>
                          <a:latin typeface="Arial"/>
                        </a:rPr>
                        <a:t>-sur-Meuse</a:t>
                      </a:r>
                    </a:p>
                  </a:txBody>
                  <a:tcPr marL="5433" marR="5433" marT="5433" marB="0" anchor="b">
                    <a:lnL>
                      <a:noFill/>
                    </a:lnL>
                    <a:lnR>
                      <a:noFill/>
                    </a:lnR>
                    <a:lnT>
                      <a:noFill/>
                    </a:lnT>
                    <a:lnB>
                      <a:noFill/>
                    </a:lnB>
                    <a:noFill/>
                  </a:tcPr>
                </a:tc>
              </a:tr>
              <a:tr h="120238">
                <a:tc>
                  <a:txBody>
                    <a:bodyPr/>
                    <a:lstStyle/>
                    <a:p>
                      <a:pPr algn="l" fontAlgn="b"/>
                      <a:r>
                        <a:rPr lang="fr-FR" sz="800" b="1" i="0" u="none" strike="noStrike" dirty="0">
                          <a:solidFill>
                            <a:schemeClr val="tx1"/>
                          </a:solidFill>
                          <a:latin typeface="Arial"/>
                        </a:rPr>
                        <a:t>55425 - </a:t>
                      </a:r>
                      <a:r>
                        <a:rPr lang="fr-FR" sz="800" b="1" i="0" u="none" strike="noStrike" dirty="0" err="1">
                          <a:solidFill>
                            <a:schemeClr val="tx1"/>
                          </a:solidFill>
                          <a:latin typeface="Arial"/>
                        </a:rPr>
                        <a:t>Remoiville</a:t>
                      </a:r>
                      <a:endParaRPr lang="fr-FR" sz="800" b="1" i="0" u="none" strike="noStrike" dirty="0">
                        <a:solidFill>
                          <a:schemeClr val="tx1"/>
                        </a:solidFill>
                        <a:latin typeface="Arial"/>
                      </a:endParaRPr>
                    </a:p>
                  </a:txBody>
                  <a:tcPr marL="5433" marR="5433" marT="5433" marB="0" anchor="b">
                    <a:lnL>
                      <a:noFill/>
                    </a:lnL>
                    <a:lnR>
                      <a:noFill/>
                    </a:lnR>
                    <a:lnT>
                      <a:noFill/>
                    </a:lnT>
                    <a:lnB>
                      <a:noFill/>
                    </a:lnB>
                    <a:noFill/>
                  </a:tcPr>
                </a:tc>
              </a:tr>
              <a:tr h="120238">
                <a:tc>
                  <a:txBody>
                    <a:bodyPr/>
                    <a:lstStyle/>
                    <a:p>
                      <a:pPr algn="l" fontAlgn="b"/>
                      <a:r>
                        <a:rPr lang="fr-FR" sz="800" b="1" i="0" u="none" strike="noStrike" dirty="0">
                          <a:solidFill>
                            <a:schemeClr val="tx1"/>
                          </a:solidFill>
                          <a:latin typeface="Arial"/>
                        </a:rPr>
                        <a:t>55428 - Réville-aux-Bois</a:t>
                      </a:r>
                    </a:p>
                  </a:txBody>
                  <a:tcPr marL="5433" marR="5433" marT="5433" marB="0" anchor="b">
                    <a:lnL>
                      <a:noFill/>
                    </a:lnL>
                    <a:lnR>
                      <a:noFill/>
                    </a:lnR>
                    <a:lnT>
                      <a:noFill/>
                    </a:lnT>
                    <a:lnB>
                      <a:noFill/>
                    </a:lnB>
                    <a:noFill/>
                  </a:tcPr>
                </a:tc>
              </a:tr>
            </a:tbl>
          </a:graphicData>
        </a:graphic>
      </p:graphicFrame>
      <p:graphicFrame>
        <p:nvGraphicFramePr>
          <p:cNvPr id="20" name="Tableau 19"/>
          <p:cNvGraphicFramePr>
            <a:graphicFrameLocks noGrp="1"/>
          </p:cNvGraphicFramePr>
          <p:nvPr/>
        </p:nvGraphicFramePr>
        <p:xfrm>
          <a:off x="5837545" y="1133768"/>
          <a:ext cx="2407592" cy="383253"/>
        </p:xfrm>
        <a:graphic>
          <a:graphicData uri="http://schemas.openxmlformats.org/drawingml/2006/table">
            <a:tbl>
              <a:tblPr/>
              <a:tblGrid>
                <a:gridCol w="2407592"/>
              </a:tblGrid>
              <a:tr h="125907">
                <a:tc>
                  <a:txBody>
                    <a:bodyPr/>
                    <a:lstStyle/>
                    <a:p>
                      <a:pPr algn="l" fontAlgn="b"/>
                      <a:r>
                        <a:rPr lang="fr-FR" sz="800" b="1" i="0" u="none" strike="noStrike" dirty="0">
                          <a:solidFill>
                            <a:schemeClr val="tx1"/>
                          </a:solidFill>
                          <a:latin typeface="Arial"/>
                        </a:rPr>
                        <a:t>55507 </a:t>
                      </a:r>
                      <a:r>
                        <a:rPr lang="fr-FR" sz="800" b="1" i="0" u="none" strike="noStrike" dirty="0" smtClean="0">
                          <a:solidFill>
                            <a:schemeClr val="tx1"/>
                          </a:solidFill>
                          <a:latin typeface="Arial"/>
                        </a:rPr>
                        <a:t>– </a:t>
                      </a:r>
                      <a:r>
                        <a:rPr lang="fr-FR" sz="800" b="1" i="0" u="none" strike="noStrike" dirty="0">
                          <a:solidFill>
                            <a:schemeClr val="tx1"/>
                          </a:solidFill>
                          <a:latin typeface="Arial"/>
                        </a:rPr>
                        <a:t>Thillot</a:t>
                      </a:r>
                    </a:p>
                  </a:txBody>
                  <a:tcPr marL="5831" marR="5831" marT="5831" marB="0" anchor="b">
                    <a:lnL>
                      <a:noFill/>
                    </a:lnL>
                    <a:lnR>
                      <a:noFill/>
                    </a:lnR>
                    <a:lnT>
                      <a:noFill/>
                    </a:lnT>
                    <a:lnB>
                      <a:noFill/>
                    </a:lnB>
                    <a:noFill/>
                  </a:tcPr>
                </a:tc>
              </a:tr>
              <a:tr h="125907">
                <a:tc>
                  <a:txBody>
                    <a:bodyPr/>
                    <a:lstStyle/>
                    <a:p>
                      <a:pPr algn="l" fontAlgn="b"/>
                      <a:r>
                        <a:rPr lang="fr-FR" sz="800" b="1" i="0" u="none" strike="noStrike" dirty="0">
                          <a:solidFill>
                            <a:schemeClr val="tx1"/>
                          </a:solidFill>
                          <a:latin typeface="Arial"/>
                        </a:rPr>
                        <a:t>55508 - </a:t>
                      </a:r>
                      <a:r>
                        <a:rPr lang="fr-FR" sz="800" b="1" i="0" u="none" strike="noStrike" dirty="0" err="1">
                          <a:solidFill>
                            <a:schemeClr val="tx1"/>
                          </a:solidFill>
                          <a:latin typeface="Arial"/>
                        </a:rPr>
                        <a:t>Thonne</a:t>
                      </a:r>
                      <a:r>
                        <a:rPr lang="fr-FR" sz="800" b="1" i="0" u="none" strike="noStrike" dirty="0">
                          <a:solidFill>
                            <a:schemeClr val="tx1"/>
                          </a:solidFill>
                          <a:latin typeface="Arial"/>
                        </a:rPr>
                        <a:t>-la-Long</a:t>
                      </a:r>
                    </a:p>
                  </a:txBody>
                  <a:tcPr marL="5831" marR="5831" marT="5831" marB="0" anchor="b">
                    <a:lnL>
                      <a:noFill/>
                    </a:lnL>
                    <a:lnR>
                      <a:noFill/>
                    </a:lnR>
                    <a:lnT>
                      <a:noFill/>
                    </a:lnT>
                    <a:lnB>
                      <a:noFill/>
                    </a:lnB>
                    <a:noFill/>
                  </a:tcPr>
                </a:tc>
              </a:tr>
              <a:tr h="125907">
                <a:tc>
                  <a:txBody>
                    <a:bodyPr/>
                    <a:lstStyle/>
                    <a:p>
                      <a:pPr algn="l" fontAlgn="b"/>
                      <a:r>
                        <a:rPr lang="fr-FR" sz="800" b="1" i="0" u="none" strike="noStrike" dirty="0">
                          <a:solidFill>
                            <a:schemeClr val="tx1"/>
                          </a:solidFill>
                          <a:latin typeface="Arial"/>
                        </a:rPr>
                        <a:t>55509 - </a:t>
                      </a:r>
                      <a:r>
                        <a:rPr lang="fr-FR" sz="800" b="1" i="0" u="none" strike="noStrike" dirty="0" err="1">
                          <a:solidFill>
                            <a:schemeClr val="tx1"/>
                          </a:solidFill>
                          <a:latin typeface="Arial"/>
                        </a:rPr>
                        <a:t>Thonne</a:t>
                      </a:r>
                      <a:r>
                        <a:rPr lang="fr-FR" sz="800" b="1" i="0" u="none" strike="noStrike" dirty="0">
                          <a:solidFill>
                            <a:schemeClr val="tx1"/>
                          </a:solidFill>
                          <a:latin typeface="Arial"/>
                        </a:rPr>
                        <a:t>-le-</a:t>
                      </a:r>
                      <a:r>
                        <a:rPr lang="fr-FR" sz="800" b="1" i="0" u="none" strike="noStrike" dirty="0" err="1">
                          <a:solidFill>
                            <a:schemeClr val="tx1"/>
                          </a:solidFill>
                          <a:latin typeface="Arial"/>
                        </a:rPr>
                        <a:t>Thil</a:t>
                      </a:r>
                      <a:endParaRPr lang="fr-FR" sz="800" b="1" i="0" u="none" strike="noStrike" dirty="0">
                        <a:solidFill>
                          <a:schemeClr val="tx1"/>
                        </a:solidFill>
                        <a:latin typeface="Arial"/>
                      </a:endParaRPr>
                    </a:p>
                  </a:txBody>
                  <a:tcPr marL="5831" marR="5831" marT="5831" marB="0" anchor="b">
                    <a:lnL>
                      <a:noFill/>
                    </a:lnL>
                    <a:lnR>
                      <a:noFill/>
                    </a:lnR>
                    <a:lnT>
                      <a:noFill/>
                    </a:lnT>
                    <a:lnB>
                      <a:noFill/>
                    </a:lnB>
                    <a:noFill/>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995052" y="2697087"/>
            <a:ext cx="5700156" cy="1495794"/>
          </a:xfrm>
        </p:spPr>
        <p:txBody>
          <a:bodyPr/>
          <a:lstStyle/>
          <a:p>
            <a:pPr algn="ctr"/>
            <a:r>
              <a:rPr lang="fr-FR" sz="5400" dirty="0" smtClean="0">
                <a:latin typeface="Arial" pitchFamily="34" charset="0"/>
                <a:cs typeface="Arial" pitchFamily="34" charset="0"/>
              </a:rPr>
              <a:t>Merci pour votre attention </a:t>
            </a:r>
            <a:endParaRPr lang="fr-FR" sz="5400" dirty="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257299"/>
            <a:ext cx="8162325" cy="276999"/>
          </a:xfrm>
        </p:spPr>
        <p:txBody>
          <a:bodyPr/>
          <a:lstStyle/>
          <a:p>
            <a:r>
              <a:rPr lang="fr-FR" dirty="0" smtClean="0">
                <a:latin typeface="Arial" pitchFamily="34" charset="0"/>
                <a:cs typeface="Arial" pitchFamily="34" charset="0"/>
              </a:rPr>
              <a:t>Fiche technique : mode d’administration et questionnaire  </a:t>
            </a:r>
            <a:endParaRPr lang="fr-FR" dirty="0">
              <a:latin typeface="Arial" pitchFamily="34" charset="0"/>
              <a:cs typeface="Arial" pitchFamily="34" charset="0"/>
            </a:endParaRPr>
          </a:p>
        </p:txBody>
      </p:sp>
      <p:sp>
        <p:nvSpPr>
          <p:cNvPr id="3" name="Espace réservé du contenu 2"/>
          <p:cNvSpPr>
            <a:spLocks noGrp="1"/>
          </p:cNvSpPr>
          <p:nvPr>
            <p:ph idx="4294967295"/>
          </p:nvPr>
        </p:nvSpPr>
        <p:spPr>
          <a:xfrm>
            <a:off x="317174" y="1261557"/>
            <a:ext cx="7740000" cy="5490000"/>
          </a:xfrm>
          <a:prstGeom prst="rect">
            <a:avLst/>
          </a:prstGeom>
        </p:spPr>
        <p:txBody>
          <a:bodyPr/>
          <a:lstStyle/>
          <a:p>
            <a:pPr algn="just"/>
            <a:r>
              <a:rPr lang="fr-FR" sz="1500" b="1" dirty="0" smtClean="0">
                <a:latin typeface="Arial" pitchFamily="34" charset="0"/>
                <a:cs typeface="Arial" pitchFamily="34" charset="0"/>
              </a:rPr>
              <a:t>Mode d’administration de l’enquête : </a:t>
            </a:r>
            <a:r>
              <a:rPr lang="fr-FR" sz="1500" dirty="0" smtClean="0">
                <a:latin typeface="Arial" pitchFamily="34" charset="0"/>
                <a:cs typeface="Arial" pitchFamily="34" charset="0"/>
              </a:rPr>
              <a:t>les interviews ont été réalisées par téléphone du 4 au 21 septembre 2012, au domicile des personnes interrogées par les enquêteurs d’Ipsos. </a:t>
            </a:r>
          </a:p>
          <a:p>
            <a:pPr algn="just">
              <a:buNone/>
            </a:pPr>
            <a:endParaRPr lang="fr-FR" sz="1500" dirty="0" smtClean="0">
              <a:latin typeface="Arial" pitchFamily="34" charset="0"/>
              <a:cs typeface="Arial" pitchFamily="34" charset="0"/>
            </a:endParaRPr>
          </a:p>
          <a:p>
            <a:pPr algn="just"/>
            <a:endParaRPr lang="fr-FR" sz="1500" dirty="0" smtClean="0">
              <a:latin typeface="Arial" pitchFamily="34" charset="0"/>
              <a:cs typeface="Arial" pitchFamily="34" charset="0"/>
            </a:endParaRPr>
          </a:p>
          <a:p>
            <a:pPr algn="just"/>
            <a:r>
              <a:rPr lang="fr-FR" sz="1500" b="1" dirty="0" smtClean="0">
                <a:latin typeface="Arial" pitchFamily="34" charset="0"/>
                <a:cs typeface="Arial" pitchFamily="34" charset="0"/>
              </a:rPr>
              <a:t>Le questionnaire </a:t>
            </a:r>
            <a:r>
              <a:rPr lang="fr-FR" sz="1500" dirty="0" smtClean="0">
                <a:latin typeface="Arial" pitchFamily="34" charset="0"/>
                <a:cs typeface="Arial" pitchFamily="34" charset="0"/>
              </a:rPr>
              <a:t>: d’une durée moyenne de 20 minutes, celui-ci était présenté de manière explicite comme une enquête pour l’</a:t>
            </a:r>
            <a:r>
              <a:rPr lang="fr-FR" sz="1500" dirty="0" err="1" smtClean="0">
                <a:latin typeface="Arial" pitchFamily="34" charset="0"/>
                <a:cs typeface="Arial" pitchFamily="34" charset="0"/>
              </a:rPr>
              <a:t>Andra</a:t>
            </a:r>
            <a:r>
              <a:rPr lang="fr-FR" sz="1500" dirty="0" smtClean="0">
                <a:latin typeface="Arial" pitchFamily="34" charset="0"/>
                <a:cs typeface="Arial" pitchFamily="34" charset="0"/>
              </a:rPr>
              <a:t>.</a:t>
            </a:r>
            <a:endParaRPr lang="fr-FR" sz="14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pPr>
              <a:defRPr/>
            </a:pPr>
            <a:r>
              <a:rPr lang="fr-FR" smtClean="0"/>
              <a:t>Ipsos pour l'Andra - Enquêtes locales - Rapport Synthétique CMHM - Novembre 2012</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257299"/>
            <a:ext cx="8162325" cy="276999"/>
          </a:xfrm>
        </p:spPr>
        <p:txBody>
          <a:bodyPr/>
          <a:lstStyle/>
          <a:p>
            <a:r>
              <a:rPr lang="fr-FR" dirty="0" smtClean="0">
                <a:latin typeface="Arial" pitchFamily="34" charset="0"/>
                <a:cs typeface="Arial" pitchFamily="34" charset="0"/>
              </a:rPr>
              <a:t>Fiche technique : l’échantillon - détail par zone  </a:t>
            </a:r>
            <a:endParaRPr lang="fr-FR" dirty="0">
              <a:latin typeface="Arial" pitchFamily="34" charset="0"/>
              <a:cs typeface="Arial" pitchFamily="34" charset="0"/>
            </a:endParaRPr>
          </a:p>
        </p:txBody>
      </p:sp>
      <p:sp>
        <p:nvSpPr>
          <p:cNvPr id="3" name="Espace réservé du contenu 2"/>
          <p:cNvSpPr>
            <a:spLocks noGrp="1"/>
          </p:cNvSpPr>
          <p:nvPr>
            <p:ph idx="4294967295"/>
          </p:nvPr>
        </p:nvSpPr>
        <p:spPr>
          <a:xfrm>
            <a:off x="352797" y="812945"/>
            <a:ext cx="7769925" cy="5540353"/>
          </a:xfrm>
          <a:prstGeom prst="rect">
            <a:avLst/>
          </a:prstGeom>
        </p:spPr>
        <p:txBody>
          <a:bodyPr/>
          <a:lstStyle/>
          <a:p>
            <a:pPr marL="177800" indent="-177800" algn="just">
              <a:spcAft>
                <a:spcPts val="600"/>
              </a:spcAft>
            </a:pPr>
            <a:r>
              <a:rPr lang="fr-FR" sz="1600" b="1" dirty="0" smtClean="0">
                <a:latin typeface="Arial" pitchFamily="34" charset="0"/>
                <a:cs typeface="Arial" pitchFamily="34" charset="0"/>
              </a:rPr>
              <a:t>200 individus interrogés dans 3 zones géographiques distinctes, soit 600 individus au total </a:t>
            </a:r>
            <a:r>
              <a:rPr lang="fr-FR" sz="1600" dirty="0" smtClean="0">
                <a:latin typeface="Arial" pitchFamily="34" charset="0"/>
                <a:cs typeface="Arial" pitchFamily="34" charset="0"/>
              </a:rPr>
              <a:t>:</a:t>
            </a:r>
          </a:p>
          <a:p>
            <a:pPr marL="700087" lvl="1" indent="-342900" algn="just">
              <a:spcAft>
                <a:spcPts val="600"/>
              </a:spcAft>
            </a:pPr>
            <a:r>
              <a:rPr lang="fr-FR" sz="1400" dirty="0" smtClean="0">
                <a:latin typeface="Arial" pitchFamily="34" charset="0"/>
                <a:cs typeface="Arial" pitchFamily="34" charset="0"/>
              </a:rPr>
              <a:t>Zone 1 : individus résidant à moins de 15 km du centre (dans les départements de la Meuse et de la Haute-Marne) - identifiés dans le rapport comme étant les TRES PROCHES RIVERAINS CMHM</a:t>
            </a:r>
            <a:endParaRPr lang="fr-FR" sz="1400" b="1" dirty="0" smtClean="0">
              <a:solidFill>
                <a:srgbClr val="FF0000"/>
              </a:solidFill>
              <a:latin typeface="Arial" pitchFamily="34" charset="0"/>
              <a:cs typeface="Arial" pitchFamily="34" charset="0"/>
            </a:endParaRPr>
          </a:p>
          <a:p>
            <a:pPr marL="700087" lvl="1" indent="-342900" algn="just">
              <a:spcAft>
                <a:spcPts val="600"/>
              </a:spcAft>
            </a:pPr>
            <a:r>
              <a:rPr lang="fr-FR" sz="1400" dirty="0" smtClean="0">
                <a:latin typeface="Arial" pitchFamily="34" charset="0"/>
                <a:cs typeface="Arial" pitchFamily="34" charset="0"/>
              </a:rPr>
              <a:t>Zone 2  : individus résidant à une distance de 15 à 30 km du centre (dans les départements de la Meuse et de la Haute-Marne ainsi que dans le canton de Neufchâteau dans les Vosges) - identifiés dans le rapport comme étant les PROCHES RIVERAINS CMHM </a:t>
            </a:r>
          </a:p>
          <a:p>
            <a:pPr marL="700087" lvl="1" indent="-342900" algn="just">
              <a:spcAft>
                <a:spcPts val="600"/>
              </a:spcAft>
            </a:pPr>
            <a:r>
              <a:rPr lang="fr-FR" sz="1400" dirty="0" smtClean="0">
                <a:latin typeface="Arial" pitchFamily="34" charset="0"/>
                <a:cs typeface="Arial" pitchFamily="34" charset="0"/>
              </a:rPr>
              <a:t>Zone 3 : individus résidant à plus de 30 km du centre (dans les départements de la Meuse et de la Haute-Marne) - identifiés dans le rapport comme étant les MOINS PROCHES RIVERAINS CMHM</a:t>
            </a:r>
          </a:p>
          <a:p>
            <a:pPr marL="700087" lvl="1" indent="-342900" algn="just"/>
            <a:endParaRPr lang="fr-FR" sz="1400" dirty="0" smtClean="0">
              <a:latin typeface="Arial" pitchFamily="34" charset="0"/>
              <a:cs typeface="Arial" pitchFamily="34" charset="0"/>
            </a:endParaRPr>
          </a:p>
          <a:p>
            <a:pPr marL="342900" indent="-342900" algn="just"/>
            <a:r>
              <a:rPr lang="fr-FR" sz="1600" dirty="0" smtClean="0">
                <a:latin typeface="Arial" pitchFamily="34" charset="0"/>
                <a:cs typeface="Arial" pitchFamily="34" charset="0"/>
              </a:rPr>
              <a:t>Dans chaque zone, l’échantillon interrogé est représentatif de la population selon des quotas de sexe, d’âge et de catégorie socioprofessionnelle. Les résultats globaux sont en pourcentages de la population totale des 3 zones réunies.</a:t>
            </a:r>
          </a:p>
          <a:p>
            <a:pPr marL="342900" indent="-342900" algn="just"/>
            <a:endParaRPr lang="fr-FR" sz="1600" dirty="0" smtClean="0">
              <a:latin typeface="Arial" pitchFamily="34" charset="0"/>
              <a:cs typeface="Arial" pitchFamily="34" charset="0"/>
            </a:endParaRPr>
          </a:p>
          <a:p>
            <a:pPr marL="342900" indent="-342900" algn="just"/>
            <a:r>
              <a:rPr lang="fr-FR" sz="1600" dirty="0" smtClean="0">
                <a:latin typeface="Arial" pitchFamily="34" charset="0"/>
                <a:cs typeface="Arial" pitchFamily="34" charset="0"/>
              </a:rPr>
              <a:t>Pour constituer des résultats d’ensemble représentatifs, les résultats ont été ensuite pondérés afin de donner à chaque zone le poids démographique qui est le sien. </a:t>
            </a:r>
            <a:endParaRPr lang="fr-FR" sz="1600" dirty="0">
              <a:latin typeface="Arial" pitchFamily="34" charset="0"/>
              <a:cs typeface="Arial" pitchFamily="34" charset="0"/>
            </a:endParaRPr>
          </a:p>
        </p:txBody>
      </p:sp>
      <p:sp>
        <p:nvSpPr>
          <p:cNvPr id="4" name="Espace réservé du pied de page 3"/>
          <p:cNvSpPr>
            <a:spLocks noGrp="1"/>
          </p:cNvSpPr>
          <p:nvPr>
            <p:ph type="ftr" sz="quarter" idx="11"/>
          </p:nvPr>
        </p:nvSpPr>
        <p:spPr/>
        <p:txBody>
          <a:bodyPr/>
          <a:lstStyle/>
          <a:p>
            <a:pPr>
              <a:defRPr/>
            </a:pPr>
            <a:r>
              <a:rPr lang="fr-FR" smtClean="0"/>
              <a:t>Ipsos pour l'Andra - Enquêtes locales - Rapport Synthétique CMHM - Novembre 2012</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800" y="257299"/>
            <a:ext cx="8162325" cy="276999"/>
          </a:xfrm>
        </p:spPr>
        <p:txBody>
          <a:bodyPr/>
          <a:lstStyle/>
          <a:p>
            <a:r>
              <a:rPr lang="fr-FR" dirty="0" smtClean="0"/>
              <a:t>Les zones géographiques </a:t>
            </a:r>
            <a:r>
              <a:rPr lang="fr-FR" dirty="0" smtClean="0">
                <a:solidFill>
                  <a:schemeClr val="tx1"/>
                </a:solidFill>
              </a:rPr>
              <a:t>couvertes</a:t>
            </a:r>
            <a:r>
              <a:rPr lang="fr-FR" dirty="0" smtClean="0"/>
              <a:t> par l’enquête</a:t>
            </a:r>
            <a:endParaRPr lang="fr-FR" dirty="0"/>
          </a:p>
        </p:txBody>
      </p:sp>
      <p:sp>
        <p:nvSpPr>
          <p:cNvPr id="4" name="Espace réservé du pied de page 3"/>
          <p:cNvSpPr>
            <a:spLocks noGrp="1"/>
          </p:cNvSpPr>
          <p:nvPr>
            <p:ph type="ftr" sz="quarter" idx="4294967295"/>
          </p:nvPr>
        </p:nvSpPr>
        <p:spPr>
          <a:xfrm>
            <a:off x="2592453" y="6543304"/>
            <a:ext cx="5124801" cy="307777"/>
          </a:xfrm>
          <a:prstGeom prst="rect">
            <a:avLst/>
          </a:prstGeom>
        </p:spPr>
        <p:txBody>
          <a:bodyPr/>
          <a:lstStyle/>
          <a:p>
            <a:pPr lvl="0">
              <a:defRPr/>
            </a:pPr>
            <a:r>
              <a:rPr lang="fr-FR" dirty="0" smtClean="0">
                <a:solidFill>
                  <a:srgbClr val="FFFFFF">
                    <a:lumMod val="50000"/>
                  </a:srgbClr>
                </a:solidFill>
                <a:latin typeface="Arial" charset="0"/>
                <a:cs typeface="Arial" charset="0"/>
              </a:rPr>
              <a:t>Ipsos pour l’</a:t>
            </a:r>
            <a:r>
              <a:rPr lang="fr-FR" dirty="0" err="1" smtClean="0">
                <a:solidFill>
                  <a:srgbClr val="FFFFFF">
                    <a:lumMod val="50000"/>
                  </a:srgbClr>
                </a:solidFill>
                <a:latin typeface="Arial" charset="0"/>
                <a:cs typeface="Arial" charset="0"/>
              </a:rPr>
              <a:t>Andra</a:t>
            </a:r>
            <a:r>
              <a:rPr lang="fr-FR" dirty="0" smtClean="0">
                <a:solidFill>
                  <a:srgbClr val="FFFFFF">
                    <a:lumMod val="50000"/>
                  </a:srgbClr>
                </a:solidFill>
                <a:latin typeface="Arial" charset="0"/>
                <a:cs typeface="Arial" charset="0"/>
              </a:rPr>
              <a:t> – Enquête auprès des riverains –  Résultats CMHM –  Novembre  2012 </a:t>
            </a:r>
          </a:p>
          <a:p>
            <a:pPr>
              <a:defRPr/>
            </a:pPr>
            <a:endParaRPr lang="fr-FR" dirty="0"/>
          </a:p>
        </p:txBody>
      </p:sp>
      <p:pic>
        <p:nvPicPr>
          <p:cNvPr id="6" name="Picture 2"/>
          <p:cNvPicPr>
            <a:picLocks noChangeAspect="1" noChangeArrowheads="1"/>
          </p:cNvPicPr>
          <p:nvPr/>
        </p:nvPicPr>
        <p:blipFill>
          <a:blip r:embed="rId2" cstate="print"/>
          <a:srcRect/>
          <a:stretch>
            <a:fillRect/>
          </a:stretch>
        </p:blipFill>
        <p:spPr bwMode="auto">
          <a:xfrm>
            <a:off x="2171228" y="700644"/>
            <a:ext cx="4229571" cy="5786210"/>
          </a:xfrm>
          <a:prstGeom prst="rect">
            <a:avLst/>
          </a:prstGeom>
          <a:noFill/>
          <a:ln w="9525">
            <a:noFill/>
            <a:miter lim="800000"/>
            <a:headEnd/>
            <a:tailEnd/>
          </a:ln>
        </p:spPr>
      </p:pic>
      <p:sp>
        <p:nvSpPr>
          <p:cNvPr id="7" name="Rectangle 6"/>
          <p:cNvSpPr/>
          <p:nvPr/>
        </p:nvSpPr>
        <p:spPr>
          <a:xfrm>
            <a:off x="4797631" y="1805049"/>
            <a:ext cx="1199408" cy="463138"/>
          </a:xfrm>
          <a:prstGeom prst="wedgeRectCallout">
            <a:avLst>
              <a:gd name="adj1" fmla="val -37665"/>
              <a:gd name="adj2" fmla="val 80449"/>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bg1"/>
                </a:solidFill>
              </a:rPr>
              <a:t>Moins proches riverains</a:t>
            </a:r>
            <a:endParaRPr lang="fr-FR" sz="1100" b="1" dirty="0">
              <a:solidFill>
                <a:schemeClr val="bg1"/>
              </a:solidFill>
            </a:endParaRPr>
          </a:p>
        </p:txBody>
      </p:sp>
      <p:sp>
        <p:nvSpPr>
          <p:cNvPr id="8" name="Rectangle 7"/>
          <p:cNvSpPr/>
          <p:nvPr/>
        </p:nvSpPr>
        <p:spPr>
          <a:xfrm>
            <a:off x="4795652" y="4676898"/>
            <a:ext cx="1199408" cy="463138"/>
          </a:xfrm>
          <a:prstGeom prst="wedgeRectCallout">
            <a:avLst>
              <a:gd name="adj1" fmla="val -37665"/>
              <a:gd name="adj2" fmla="val 80449"/>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bg1"/>
                </a:solidFill>
              </a:rPr>
              <a:t>Moins proches riverains</a:t>
            </a:r>
            <a:endParaRPr lang="fr-FR" sz="1100" b="1" dirty="0">
              <a:solidFill>
                <a:schemeClr val="bg1"/>
              </a:solidFill>
            </a:endParaRPr>
          </a:p>
        </p:txBody>
      </p:sp>
      <p:sp>
        <p:nvSpPr>
          <p:cNvPr id="9" name="Rectangle 8"/>
          <p:cNvSpPr/>
          <p:nvPr/>
        </p:nvSpPr>
        <p:spPr>
          <a:xfrm>
            <a:off x="4724399" y="2563090"/>
            <a:ext cx="1199408" cy="463138"/>
          </a:xfrm>
          <a:prstGeom prst="wedgeRectCallout">
            <a:avLst>
              <a:gd name="adj1" fmla="val -37665"/>
              <a:gd name="adj2" fmla="val 80449"/>
            </a:avLst>
          </a:prstGeom>
          <a:solidFill>
            <a:srgbClr val="FF0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bg1"/>
                </a:solidFill>
              </a:rPr>
              <a:t>Proches riverains</a:t>
            </a:r>
            <a:endParaRPr lang="fr-FR" sz="1100" b="1" dirty="0">
              <a:solidFill>
                <a:schemeClr val="bg1"/>
              </a:solidFill>
            </a:endParaRPr>
          </a:p>
        </p:txBody>
      </p:sp>
      <p:sp>
        <p:nvSpPr>
          <p:cNvPr id="10" name="Rectangle 9"/>
          <p:cNvSpPr/>
          <p:nvPr/>
        </p:nvSpPr>
        <p:spPr>
          <a:xfrm>
            <a:off x="4508665" y="3368634"/>
            <a:ext cx="1199408" cy="463138"/>
          </a:xfrm>
          <a:prstGeom prst="wedgeRectCallout">
            <a:avLst>
              <a:gd name="adj1" fmla="val -37665"/>
              <a:gd name="adj2" fmla="val 80449"/>
            </a:avLst>
          </a:prstGeom>
          <a:solidFill>
            <a:srgbClr val="92D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100" b="1" dirty="0" smtClean="0">
                <a:solidFill>
                  <a:schemeClr val="bg1"/>
                </a:solidFill>
              </a:rPr>
              <a:t>Très proches riverains</a:t>
            </a:r>
            <a:endParaRPr lang="fr-FR" sz="11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0"/>
                                        <p:tgtEl>
                                          <p:spTgt spid="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re 1"/>
          <p:cNvSpPr>
            <a:spLocks noGrp="1"/>
          </p:cNvSpPr>
          <p:nvPr>
            <p:ph type="ctrTitle"/>
          </p:nvPr>
        </p:nvSpPr>
        <p:spPr bwMode="auto">
          <a:xfrm>
            <a:off x="144000" y="3212197"/>
            <a:ext cx="4416425" cy="443198"/>
          </a:xfrm>
          <a:noFill/>
          <a:ln>
            <a:miter lim="800000"/>
            <a:headEnd/>
            <a:tailEnd/>
          </a:ln>
        </p:spPr>
        <p:txBody>
          <a:bodyPr vert="horz" numCol="1" compatLnSpc="1">
            <a:prstTxWarp prst="textNoShape">
              <a:avLst/>
            </a:prstTxWarp>
          </a:bodyPr>
          <a:lstStyle/>
          <a:p>
            <a:pPr marL="85725" eaLnBrk="1" hangingPunct="1"/>
            <a:r>
              <a:rPr lang="fr-FR" sz="3200" dirty="0" smtClean="0">
                <a:solidFill>
                  <a:schemeClr val="tx1">
                    <a:lumMod val="75000"/>
                  </a:schemeClr>
                </a:solidFill>
              </a:rPr>
              <a:t>Faits marquants </a:t>
            </a:r>
          </a:p>
        </p:txBody>
      </p:sp>
      <p:pic>
        <p:nvPicPr>
          <p:cNvPr id="3" name="Picture 4" descr="http://geosystemes.univ-lille1.fr/sgn/logo/logo_andra1.jpg"/>
          <p:cNvPicPr>
            <a:picLocks noChangeAspect="1" noChangeArrowheads="1"/>
          </p:cNvPicPr>
          <p:nvPr/>
        </p:nvPicPr>
        <p:blipFill>
          <a:blip r:embed="rId2" cstate="print"/>
          <a:srcRect/>
          <a:stretch>
            <a:fillRect/>
          </a:stretch>
        </p:blipFill>
        <p:spPr bwMode="auto">
          <a:xfrm>
            <a:off x="7874180" y="2270283"/>
            <a:ext cx="1098150" cy="81411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psos Template 2012">
  <a:themeElements>
    <a:clrScheme name="Ipsos couleu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6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Ipsos Template 2012">
  <a:themeElements>
    <a:clrScheme name="Ipsos couleu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blank">
  <a:themeElements>
    <a:clrScheme name="17_blank 1">
      <a:dk1>
        <a:srgbClr val="1F497D"/>
      </a:dk1>
      <a:lt1>
        <a:srgbClr val="FFFFFF"/>
      </a:lt1>
      <a:dk2>
        <a:srgbClr val="58595B"/>
      </a:dk2>
      <a:lt2>
        <a:srgbClr val="BCBEC0"/>
      </a:lt2>
      <a:accent1>
        <a:srgbClr val="008E94"/>
      </a:accent1>
      <a:accent2>
        <a:srgbClr val="FBB040"/>
      </a:accent2>
      <a:accent3>
        <a:srgbClr val="FFFFFF"/>
      </a:accent3>
      <a:accent4>
        <a:srgbClr val="193D6A"/>
      </a:accent4>
      <a:accent5>
        <a:srgbClr val="AAC6C8"/>
      </a:accent5>
      <a:accent6>
        <a:srgbClr val="E39F39"/>
      </a:accent6>
      <a:hlink>
        <a:srgbClr val="B4321E"/>
      </a:hlink>
      <a:folHlink>
        <a:srgbClr val="993366"/>
      </a:folHlink>
    </a:clrScheme>
    <a:fontScheme name="17_blan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blank 1">
        <a:dk1>
          <a:srgbClr val="1F497D"/>
        </a:dk1>
        <a:lt1>
          <a:srgbClr val="FFFFFF"/>
        </a:lt1>
        <a:dk2>
          <a:srgbClr val="58595B"/>
        </a:dk2>
        <a:lt2>
          <a:srgbClr val="BCBEC0"/>
        </a:lt2>
        <a:accent1>
          <a:srgbClr val="008E94"/>
        </a:accent1>
        <a:accent2>
          <a:srgbClr val="FBB040"/>
        </a:accent2>
        <a:accent3>
          <a:srgbClr val="FFFFFF"/>
        </a:accent3>
        <a:accent4>
          <a:srgbClr val="193D6A"/>
        </a:accent4>
        <a:accent5>
          <a:srgbClr val="AAC6C8"/>
        </a:accent5>
        <a:accent6>
          <a:srgbClr val="E39F39"/>
        </a:accent6>
        <a:hlink>
          <a:srgbClr val="B4321E"/>
        </a:hlink>
        <a:folHlink>
          <a:srgbClr val="99336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Ipsos Template 2012">
  <a:themeElements>
    <a:clrScheme name="Ipsos couleu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blank">
  <a:themeElements>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psos_Pubic_Affairs_Internal_Presentation">
  <a:themeElements>
    <a:clrScheme name="Ipsos_Pubic_Affairs_Internal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psos_Pubic_Affairs_Internal_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sos_Pubic_Affairs_Internal_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_Pubic_Affairs_Internal_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_Pubic_Affairs_Internal_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_Pubic_Affairs_Internal_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_Pubic_Affairs_Internal_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_Pubic_Affairs_Internal_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_Pubic_Affairs_Internal_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_Pubic_Affairs_Internal_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_Pubic_Affairs_Internal_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_Pubic_Affairs_Internal_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_Pubic_Affairs_Internal_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_Pubic_Affairs_Internal_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Ipsos Template 2012</Template>
  <TotalTime>3593</TotalTime>
  <Words>7345</Words>
  <Application>Microsoft Office PowerPoint</Application>
  <PresentationFormat>Affichage à l'écran (4:3)</PresentationFormat>
  <Paragraphs>1617</Paragraphs>
  <Slides>52</Slides>
  <Notes>19</Notes>
  <HiddenSlides>0</HiddenSlides>
  <MMClips>0</MMClips>
  <ScaleCrop>false</ScaleCrop>
  <HeadingPairs>
    <vt:vector size="4" baseType="variant">
      <vt:variant>
        <vt:lpstr>Thème</vt:lpstr>
      </vt:variant>
      <vt:variant>
        <vt:i4>15</vt:i4>
      </vt:variant>
      <vt:variant>
        <vt:lpstr>Titres des diapositives</vt:lpstr>
      </vt:variant>
      <vt:variant>
        <vt:i4>52</vt:i4>
      </vt:variant>
    </vt:vector>
  </HeadingPairs>
  <TitlesOfParts>
    <vt:vector size="67" baseType="lpstr">
      <vt:lpstr>Ipsos Template 2012</vt:lpstr>
      <vt:lpstr>8_blank</vt:lpstr>
      <vt:lpstr>9_blank</vt:lpstr>
      <vt:lpstr>10_blank</vt:lpstr>
      <vt:lpstr>11_blank</vt:lpstr>
      <vt:lpstr>12_blank</vt:lpstr>
      <vt:lpstr>13_blank</vt:lpstr>
      <vt:lpstr>14_blank</vt:lpstr>
      <vt:lpstr>Ipsos_Pubic_Affairs_Internal_Presentation</vt:lpstr>
      <vt:lpstr>15_blank</vt:lpstr>
      <vt:lpstr>16_blank</vt:lpstr>
      <vt:lpstr>1_Ipsos Template 2012</vt:lpstr>
      <vt:lpstr>17_blank</vt:lpstr>
      <vt:lpstr>18_blank</vt:lpstr>
      <vt:lpstr>2_Ipsos Template 2012</vt:lpstr>
      <vt:lpstr>Présentation PowerPoint</vt:lpstr>
      <vt:lpstr>Sommaire </vt:lpstr>
      <vt:lpstr>Objectifs et  méthodologie </vt:lpstr>
      <vt:lpstr>La volonté de connaître les publics locaux pour mieux les informer :  La mise en place d’un dispositif barométrique </vt:lpstr>
      <vt:lpstr>Les objectifs du dispositif </vt:lpstr>
      <vt:lpstr>Fiche technique : mode d’administration et questionnaire  </vt:lpstr>
      <vt:lpstr>Fiche technique : l’échantillon - détail par zone  </vt:lpstr>
      <vt:lpstr>Les zones géographiques couvertes par l’enquête</vt:lpstr>
      <vt:lpstr>Faits marquants </vt:lpstr>
      <vt:lpstr>Une édition 2012 entre stabilité et progression </vt:lpstr>
      <vt:lpstr>Les principaux points forts </vt:lpstr>
      <vt:lpstr>Les points à améliorer </vt:lpstr>
      <vt:lpstr>Puis tout particulièrement des points forts notables, auprès des TRES PROCHES RIVERAINS  </vt:lpstr>
      <vt:lpstr>Le rapport des populations riveraines au Centre de Meuse Haute-Marne </vt:lpstr>
      <vt:lpstr>Un sentiment d’implication domine chez la majorité des riverains, quelle que soit leur proximité géographique</vt:lpstr>
      <vt:lpstr>Perception et image du Centre de Meuse Haute-Marne </vt:lpstr>
      <vt:lpstr>Confusion dans l’activité de l’Andra en Meuse Haute-Marne : laboratoire ou centre de stockage ? Une majorité relative pense que les déchets sont déjà là… une minorité importante ne sait pas répondre </vt:lpstr>
      <vt:lpstr>Un jugement globalement favorable sur le bénéfice des activités de l’Andra pour la région</vt:lpstr>
      <vt:lpstr>Un consensus quant à la perception d’un développement des activités des centres au cours des 10 dernières années</vt:lpstr>
      <vt:lpstr>Et un pronostic similaire pour l’avenir, en partie porté par le projet Cigéo</vt:lpstr>
      <vt:lpstr>Une forte progression de la notoriété du projet….</vt:lpstr>
      <vt:lpstr>Le nom du projet en revanche, Cigéo, peine encore à s’installer</vt:lpstr>
      <vt:lpstr>Ce projet suscite encore quelques craintes auprès des riverains. Seuls les très proches riverains semblent plus sereins </vt:lpstr>
      <vt:lpstr>Les risques pour l’environnement sont mis en avant par les riverains que le projet Cigéo inquiète</vt:lpstr>
      <vt:lpstr>Les risques pour l’environnement sont mis en avant par les riverains que le projet Cigéo inquiète</vt:lpstr>
      <vt:lpstr>Les bénéfices escomptés par les riverains que le projet Cigéo n’inquiète pas sont exclusivement d’ordre économique</vt:lpstr>
      <vt:lpstr>Les bénéfices escomptés par les riverains que le projet Cigéo n’inquiète pas sont exclusivement d’ordre économique</vt:lpstr>
      <vt:lpstr>Avantages et inconvénients sont perçus avec la même intensité</vt:lpstr>
      <vt:lpstr>Avantages et inconvénients sont perçus avec la même intensité</vt:lpstr>
      <vt:lpstr>L’intention de participer au débat public de 2013 progresse </vt:lpstr>
      <vt:lpstr>Un impact économique d’ores et déjà souligné </vt:lpstr>
      <vt:lpstr>Les très proches riverains perçoivent principalement les avantages de la présence des centres </vt:lpstr>
      <vt:lpstr>Perception et image de l’Andra </vt:lpstr>
      <vt:lpstr>Les très proches riverains sont particulièrement enclins à faire confiance à l’Andra</vt:lpstr>
      <vt:lpstr>Sur toutes ses missions « de base », l’Andra bénéficie d’une bonne image… </vt:lpstr>
      <vt:lpstr>…Celle-ci est encore meilleure auprès des populations les plus riveraines du centre de Meuse Haute-Marne. </vt:lpstr>
      <vt:lpstr>Même sur le fait de communiquer clairement, enjeu particulièrement difficile compte tenu de la technicité des sujets et de la diversité des thématiques à traiter, la majorité de la population adresse un satisfecit.  </vt:lpstr>
      <vt:lpstr>Perception de la communication de l’Andra </vt:lpstr>
      <vt:lpstr>Les efforts de communication de l’Andra paient fortement.  Ils font de l’Agence de référence en matière d’information sur les centres. </vt:lpstr>
      <vt:lpstr>Les très proches riverains privilégient les informations émanant de l’Andra directement ou du CLIS</vt:lpstr>
      <vt:lpstr>Le sentiment d’information progresse dans les zones périphériques</vt:lpstr>
      <vt:lpstr>Une hiérarchie de la confiance davantage en faveur de l’Andra auprès des proches riverains </vt:lpstr>
      <vt:lpstr>Les visites de site sont connues </vt:lpstr>
      <vt:lpstr>Annexe méthodologique : détail de la répartition géographique </vt:lpstr>
      <vt:lpstr>Annexe méthodologique</vt:lpstr>
      <vt:lpstr>Annexe méthodologique</vt:lpstr>
      <vt:lpstr>Annexe méthodologique</vt:lpstr>
      <vt:lpstr>Annexe méthodologique</vt:lpstr>
      <vt:lpstr>Annexe méthodologique</vt:lpstr>
      <vt:lpstr>Annexe méthodologique</vt:lpstr>
      <vt:lpstr>Annexe méthodologique</vt:lpstr>
      <vt:lpstr>Merci pour votre attention </vt:lpstr>
    </vt:vector>
  </TitlesOfParts>
  <Company>IPSOS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Guillaume.Petit</dc:creator>
  <cp:lastModifiedBy>brodu-a</cp:lastModifiedBy>
  <cp:revision>1020</cp:revision>
  <dcterms:created xsi:type="dcterms:W3CDTF">2012-03-09T18:14:30Z</dcterms:created>
  <dcterms:modified xsi:type="dcterms:W3CDTF">2012-12-19T08:39:25Z</dcterms:modified>
</cp:coreProperties>
</file>